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5" r:id="rId2"/>
  </p:sldMasterIdLst>
  <p:notesMasterIdLst>
    <p:notesMasterId r:id="rId50"/>
  </p:notesMasterIdLst>
  <p:handoutMasterIdLst>
    <p:handoutMasterId r:id="rId51"/>
  </p:handoutMasterIdLst>
  <p:sldIdLst>
    <p:sldId id="540" r:id="rId3"/>
    <p:sldId id="1510" r:id="rId4"/>
    <p:sldId id="853" r:id="rId5"/>
    <p:sldId id="3137" r:id="rId6"/>
    <p:sldId id="3206" r:id="rId7"/>
    <p:sldId id="3006" r:id="rId8"/>
    <p:sldId id="461" r:id="rId9"/>
    <p:sldId id="1462" r:id="rId10"/>
    <p:sldId id="1311" r:id="rId11"/>
    <p:sldId id="3136" r:id="rId12"/>
    <p:sldId id="3054" r:id="rId13"/>
    <p:sldId id="3059" r:id="rId14"/>
    <p:sldId id="3133" r:id="rId15"/>
    <p:sldId id="3069" r:id="rId16"/>
    <p:sldId id="3070" r:id="rId17"/>
    <p:sldId id="3071" r:id="rId18"/>
    <p:sldId id="3072" r:id="rId19"/>
    <p:sldId id="3073" r:id="rId20"/>
    <p:sldId id="3074" r:id="rId21"/>
    <p:sldId id="3075" r:id="rId22"/>
    <p:sldId id="3173" r:id="rId23"/>
    <p:sldId id="3176" r:id="rId24"/>
    <p:sldId id="3177" r:id="rId25"/>
    <p:sldId id="3178" r:id="rId26"/>
    <p:sldId id="3179" r:id="rId27"/>
    <p:sldId id="3180" r:id="rId28"/>
    <p:sldId id="3181" r:id="rId29"/>
    <p:sldId id="3182" r:id="rId30"/>
    <p:sldId id="3183" r:id="rId31"/>
    <p:sldId id="3184" r:id="rId32"/>
    <p:sldId id="3185" r:id="rId33"/>
    <p:sldId id="3186" r:id="rId34"/>
    <p:sldId id="3187" r:id="rId35"/>
    <p:sldId id="3188" r:id="rId36"/>
    <p:sldId id="3189" r:id="rId37"/>
    <p:sldId id="3190" r:id="rId38"/>
    <p:sldId id="3191" r:id="rId39"/>
    <p:sldId id="3192" r:id="rId40"/>
    <p:sldId id="3193" r:id="rId41"/>
    <p:sldId id="3194" r:id="rId42"/>
    <p:sldId id="3196" r:id="rId43"/>
    <p:sldId id="3197" r:id="rId44"/>
    <p:sldId id="3202" r:id="rId45"/>
    <p:sldId id="3203" r:id="rId46"/>
    <p:sldId id="3207" r:id="rId47"/>
    <p:sldId id="3208" r:id="rId48"/>
    <p:sldId id="3204" r:id="rId49"/>
  </p:sldIdLst>
  <p:sldSz cx="12192000" cy="6858000"/>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1B98DA2-FC27-4F2F-9577-9B399BA63D87}">
          <p14:sldIdLst>
            <p14:sldId id="540"/>
            <p14:sldId id="1510"/>
            <p14:sldId id="853"/>
            <p14:sldId id="3137"/>
            <p14:sldId id="3206"/>
            <p14:sldId id="3006"/>
            <p14:sldId id="461"/>
            <p14:sldId id="1462"/>
            <p14:sldId id="1311"/>
            <p14:sldId id="3136"/>
            <p14:sldId id="3054"/>
            <p14:sldId id="3059"/>
            <p14:sldId id="3133"/>
            <p14:sldId id="3069"/>
            <p14:sldId id="3070"/>
            <p14:sldId id="3071"/>
            <p14:sldId id="3072"/>
            <p14:sldId id="3073"/>
            <p14:sldId id="3074"/>
            <p14:sldId id="3075"/>
            <p14:sldId id="3173"/>
            <p14:sldId id="3176"/>
            <p14:sldId id="3177"/>
            <p14:sldId id="3178"/>
            <p14:sldId id="3179"/>
            <p14:sldId id="3180"/>
            <p14:sldId id="3181"/>
            <p14:sldId id="3182"/>
            <p14:sldId id="3183"/>
            <p14:sldId id="3184"/>
            <p14:sldId id="3185"/>
            <p14:sldId id="3186"/>
            <p14:sldId id="3187"/>
            <p14:sldId id="3188"/>
            <p14:sldId id="3189"/>
            <p14:sldId id="3190"/>
            <p14:sldId id="3191"/>
            <p14:sldId id="3192"/>
            <p14:sldId id="3193"/>
            <p14:sldId id="3194"/>
            <p14:sldId id="3196"/>
            <p14:sldId id="3197"/>
            <p14:sldId id="3202"/>
            <p14:sldId id="3203"/>
            <p14:sldId id="3207"/>
            <p14:sldId id="3208"/>
            <p14:sldId id="3204"/>
          </p14:sldIdLst>
        </p14:section>
      </p14:sectionLst>
    </p:ext>
    <p:ext uri="{EFAFB233-063F-42B5-8137-9DF3F51BA10A}">
      <p15:sldGuideLst xmlns:p15="http://schemas.microsoft.com/office/powerpoint/2012/main">
        <p15:guide id="1" orient="horz" pos="2127" userDrawn="1">
          <p15:clr>
            <a:srgbClr val="A4A3A4"/>
          </p15:clr>
        </p15:guide>
        <p15:guide id="2" pos="3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白鹤群" initials="白鹤群" lastIdx="3" clrIdx="5"/>
  <p:cmAuthor id="2" name="朱艳冰" initials="朱艳冰" lastIdx="13" clrIdx="2"/>
  <p:cmAuthor id="3" name="作者" initials="作" lastIdx="0" clrIdx="1"/>
  <p:cmAuthor id="4" name="雪 雪" initials="雪" lastIdx="1" clrIdx="2"/>
  <p:cmAuthor id="5" name="202019664" initials="2"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C51"/>
    <a:srgbClr val="F2F2F2"/>
    <a:srgbClr val="000000"/>
    <a:srgbClr val="FFFFFF"/>
    <a:srgbClr val="FFC000"/>
    <a:srgbClr val="AAAAC6"/>
    <a:srgbClr val="A8A0B7"/>
    <a:srgbClr val="548235"/>
    <a:srgbClr val="007BD3"/>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94322" autoAdjust="0"/>
  </p:normalViewPr>
  <p:slideViewPr>
    <p:cSldViewPr snapToGrid="0" showGuides="1">
      <p:cViewPr varScale="1">
        <p:scale>
          <a:sx n="82" d="100"/>
          <a:sy n="82" d="100"/>
        </p:scale>
        <p:origin x="672" y="77"/>
      </p:cViewPr>
      <p:guideLst>
        <p:guide orient="horz" pos="2127"/>
        <p:guide pos="3680"/>
      </p:guideLst>
    </p:cSldViewPr>
  </p:slideViewPr>
  <p:notesTextViewPr>
    <p:cViewPr>
      <p:scale>
        <a:sx n="1" d="1"/>
        <a:sy n="1" d="1"/>
      </p:scale>
      <p:origin x="0" y="0"/>
    </p:cViewPr>
  </p:notesTextViewPr>
  <p:notesViewPr>
    <p:cSldViewPr snapToGrid="0">
      <p:cViewPr varScale="1">
        <p:scale>
          <a:sx n="66" d="100"/>
          <a:sy n="66"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8-11T22:20:36.037" idx="2">
    <p:pos x="6256" y="583"/>
    <p:text>秀，帮我查一下这四个法规的原文</p:text>
  </p:cm>
  <p:cm authorId="1" dt="2024-08-11T22:21:18.122" idx="3">
    <p:pos x="6256" y="719"/>
    <p:text>然后贴上，最好贴政府网站的原图，贴在这页就行</p:text>
  </p:cm>
</p:cmLst>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1">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DE56574-7163-4F2F-BB70-B0A23C3B9E4E}" type="doc">
      <dgm:prSet loTypeId="urn:microsoft.com/office/officeart/2008/layout/AlternatingHexagons" loCatId="list" qsTypeId="urn:microsoft.com/office/officeart/2005/8/quickstyle/simple1#1" qsCatId="simple" csTypeId="urn:microsoft.com/office/officeart/2005/8/colors/accent1_2#1" csCatId="accent1" phldr="1"/>
      <dgm:spPr/>
      <dgm:t>
        <a:bodyPr/>
        <a:lstStyle/>
        <a:p>
          <a:endParaRPr lang="zh-CN" altLang="en-US"/>
        </a:p>
      </dgm:t>
    </dgm:pt>
    <dgm:pt modelId="{C069DE49-8E82-4C58-8A78-C1896AA15D17}">
      <dgm:prSet phldrT="[文本]" custT="1"/>
      <dgm:spPr>
        <a:solidFill>
          <a:srgbClr val="B0E33D"/>
        </a:solidFill>
        <a:ln w="28575">
          <a:solidFill>
            <a:schemeClr val="tx1"/>
          </a:solidFill>
        </a:ln>
      </dgm:spPr>
      <dgm:t>
        <a:bodyPr/>
        <a:lstStyle/>
        <a:p>
          <a:r>
            <a:rPr lang="zh-CN" altLang="en-US" sz="1600" dirty="0" smtClean="0">
              <a:solidFill>
                <a:schemeClr val="tx1"/>
              </a:solidFill>
              <a:latin typeface="华文细黑" panose="02010600040101010101" pitchFamily="2" charset="-122"/>
              <a:ea typeface="华文细黑" panose="02010600040101010101" pitchFamily="2" charset="-122"/>
            </a:rPr>
            <a:t>关联交易申报表</a:t>
          </a:r>
          <a:endParaRPr lang="zh-CN" altLang="en-US" sz="1600" dirty="0">
            <a:solidFill>
              <a:schemeClr val="tx1"/>
            </a:solidFill>
            <a:latin typeface="华文细黑" panose="02010600040101010101" pitchFamily="2" charset="-122"/>
            <a:ea typeface="华文细黑" panose="02010600040101010101" pitchFamily="2" charset="-122"/>
          </a:endParaRPr>
        </a:p>
      </dgm:t>
    </dgm:pt>
    <dgm:pt modelId="{8785794D-CF6D-4BE5-ACBC-59C3159E86FD}" type="parTrans" cxnId="{52CB0EB8-1E56-492B-9DA0-E0D1DAAD82CB}">
      <dgm:prSet/>
      <dgm:spPr/>
      <dgm:t>
        <a:bodyPr/>
        <a:lstStyle/>
        <a:p>
          <a:endParaRPr lang="zh-CN" altLang="en-US" sz="1600">
            <a:solidFill>
              <a:schemeClr val="tx1"/>
            </a:solidFill>
            <a:latin typeface="华文细黑" panose="02010600040101010101" pitchFamily="2" charset="-122"/>
            <a:ea typeface="华文细黑" panose="02010600040101010101" pitchFamily="2" charset="-122"/>
          </a:endParaRPr>
        </a:p>
      </dgm:t>
    </dgm:pt>
    <dgm:pt modelId="{DA2833DE-A2F7-49B5-A2F1-231A21B91F1B}" type="sibTrans" cxnId="{52CB0EB8-1E56-492B-9DA0-E0D1DAAD82CB}">
      <dgm:prSet custT="1"/>
      <dgm:spPr>
        <a:solidFill>
          <a:srgbClr val="B0E33D"/>
        </a:solidFill>
        <a:ln w="28575">
          <a:solidFill>
            <a:schemeClr val="tx1"/>
          </a:solidFill>
        </a:ln>
      </dgm:spPr>
      <dgm:t>
        <a:bodyPr/>
        <a:lstStyle/>
        <a:p>
          <a:pPr rtl="0"/>
          <a:r>
            <a:rPr kumimoji="0" lang="zh-CN" altLang="en-US" sz="1600" b="0" i="0" u="none" strike="noStrike" cap="none" spc="0" normalizeH="0" baseline="0" dirty="0" smtClean="0">
              <a:ln>
                <a:noFill/>
              </a:ln>
              <a:solidFill>
                <a:schemeClr val="tx1"/>
              </a:solidFill>
              <a:effectLst/>
              <a:uFillTx/>
              <a:latin typeface="华文细黑" panose="02010600040101010101" pitchFamily="2" charset="-122"/>
              <a:ea typeface="华文细黑" panose="02010600040101010101" pitchFamily="2" charset="-122"/>
              <a:cs typeface="+mn-cs"/>
              <a:sym typeface="Helvetica Light"/>
            </a:rPr>
            <a:t>税局通过全国企业申报获取的行业数据</a:t>
          </a:r>
          <a:endParaRPr lang="zh-CN" altLang="en-US" sz="1600" dirty="0">
            <a:solidFill>
              <a:schemeClr val="tx1"/>
            </a:solidFill>
            <a:latin typeface="华文细黑" panose="02010600040101010101" pitchFamily="2" charset="-122"/>
            <a:ea typeface="华文细黑" panose="02010600040101010101" pitchFamily="2" charset="-122"/>
          </a:endParaRPr>
        </a:p>
      </dgm:t>
    </dgm:pt>
    <dgm:pt modelId="{A3CE9D69-8B01-45F1-B007-D752283A83DF}">
      <dgm:prSet phldrT="[文本]" custT="1"/>
      <dgm:spPr>
        <a:solidFill>
          <a:srgbClr val="B0E33D"/>
        </a:solidFill>
        <a:ln w="28575">
          <a:solidFill>
            <a:schemeClr val="tx1"/>
          </a:solidFill>
        </a:ln>
      </dgm:spPr>
      <dgm:t>
        <a:bodyPr/>
        <a:lstStyle/>
        <a:p>
          <a:r>
            <a:rPr lang="zh-CN" altLang="en-US" sz="1600" dirty="0" smtClean="0">
              <a:solidFill>
                <a:schemeClr val="tx1"/>
              </a:solidFill>
              <a:latin typeface="华文细黑" panose="02010600040101010101" pitchFamily="2" charset="-122"/>
              <a:ea typeface="华文细黑" panose="02010600040101010101" pitchFamily="2" charset="-122"/>
            </a:rPr>
            <a:t>本地</a:t>
          </a:r>
          <a:endParaRPr lang="en-US" altLang="zh-CN" sz="1600" dirty="0" smtClean="0">
            <a:solidFill>
              <a:schemeClr val="tx1"/>
            </a:solidFill>
            <a:latin typeface="华文细黑" panose="02010600040101010101" pitchFamily="2" charset="-122"/>
            <a:ea typeface="华文细黑" panose="02010600040101010101" pitchFamily="2" charset="-122"/>
          </a:endParaRPr>
        </a:p>
        <a:p>
          <a:r>
            <a:rPr lang="zh-CN" altLang="en-US" sz="1600" dirty="0" smtClean="0">
              <a:solidFill>
                <a:schemeClr val="tx1"/>
              </a:solidFill>
              <a:latin typeface="华文细黑" panose="02010600040101010101" pitchFamily="2" charset="-122"/>
              <a:ea typeface="华文细黑" panose="02010600040101010101" pitchFamily="2" charset="-122"/>
            </a:rPr>
            <a:t>文档</a:t>
          </a:r>
          <a:endParaRPr lang="zh-CN" altLang="en-US" sz="1600" dirty="0">
            <a:solidFill>
              <a:schemeClr val="tx1"/>
            </a:solidFill>
            <a:latin typeface="华文细黑" panose="02010600040101010101" pitchFamily="2" charset="-122"/>
            <a:ea typeface="华文细黑" panose="02010600040101010101" pitchFamily="2" charset="-122"/>
          </a:endParaRPr>
        </a:p>
      </dgm:t>
    </dgm:pt>
    <dgm:pt modelId="{CF9B9EB2-D125-4E4E-9FF7-1C042BB893F9}" type="parTrans" cxnId="{F35A4DB5-44FC-4034-B980-87A5E0EA79F4}">
      <dgm:prSet/>
      <dgm:spPr/>
      <dgm:t>
        <a:bodyPr/>
        <a:lstStyle/>
        <a:p>
          <a:endParaRPr lang="zh-CN" altLang="en-US" sz="1600">
            <a:solidFill>
              <a:schemeClr val="tx1"/>
            </a:solidFill>
            <a:latin typeface="华文细黑" panose="02010600040101010101" pitchFamily="2" charset="-122"/>
            <a:ea typeface="华文细黑" panose="02010600040101010101" pitchFamily="2" charset="-122"/>
          </a:endParaRPr>
        </a:p>
      </dgm:t>
    </dgm:pt>
    <dgm:pt modelId="{4A2ACD6D-1600-435D-8A8D-F415D0E125EE}" type="sibTrans" cxnId="{F35A4DB5-44FC-4034-B980-87A5E0EA79F4}">
      <dgm:prSet custT="1"/>
      <dgm:spPr>
        <a:solidFill>
          <a:srgbClr val="B0E33D"/>
        </a:solidFill>
        <a:ln w="28575">
          <a:solidFill>
            <a:schemeClr val="tx1"/>
          </a:solidFill>
        </a:ln>
      </dgm:spPr>
      <dgm:t>
        <a:bodyPr/>
        <a:lstStyle/>
        <a:p>
          <a:r>
            <a:rPr lang="zh-CN" altLang="en-US" sz="1600" dirty="0" smtClean="0">
              <a:solidFill>
                <a:schemeClr val="tx1"/>
              </a:solidFill>
              <a:latin typeface="华文细黑" panose="02010600040101010101" pitchFamily="2" charset="-122"/>
              <a:ea typeface="华文细黑" panose="02010600040101010101" pitchFamily="2" charset="-122"/>
            </a:rPr>
            <a:t>国际间信息交换</a:t>
          </a:r>
          <a:endParaRPr lang="zh-CN" altLang="en-US" sz="1600" dirty="0">
            <a:solidFill>
              <a:schemeClr val="tx1"/>
            </a:solidFill>
            <a:latin typeface="华文细黑" panose="02010600040101010101" pitchFamily="2" charset="-122"/>
            <a:ea typeface="华文细黑" panose="02010600040101010101" pitchFamily="2" charset="-122"/>
          </a:endParaRPr>
        </a:p>
      </dgm:t>
    </dgm:pt>
    <dgm:pt modelId="{73994F33-66EE-4B26-8CD8-A74549E274A0}">
      <dgm:prSet phldrT="[文本]" custT="1"/>
      <dgm:spPr>
        <a:solidFill>
          <a:srgbClr val="B0E33D"/>
        </a:solidFill>
        <a:ln w="28575">
          <a:solidFill>
            <a:schemeClr val="tx1"/>
          </a:solidFill>
        </a:ln>
      </dgm:spPr>
      <dgm:t>
        <a:bodyPr/>
        <a:lstStyle/>
        <a:p>
          <a:r>
            <a:rPr lang="zh-CN" altLang="en-US" sz="1600" dirty="0" smtClean="0">
              <a:solidFill>
                <a:schemeClr val="tx1"/>
              </a:solidFill>
              <a:latin typeface="华文细黑" panose="02010600040101010101" pitchFamily="2" charset="-122"/>
              <a:ea typeface="华文细黑" panose="02010600040101010101" pitchFamily="2" charset="-122"/>
            </a:rPr>
            <a:t>审计</a:t>
          </a:r>
          <a:endParaRPr lang="en-US" altLang="zh-CN" sz="1600" dirty="0" smtClean="0">
            <a:solidFill>
              <a:schemeClr val="tx1"/>
            </a:solidFill>
            <a:latin typeface="华文细黑" panose="02010600040101010101" pitchFamily="2" charset="-122"/>
            <a:ea typeface="华文细黑" panose="02010600040101010101" pitchFamily="2" charset="-122"/>
          </a:endParaRPr>
        </a:p>
        <a:p>
          <a:r>
            <a:rPr lang="zh-CN" altLang="en-US" sz="1600" dirty="0" smtClean="0">
              <a:solidFill>
                <a:schemeClr val="tx1"/>
              </a:solidFill>
              <a:latin typeface="华文细黑" panose="02010600040101010101" pitchFamily="2" charset="-122"/>
              <a:ea typeface="华文细黑" panose="02010600040101010101" pitchFamily="2" charset="-122"/>
            </a:rPr>
            <a:t>报告</a:t>
          </a:r>
          <a:endParaRPr lang="zh-CN" altLang="en-US" sz="1600" dirty="0">
            <a:solidFill>
              <a:schemeClr val="tx1"/>
            </a:solidFill>
            <a:latin typeface="华文细黑" panose="02010600040101010101" pitchFamily="2" charset="-122"/>
            <a:ea typeface="华文细黑" panose="02010600040101010101" pitchFamily="2" charset="-122"/>
          </a:endParaRPr>
        </a:p>
      </dgm:t>
    </dgm:pt>
    <dgm:pt modelId="{F53CDB69-A657-4C0A-99FC-B3C72B17398B}" type="parTrans" cxnId="{E8243F13-443C-4E19-BD40-F5A0B8277806}">
      <dgm:prSet/>
      <dgm:spPr/>
      <dgm:t>
        <a:bodyPr/>
        <a:lstStyle/>
        <a:p>
          <a:endParaRPr lang="zh-CN" altLang="en-US" sz="1600">
            <a:solidFill>
              <a:schemeClr val="tx1"/>
            </a:solidFill>
            <a:latin typeface="华文细黑" panose="02010600040101010101" pitchFamily="2" charset="-122"/>
            <a:ea typeface="华文细黑" panose="02010600040101010101" pitchFamily="2" charset="-122"/>
          </a:endParaRPr>
        </a:p>
      </dgm:t>
    </dgm:pt>
    <dgm:pt modelId="{4D4B78C5-C996-4B90-BBFD-C1E98E2148C5}" type="sibTrans" cxnId="{E8243F13-443C-4E19-BD40-F5A0B8277806}">
      <dgm:prSet custT="1"/>
      <dgm:spPr>
        <a:solidFill>
          <a:srgbClr val="B0E33D"/>
        </a:solidFill>
        <a:ln w="28575">
          <a:solidFill>
            <a:schemeClr val="tx1"/>
          </a:solidFill>
        </a:ln>
      </dgm:spPr>
      <dgm:t>
        <a:bodyPr/>
        <a:lstStyle/>
        <a:p>
          <a:r>
            <a:rPr lang="zh-CN" altLang="en-US" sz="1600" dirty="0" smtClean="0">
              <a:solidFill>
                <a:schemeClr val="tx1"/>
              </a:solidFill>
              <a:latin typeface="华文细黑" panose="02010600040101010101" pitchFamily="2" charset="-122"/>
              <a:ea typeface="华文细黑" panose="02010600040101010101" pitchFamily="2" charset="-122"/>
            </a:rPr>
            <a:t>企业纳税申报数据</a:t>
          </a:r>
          <a:endParaRPr lang="zh-CN" altLang="en-US" sz="1600" dirty="0">
            <a:solidFill>
              <a:schemeClr val="tx1"/>
            </a:solidFill>
            <a:latin typeface="华文细黑" panose="02010600040101010101" pitchFamily="2" charset="-122"/>
            <a:ea typeface="华文细黑" panose="02010600040101010101" pitchFamily="2" charset="-122"/>
          </a:endParaRPr>
        </a:p>
      </dgm:t>
    </dgm:pt>
    <dgm:pt modelId="{D2D69987-892D-4D6D-9419-32579B74B865}">
      <dgm:prSet phldrT="[文本]" custT="1"/>
      <dgm:spPr/>
      <dgm:t>
        <a:bodyPr/>
        <a:lstStyle/>
        <a:p>
          <a:endParaRPr lang="zh-CN" altLang="en-US" sz="1600" dirty="0">
            <a:solidFill>
              <a:schemeClr val="tx1"/>
            </a:solidFill>
            <a:latin typeface="华文细黑" panose="02010600040101010101" pitchFamily="2" charset="-122"/>
            <a:ea typeface="华文细黑" panose="02010600040101010101" pitchFamily="2" charset="-122"/>
          </a:endParaRPr>
        </a:p>
      </dgm:t>
    </dgm:pt>
    <dgm:pt modelId="{E54366A1-A317-4792-B027-DD4CBBBA3A61}" type="sibTrans" cxnId="{AFF62DCF-487F-40FA-982F-50C50990A9F3}">
      <dgm:prSet/>
      <dgm:spPr/>
      <dgm:t>
        <a:bodyPr/>
        <a:lstStyle/>
        <a:p>
          <a:endParaRPr lang="zh-CN" altLang="en-US" sz="1600">
            <a:solidFill>
              <a:schemeClr val="tx1"/>
            </a:solidFill>
            <a:latin typeface="华文细黑" panose="02010600040101010101" pitchFamily="2" charset="-122"/>
            <a:ea typeface="华文细黑" panose="02010600040101010101" pitchFamily="2" charset="-122"/>
          </a:endParaRPr>
        </a:p>
      </dgm:t>
    </dgm:pt>
    <dgm:pt modelId="{3C41BCDA-8433-4BEA-AD65-450BEDDA64EB}" type="parTrans" cxnId="{AFF62DCF-487F-40FA-982F-50C50990A9F3}">
      <dgm:prSet/>
      <dgm:spPr/>
      <dgm:t>
        <a:bodyPr/>
        <a:lstStyle/>
        <a:p>
          <a:endParaRPr lang="zh-CN" altLang="en-US" sz="1600">
            <a:solidFill>
              <a:schemeClr val="tx1"/>
            </a:solidFill>
            <a:latin typeface="华文细黑" panose="02010600040101010101" pitchFamily="2" charset="-122"/>
            <a:ea typeface="华文细黑" panose="02010600040101010101" pitchFamily="2" charset="-122"/>
          </a:endParaRPr>
        </a:p>
      </dgm:t>
    </dgm:pt>
    <dgm:pt modelId="{2CE1255E-EDBE-420C-9357-3372EE252579}">
      <dgm:prSet custT="1"/>
      <dgm:spPr>
        <a:solidFill>
          <a:srgbClr val="B0E33D"/>
        </a:solidFill>
        <a:ln w="28575">
          <a:solidFill>
            <a:schemeClr val="tx1"/>
          </a:solidFill>
        </a:ln>
      </dgm:spPr>
      <dgm:t>
        <a:bodyPr/>
        <a:lstStyle/>
        <a:p>
          <a:pPr algn="ctr"/>
          <a:r>
            <a:rPr lang="zh-CN" altLang="en-US" sz="1600" dirty="0" smtClean="0">
              <a:solidFill>
                <a:schemeClr val="tx1"/>
              </a:solidFill>
              <a:latin typeface="华文细黑" panose="02010600040101010101" pitchFamily="2" charset="-122"/>
              <a:ea typeface="华文细黑" panose="02010600040101010101" pitchFamily="2" charset="-122"/>
            </a:rPr>
            <a:t>税局“一户式”</a:t>
          </a:r>
        </a:p>
        <a:p>
          <a:pPr algn="ctr"/>
          <a:r>
            <a:rPr lang="zh-CN" altLang="en-US" sz="1600" dirty="0" smtClean="0">
              <a:solidFill>
                <a:schemeClr val="tx1"/>
              </a:solidFill>
              <a:latin typeface="华文细黑" panose="02010600040101010101" pitchFamily="2" charset="-122"/>
              <a:ea typeface="华文细黑" panose="02010600040101010101" pitchFamily="2" charset="-122"/>
            </a:rPr>
            <a:t>管理系统</a:t>
          </a:r>
        </a:p>
      </dgm:t>
    </dgm:pt>
    <dgm:pt modelId="{8DBF1198-93AA-4D89-8DF5-C768C7646472}" type="parTrans" cxnId="{41630C50-DBD6-4F1F-BE03-6FF3AD7F40FA}">
      <dgm:prSet/>
      <dgm:spPr/>
      <dgm:t>
        <a:bodyPr/>
        <a:lstStyle/>
        <a:p>
          <a:endParaRPr lang="zh-CN" altLang="en-US" sz="1600">
            <a:solidFill>
              <a:schemeClr val="tx1"/>
            </a:solidFill>
            <a:latin typeface="华文细黑" panose="02010600040101010101" pitchFamily="2" charset="-122"/>
            <a:ea typeface="华文细黑" panose="02010600040101010101" pitchFamily="2" charset="-122"/>
          </a:endParaRPr>
        </a:p>
      </dgm:t>
    </dgm:pt>
    <dgm:pt modelId="{F86ECBCC-B18B-4533-B597-7CA12D810035}" type="sibTrans" cxnId="{41630C50-DBD6-4F1F-BE03-6FF3AD7F40FA}">
      <dgm:prSet custT="1"/>
      <dgm:spPr>
        <a:solidFill>
          <a:schemeClr val="bg1"/>
        </a:solidFill>
        <a:ln>
          <a:solidFill>
            <a:schemeClr val="bg1"/>
          </a:solidFill>
        </a:ln>
      </dgm:spPr>
      <dgm:t>
        <a:bodyPr/>
        <a:lstStyle/>
        <a:p>
          <a:endParaRPr lang="zh-CN" altLang="en-US" sz="1600" dirty="0">
            <a:solidFill>
              <a:schemeClr val="tx1"/>
            </a:solidFill>
            <a:latin typeface="华文细黑" panose="02010600040101010101" pitchFamily="2" charset="-122"/>
            <a:ea typeface="华文细黑" panose="02010600040101010101" pitchFamily="2" charset="-122"/>
          </a:endParaRPr>
        </a:p>
      </dgm:t>
    </dgm:pt>
    <dgm:pt modelId="{7871CEDF-6E23-4502-9FB0-2470C47772DD}" type="pres">
      <dgm:prSet presAssocID="{FDE56574-7163-4F2F-BB70-B0A23C3B9E4E}" presName="Name0" presStyleCnt="0">
        <dgm:presLayoutVars>
          <dgm:chMax/>
          <dgm:chPref/>
          <dgm:dir/>
          <dgm:animLvl val="lvl"/>
        </dgm:presLayoutVars>
      </dgm:prSet>
      <dgm:spPr/>
      <dgm:t>
        <a:bodyPr/>
        <a:lstStyle/>
        <a:p>
          <a:endParaRPr lang="zh-CN" altLang="en-US"/>
        </a:p>
      </dgm:t>
    </dgm:pt>
    <dgm:pt modelId="{DD2AC404-B98D-43F5-BE2F-347E2B8426B1}" type="pres">
      <dgm:prSet presAssocID="{C069DE49-8E82-4C58-8A78-C1896AA15D17}" presName="composite" presStyleCnt="0"/>
      <dgm:spPr/>
    </dgm:pt>
    <dgm:pt modelId="{E3B9A923-C44F-4373-8CDB-01D103B8BDEE}" type="pres">
      <dgm:prSet presAssocID="{C069DE49-8E82-4C58-8A78-C1896AA15D17}" presName="Parent1" presStyleLbl="node1" presStyleIdx="0" presStyleCnt="8">
        <dgm:presLayoutVars>
          <dgm:chMax val="1"/>
          <dgm:chPref val="1"/>
          <dgm:bulletEnabled val="1"/>
        </dgm:presLayoutVars>
      </dgm:prSet>
      <dgm:spPr/>
      <dgm:t>
        <a:bodyPr/>
        <a:lstStyle/>
        <a:p>
          <a:endParaRPr lang="zh-CN" altLang="en-US"/>
        </a:p>
      </dgm:t>
    </dgm:pt>
    <dgm:pt modelId="{37BA85FE-14A4-4ECE-A22B-6FB580360834}" type="pres">
      <dgm:prSet presAssocID="{C069DE49-8E82-4C58-8A78-C1896AA15D17}" presName="Childtext1" presStyleLbl="revTx" presStyleIdx="0" presStyleCnt="4">
        <dgm:presLayoutVars>
          <dgm:chMax val="0"/>
          <dgm:chPref val="0"/>
          <dgm:bulletEnabled val="1"/>
        </dgm:presLayoutVars>
      </dgm:prSet>
      <dgm:spPr/>
      <dgm:t>
        <a:bodyPr/>
        <a:lstStyle/>
        <a:p>
          <a:endParaRPr lang="zh-CN" altLang="en-US"/>
        </a:p>
      </dgm:t>
    </dgm:pt>
    <dgm:pt modelId="{D2C30044-A5EF-4C76-8968-1ED8D30D7A3C}" type="pres">
      <dgm:prSet presAssocID="{C069DE49-8E82-4C58-8A78-C1896AA15D17}" presName="BalanceSpacing" presStyleCnt="0"/>
      <dgm:spPr/>
    </dgm:pt>
    <dgm:pt modelId="{B834E14D-49D7-4185-B8FE-A842CCDAD646}" type="pres">
      <dgm:prSet presAssocID="{C069DE49-8E82-4C58-8A78-C1896AA15D17}" presName="BalanceSpacing1" presStyleCnt="0"/>
      <dgm:spPr/>
    </dgm:pt>
    <dgm:pt modelId="{DF551C59-2F10-4EF6-8B64-55E05C699636}" type="pres">
      <dgm:prSet presAssocID="{DA2833DE-A2F7-49B5-A2F1-231A21B91F1B}" presName="Accent1Text" presStyleLbl="node1" presStyleIdx="1" presStyleCnt="8"/>
      <dgm:spPr/>
      <dgm:t>
        <a:bodyPr/>
        <a:lstStyle/>
        <a:p>
          <a:endParaRPr lang="zh-CN" altLang="en-US"/>
        </a:p>
      </dgm:t>
    </dgm:pt>
    <dgm:pt modelId="{658B99BC-9B6E-4FD5-B78B-559D0DE86B51}" type="pres">
      <dgm:prSet presAssocID="{DA2833DE-A2F7-49B5-A2F1-231A21B91F1B}" presName="spaceBetweenRectangles" presStyleCnt="0"/>
      <dgm:spPr/>
    </dgm:pt>
    <dgm:pt modelId="{DDC6BA7E-9A04-47B4-A794-931F65EAF544}" type="pres">
      <dgm:prSet presAssocID="{A3CE9D69-8B01-45F1-B007-D752283A83DF}" presName="composite" presStyleCnt="0"/>
      <dgm:spPr/>
    </dgm:pt>
    <dgm:pt modelId="{B90591F7-377E-4C88-B9E8-E5BE582D1637}" type="pres">
      <dgm:prSet presAssocID="{A3CE9D69-8B01-45F1-B007-D752283A83DF}" presName="Parent1" presStyleLbl="node1" presStyleIdx="2" presStyleCnt="8">
        <dgm:presLayoutVars>
          <dgm:chMax val="1"/>
          <dgm:chPref val="1"/>
          <dgm:bulletEnabled val="1"/>
        </dgm:presLayoutVars>
      </dgm:prSet>
      <dgm:spPr/>
      <dgm:t>
        <a:bodyPr/>
        <a:lstStyle/>
        <a:p>
          <a:endParaRPr lang="zh-CN" altLang="en-US"/>
        </a:p>
      </dgm:t>
    </dgm:pt>
    <dgm:pt modelId="{CCAFC09A-4424-40FA-801A-11E7748CBA76}" type="pres">
      <dgm:prSet presAssocID="{A3CE9D69-8B01-45F1-B007-D752283A83DF}" presName="Childtext1" presStyleLbl="revTx" presStyleIdx="1" presStyleCnt="4" custScaleX="122144" custLinFactY="40088" custLinFactNeighborX="-70835" custLinFactNeighborY="100000">
        <dgm:presLayoutVars>
          <dgm:chMax val="0"/>
          <dgm:chPref val="0"/>
          <dgm:bulletEnabled val="1"/>
        </dgm:presLayoutVars>
      </dgm:prSet>
      <dgm:spPr/>
      <dgm:t>
        <a:bodyPr/>
        <a:lstStyle/>
        <a:p>
          <a:endParaRPr lang="zh-CN" altLang="en-US"/>
        </a:p>
      </dgm:t>
    </dgm:pt>
    <dgm:pt modelId="{7D25D7DF-6B22-4D52-A1AB-07A45773618A}" type="pres">
      <dgm:prSet presAssocID="{A3CE9D69-8B01-45F1-B007-D752283A83DF}" presName="BalanceSpacing" presStyleCnt="0"/>
      <dgm:spPr/>
    </dgm:pt>
    <dgm:pt modelId="{4F383C52-DE74-4D89-BC61-941A92892308}" type="pres">
      <dgm:prSet presAssocID="{A3CE9D69-8B01-45F1-B007-D752283A83DF}" presName="BalanceSpacing1" presStyleCnt="0"/>
      <dgm:spPr/>
    </dgm:pt>
    <dgm:pt modelId="{C1A0E655-A6E9-4697-9982-6C250CAF5D9E}" type="pres">
      <dgm:prSet presAssocID="{4A2ACD6D-1600-435D-8A8D-F415D0E125EE}" presName="Accent1Text" presStyleLbl="node1" presStyleIdx="3" presStyleCnt="8"/>
      <dgm:spPr/>
      <dgm:t>
        <a:bodyPr/>
        <a:lstStyle/>
        <a:p>
          <a:endParaRPr lang="zh-CN" altLang="en-US"/>
        </a:p>
      </dgm:t>
    </dgm:pt>
    <dgm:pt modelId="{BCF4BE49-CE2B-48DF-810C-3E6ACD32519E}" type="pres">
      <dgm:prSet presAssocID="{4A2ACD6D-1600-435D-8A8D-F415D0E125EE}" presName="spaceBetweenRectangles" presStyleCnt="0"/>
      <dgm:spPr/>
    </dgm:pt>
    <dgm:pt modelId="{26FE9ED9-772F-4F82-BF43-7B11EEE4A684}" type="pres">
      <dgm:prSet presAssocID="{73994F33-66EE-4B26-8CD8-A74549E274A0}" presName="composite" presStyleCnt="0"/>
      <dgm:spPr/>
    </dgm:pt>
    <dgm:pt modelId="{85B25FCE-4299-4D4E-A379-55977FA32973}" type="pres">
      <dgm:prSet presAssocID="{73994F33-66EE-4B26-8CD8-A74549E274A0}" presName="Parent1" presStyleLbl="node1" presStyleIdx="4" presStyleCnt="8" custLinFactNeighborX="21180" custLinFactNeighborY="2784">
        <dgm:presLayoutVars>
          <dgm:chMax val="1"/>
          <dgm:chPref val="1"/>
          <dgm:bulletEnabled val="1"/>
        </dgm:presLayoutVars>
      </dgm:prSet>
      <dgm:spPr/>
      <dgm:t>
        <a:bodyPr/>
        <a:lstStyle/>
        <a:p>
          <a:endParaRPr lang="zh-CN" altLang="en-US"/>
        </a:p>
      </dgm:t>
    </dgm:pt>
    <dgm:pt modelId="{7EF33679-FFB5-4C15-9B06-375F8E93E164}" type="pres">
      <dgm:prSet presAssocID="{73994F33-66EE-4B26-8CD8-A74549E274A0}" presName="Childtext1" presStyleLbl="revTx" presStyleIdx="2" presStyleCnt="4" custScaleX="139530" custLinFactY="-41537" custLinFactNeighborX="77242" custLinFactNeighborY="-100000">
        <dgm:presLayoutVars>
          <dgm:chMax val="0"/>
          <dgm:chPref val="0"/>
          <dgm:bulletEnabled val="1"/>
        </dgm:presLayoutVars>
      </dgm:prSet>
      <dgm:spPr/>
      <dgm:t>
        <a:bodyPr/>
        <a:lstStyle/>
        <a:p>
          <a:endParaRPr lang="zh-CN" altLang="en-US"/>
        </a:p>
      </dgm:t>
    </dgm:pt>
    <dgm:pt modelId="{1DF09134-EF0C-413C-9AE5-5193EBAEFC3B}" type="pres">
      <dgm:prSet presAssocID="{73994F33-66EE-4B26-8CD8-A74549E274A0}" presName="BalanceSpacing" presStyleCnt="0"/>
      <dgm:spPr/>
    </dgm:pt>
    <dgm:pt modelId="{9A0D7018-4602-4A23-A6F1-4318C2816301}" type="pres">
      <dgm:prSet presAssocID="{73994F33-66EE-4B26-8CD8-A74549E274A0}" presName="BalanceSpacing1" presStyleCnt="0"/>
      <dgm:spPr/>
    </dgm:pt>
    <dgm:pt modelId="{7FB3C287-E7F7-4437-AE90-8880997154A0}" type="pres">
      <dgm:prSet presAssocID="{4D4B78C5-C996-4B90-BBFD-C1E98E2148C5}" presName="Accent1Text" presStyleLbl="node1" presStyleIdx="5" presStyleCnt="8" custLinFactNeighborX="19198" custLinFactNeighborY="1670"/>
      <dgm:spPr/>
      <dgm:t>
        <a:bodyPr/>
        <a:lstStyle/>
        <a:p>
          <a:endParaRPr lang="zh-CN" altLang="en-US"/>
        </a:p>
      </dgm:t>
    </dgm:pt>
    <dgm:pt modelId="{FAD84F84-2478-454F-BEDE-1A6010B3BFBD}" type="pres">
      <dgm:prSet presAssocID="{4D4B78C5-C996-4B90-BBFD-C1E98E2148C5}" presName="spaceBetweenRectangles" presStyleCnt="0"/>
      <dgm:spPr/>
    </dgm:pt>
    <dgm:pt modelId="{C749BBED-907F-471B-BC49-482807617C71}" type="pres">
      <dgm:prSet presAssocID="{2CE1255E-EDBE-420C-9357-3372EE252579}" presName="composite" presStyleCnt="0"/>
      <dgm:spPr/>
    </dgm:pt>
    <dgm:pt modelId="{E4A74E02-2F17-4451-9C72-CB7B1F9D5075}" type="pres">
      <dgm:prSet presAssocID="{2CE1255E-EDBE-420C-9357-3372EE252579}" presName="Parent1" presStyleLbl="node1" presStyleIdx="6" presStyleCnt="8" custLinFactX="-622" custLinFactY="-68169" custLinFactNeighborX="-100000" custLinFactNeighborY="-100000">
        <dgm:presLayoutVars>
          <dgm:chMax val="1"/>
          <dgm:chPref val="1"/>
          <dgm:bulletEnabled val="1"/>
        </dgm:presLayoutVars>
      </dgm:prSet>
      <dgm:spPr/>
      <dgm:t>
        <a:bodyPr/>
        <a:lstStyle/>
        <a:p>
          <a:endParaRPr lang="zh-CN" altLang="en-US"/>
        </a:p>
      </dgm:t>
    </dgm:pt>
    <dgm:pt modelId="{90F6C33F-78CC-484A-A549-307C42B930CD}" type="pres">
      <dgm:prSet presAssocID="{2CE1255E-EDBE-420C-9357-3372EE252579}" presName="Childtext1" presStyleLbl="revTx" presStyleIdx="3" presStyleCnt="4">
        <dgm:presLayoutVars>
          <dgm:chMax val="0"/>
          <dgm:chPref val="0"/>
          <dgm:bulletEnabled val="1"/>
        </dgm:presLayoutVars>
      </dgm:prSet>
      <dgm:spPr/>
    </dgm:pt>
    <dgm:pt modelId="{3302CF7F-33C8-46F5-B025-2DC4D48BA749}" type="pres">
      <dgm:prSet presAssocID="{2CE1255E-EDBE-420C-9357-3372EE252579}" presName="BalanceSpacing" presStyleCnt="0"/>
      <dgm:spPr/>
    </dgm:pt>
    <dgm:pt modelId="{C6521F3C-E4BD-48CF-9C85-B73AE9445C7C}" type="pres">
      <dgm:prSet presAssocID="{2CE1255E-EDBE-420C-9357-3372EE252579}" presName="BalanceSpacing1" presStyleCnt="0"/>
      <dgm:spPr/>
    </dgm:pt>
    <dgm:pt modelId="{7D79BB0F-7029-4C52-8E74-645E7A451924}" type="pres">
      <dgm:prSet presAssocID="{F86ECBCC-B18B-4533-B597-7CA12D810035}" presName="Accent1Text" presStyleLbl="node1" presStyleIdx="7" presStyleCnt="8" custLinFactX="31217" custLinFactY="-83379" custLinFactNeighborX="100000" custLinFactNeighborY="-100000"/>
      <dgm:spPr/>
      <dgm:t>
        <a:bodyPr/>
        <a:lstStyle/>
        <a:p>
          <a:endParaRPr lang="zh-CN" altLang="en-US"/>
        </a:p>
      </dgm:t>
    </dgm:pt>
  </dgm:ptLst>
  <dgm:cxnLst>
    <dgm:cxn modelId="{AFF62DCF-487F-40FA-982F-50C50990A9F3}" srcId="{73994F33-66EE-4B26-8CD8-A74549E274A0}" destId="{D2D69987-892D-4D6D-9419-32579B74B865}" srcOrd="0" destOrd="0" parTransId="{3C41BCDA-8433-4BEA-AD65-450BEDDA64EB}" sibTransId="{E54366A1-A317-4792-B027-DD4CBBBA3A61}"/>
    <dgm:cxn modelId="{F8ACCB1E-734D-4C7A-8AE3-D097C9536A8E}" type="presOf" srcId="{A3CE9D69-8B01-45F1-B007-D752283A83DF}" destId="{B90591F7-377E-4C88-B9E8-E5BE582D1637}" srcOrd="0" destOrd="0" presId="urn:microsoft.com/office/officeart/2008/layout/AlternatingHexagons"/>
    <dgm:cxn modelId="{26759767-9CD4-4AE7-85CA-09BE01DFC1C4}" type="presOf" srcId="{4D4B78C5-C996-4B90-BBFD-C1E98E2148C5}" destId="{7FB3C287-E7F7-4437-AE90-8880997154A0}" srcOrd="0" destOrd="0" presId="urn:microsoft.com/office/officeart/2008/layout/AlternatingHexagons"/>
    <dgm:cxn modelId="{52CB0EB8-1E56-492B-9DA0-E0D1DAAD82CB}" srcId="{FDE56574-7163-4F2F-BB70-B0A23C3B9E4E}" destId="{C069DE49-8E82-4C58-8A78-C1896AA15D17}" srcOrd="0" destOrd="0" parTransId="{8785794D-CF6D-4BE5-ACBC-59C3159E86FD}" sibTransId="{DA2833DE-A2F7-49B5-A2F1-231A21B91F1B}"/>
    <dgm:cxn modelId="{5D2206F4-2286-4AC5-A4D1-B1D43157115A}" type="presOf" srcId="{4A2ACD6D-1600-435D-8A8D-F415D0E125EE}" destId="{C1A0E655-A6E9-4697-9982-6C250CAF5D9E}" srcOrd="0" destOrd="0" presId="urn:microsoft.com/office/officeart/2008/layout/AlternatingHexagons"/>
    <dgm:cxn modelId="{ECAD0BC6-4433-4C47-B5E1-CF153CFAB342}" type="presOf" srcId="{C069DE49-8E82-4C58-8A78-C1896AA15D17}" destId="{E3B9A923-C44F-4373-8CDB-01D103B8BDEE}" srcOrd="0" destOrd="0" presId="urn:microsoft.com/office/officeart/2008/layout/AlternatingHexagons"/>
    <dgm:cxn modelId="{13A9CECB-9B0E-4A55-AF62-07C936544287}" type="presOf" srcId="{73994F33-66EE-4B26-8CD8-A74549E274A0}" destId="{85B25FCE-4299-4D4E-A379-55977FA32973}" srcOrd="0" destOrd="0" presId="urn:microsoft.com/office/officeart/2008/layout/AlternatingHexagons"/>
    <dgm:cxn modelId="{41630C50-DBD6-4F1F-BE03-6FF3AD7F40FA}" srcId="{FDE56574-7163-4F2F-BB70-B0A23C3B9E4E}" destId="{2CE1255E-EDBE-420C-9357-3372EE252579}" srcOrd="3" destOrd="0" parTransId="{8DBF1198-93AA-4D89-8DF5-C768C7646472}" sibTransId="{F86ECBCC-B18B-4533-B597-7CA12D810035}"/>
    <dgm:cxn modelId="{E33F2D2A-88ED-473D-BAEA-E003DD30BF4C}" type="presOf" srcId="{FDE56574-7163-4F2F-BB70-B0A23C3B9E4E}" destId="{7871CEDF-6E23-4502-9FB0-2470C47772DD}" srcOrd="0" destOrd="0" presId="urn:microsoft.com/office/officeart/2008/layout/AlternatingHexagons"/>
    <dgm:cxn modelId="{9C44DABC-3874-4F9A-8CA2-3B852331F840}" type="presOf" srcId="{2CE1255E-EDBE-420C-9357-3372EE252579}" destId="{E4A74E02-2F17-4451-9C72-CB7B1F9D5075}" srcOrd="0" destOrd="0" presId="urn:microsoft.com/office/officeart/2008/layout/AlternatingHexagons"/>
    <dgm:cxn modelId="{A0974C78-CBF2-4517-A48F-9B858759B00C}" type="presOf" srcId="{F86ECBCC-B18B-4533-B597-7CA12D810035}" destId="{7D79BB0F-7029-4C52-8E74-645E7A451924}" srcOrd="0" destOrd="0" presId="urn:microsoft.com/office/officeart/2008/layout/AlternatingHexagons"/>
    <dgm:cxn modelId="{E8243F13-443C-4E19-BD40-F5A0B8277806}" srcId="{FDE56574-7163-4F2F-BB70-B0A23C3B9E4E}" destId="{73994F33-66EE-4B26-8CD8-A74549E274A0}" srcOrd="2" destOrd="0" parTransId="{F53CDB69-A657-4C0A-99FC-B3C72B17398B}" sibTransId="{4D4B78C5-C996-4B90-BBFD-C1E98E2148C5}"/>
    <dgm:cxn modelId="{F35A4DB5-44FC-4034-B980-87A5E0EA79F4}" srcId="{FDE56574-7163-4F2F-BB70-B0A23C3B9E4E}" destId="{A3CE9D69-8B01-45F1-B007-D752283A83DF}" srcOrd="1" destOrd="0" parTransId="{CF9B9EB2-D125-4E4E-9FF7-1C042BB893F9}" sibTransId="{4A2ACD6D-1600-435D-8A8D-F415D0E125EE}"/>
    <dgm:cxn modelId="{65202AF0-C188-4E4C-938B-9C4B3184FF5F}" type="presOf" srcId="{DA2833DE-A2F7-49B5-A2F1-231A21B91F1B}" destId="{DF551C59-2F10-4EF6-8B64-55E05C699636}" srcOrd="0" destOrd="0" presId="urn:microsoft.com/office/officeart/2008/layout/AlternatingHexagons"/>
    <dgm:cxn modelId="{B64D70A5-EB9B-42ED-BF82-E127C17CD505}" type="presOf" srcId="{D2D69987-892D-4D6D-9419-32579B74B865}" destId="{7EF33679-FFB5-4C15-9B06-375F8E93E164}" srcOrd="0" destOrd="0" presId="urn:microsoft.com/office/officeart/2008/layout/AlternatingHexagons"/>
    <dgm:cxn modelId="{0B486907-C22C-4D4B-ACA3-A27E50E7DAAD}" type="presParOf" srcId="{7871CEDF-6E23-4502-9FB0-2470C47772DD}" destId="{DD2AC404-B98D-43F5-BE2F-347E2B8426B1}" srcOrd="0" destOrd="0" presId="urn:microsoft.com/office/officeart/2008/layout/AlternatingHexagons"/>
    <dgm:cxn modelId="{9E229343-8A67-48AF-9C22-DACAB248E2D3}" type="presParOf" srcId="{DD2AC404-B98D-43F5-BE2F-347E2B8426B1}" destId="{E3B9A923-C44F-4373-8CDB-01D103B8BDEE}" srcOrd="0" destOrd="0" presId="urn:microsoft.com/office/officeart/2008/layout/AlternatingHexagons"/>
    <dgm:cxn modelId="{D946202F-9987-42D8-8397-2E3C70CB06C1}" type="presParOf" srcId="{DD2AC404-B98D-43F5-BE2F-347E2B8426B1}" destId="{37BA85FE-14A4-4ECE-A22B-6FB580360834}" srcOrd="1" destOrd="0" presId="urn:microsoft.com/office/officeart/2008/layout/AlternatingHexagons"/>
    <dgm:cxn modelId="{04D4DD51-4EB1-4087-8847-1497E5D858AE}" type="presParOf" srcId="{DD2AC404-B98D-43F5-BE2F-347E2B8426B1}" destId="{D2C30044-A5EF-4C76-8968-1ED8D30D7A3C}" srcOrd="2" destOrd="0" presId="urn:microsoft.com/office/officeart/2008/layout/AlternatingHexagons"/>
    <dgm:cxn modelId="{C61D16F0-C0BC-4EC9-808D-6C1F765A4337}" type="presParOf" srcId="{DD2AC404-B98D-43F5-BE2F-347E2B8426B1}" destId="{B834E14D-49D7-4185-B8FE-A842CCDAD646}" srcOrd="3" destOrd="0" presId="urn:microsoft.com/office/officeart/2008/layout/AlternatingHexagons"/>
    <dgm:cxn modelId="{3A056F04-2AF7-413F-8F4C-326B73DC88DA}" type="presParOf" srcId="{DD2AC404-B98D-43F5-BE2F-347E2B8426B1}" destId="{DF551C59-2F10-4EF6-8B64-55E05C699636}" srcOrd="4" destOrd="0" presId="urn:microsoft.com/office/officeart/2008/layout/AlternatingHexagons"/>
    <dgm:cxn modelId="{89E94762-18E6-4843-B6DC-FF8F9A21812A}" type="presParOf" srcId="{7871CEDF-6E23-4502-9FB0-2470C47772DD}" destId="{658B99BC-9B6E-4FD5-B78B-559D0DE86B51}" srcOrd="1" destOrd="0" presId="urn:microsoft.com/office/officeart/2008/layout/AlternatingHexagons"/>
    <dgm:cxn modelId="{5B3C8B69-8604-44F7-A448-83A5D7970936}" type="presParOf" srcId="{7871CEDF-6E23-4502-9FB0-2470C47772DD}" destId="{DDC6BA7E-9A04-47B4-A794-931F65EAF544}" srcOrd="2" destOrd="0" presId="urn:microsoft.com/office/officeart/2008/layout/AlternatingHexagons"/>
    <dgm:cxn modelId="{5FED165F-FF9D-4491-B513-C3D03BB3A0D5}" type="presParOf" srcId="{DDC6BA7E-9A04-47B4-A794-931F65EAF544}" destId="{B90591F7-377E-4C88-B9E8-E5BE582D1637}" srcOrd="0" destOrd="0" presId="urn:microsoft.com/office/officeart/2008/layout/AlternatingHexagons"/>
    <dgm:cxn modelId="{5DF9F72A-D57D-44FB-85EE-F1368CE4603C}" type="presParOf" srcId="{DDC6BA7E-9A04-47B4-A794-931F65EAF544}" destId="{CCAFC09A-4424-40FA-801A-11E7748CBA76}" srcOrd="1" destOrd="0" presId="urn:microsoft.com/office/officeart/2008/layout/AlternatingHexagons"/>
    <dgm:cxn modelId="{8CD70BE0-3230-44FE-8978-B87DE3623A8A}" type="presParOf" srcId="{DDC6BA7E-9A04-47B4-A794-931F65EAF544}" destId="{7D25D7DF-6B22-4D52-A1AB-07A45773618A}" srcOrd="2" destOrd="0" presId="urn:microsoft.com/office/officeart/2008/layout/AlternatingHexagons"/>
    <dgm:cxn modelId="{B7B90184-EDF1-409B-8369-B71EB67E2493}" type="presParOf" srcId="{DDC6BA7E-9A04-47B4-A794-931F65EAF544}" destId="{4F383C52-DE74-4D89-BC61-941A92892308}" srcOrd="3" destOrd="0" presId="urn:microsoft.com/office/officeart/2008/layout/AlternatingHexagons"/>
    <dgm:cxn modelId="{9CFBAA64-58F2-4B6F-B78E-84D7998F4567}" type="presParOf" srcId="{DDC6BA7E-9A04-47B4-A794-931F65EAF544}" destId="{C1A0E655-A6E9-4697-9982-6C250CAF5D9E}" srcOrd="4" destOrd="0" presId="urn:microsoft.com/office/officeart/2008/layout/AlternatingHexagons"/>
    <dgm:cxn modelId="{086A2AB9-A447-4363-AC81-A1911F5F2934}" type="presParOf" srcId="{7871CEDF-6E23-4502-9FB0-2470C47772DD}" destId="{BCF4BE49-CE2B-48DF-810C-3E6ACD32519E}" srcOrd="3" destOrd="0" presId="urn:microsoft.com/office/officeart/2008/layout/AlternatingHexagons"/>
    <dgm:cxn modelId="{20E1016B-8FAA-4AE0-A792-11A19102E8DF}" type="presParOf" srcId="{7871CEDF-6E23-4502-9FB0-2470C47772DD}" destId="{26FE9ED9-772F-4F82-BF43-7B11EEE4A684}" srcOrd="4" destOrd="0" presId="urn:microsoft.com/office/officeart/2008/layout/AlternatingHexagons"/>
    <dgm:cxn modelId="{E317B2CA-3190-4136-9F46-4DD05D7075D1}" type="presParOf" srcId="{26FE9ED9-772F-4F82-BF43-7B11EEE4A684}" destId="{85B25FCE-4299-4D4E-A379-55977FA32973}" srcOrd="0" destOrd="0" presId="urn:microsoft.com/office/officeart/2008/layout/AlternatingHexagons"/>
    <dgm:cxn modelId="{DD72B177-8DF8-495D-A869-C65A144F4CF2}" type="presParOf" srcId="{26FE9ED9-772F-4F82-BF43-7B11EEE4A684}" destId="{7EF33679-FFB5-4C15-9B06-375F8E93E164}" srcOrd="1" destOrd="0" presId="urn:microsoft.com/office/officeart/2008/layout/AlternatingHexagons"/>
    <dgm:cxn modelId="{4112A1BE-0EA6-4A41-9E01-3D56B214AEEF}" type="presParOf" srcId="{26FE9ED9-772F-4F82-BF43-7B11EEE4A684}" destId="{1DF09134-EF0C-413C-9AE5-5193EBAEFC3B}" srcOrd="2" destOrd="0" presId="urn:microsoft.com/office/officeart/2008/layout/AlternatingHexagons"/>
    <dgm:cxn modelId="{0491C584-083B-456F-BEC5-BA7D14E76541}" type="presParOf" srcId="{26FE9ED9-772F-4F82-BF43-7B11EEE4A684}" destId="{9A0D7018-4602-4A23-A6F1-4318C2816301}" srcOrd="3" destOrd="0" presId="urn:microsoft.com/office/officeart/2008/layout/AlternatingHexagons"/>
    <dgm:cxn modelId="{B7A015B1-DBDA-4751-A794-B4DF4BA85739}" type="presParOf" srcId="{26FE9ED9-772F-4F82-BF43-7B11EEE4A684}" destId="{7FB3C287-E7F7-4437-AE90-8880997154A0}" srcOrd="4" destOrd="0" presId="urn:microsoft.com/office/officeart/2008/layout/AlternatingHexagons"/>
    <dgm:cxn modelId="{954D169D-7AE2-48BB-96ED-D30E159B05F0}" type="presParOf" srcId="{7871CEDF-6E23-4502-9FB0-2470C47772DD}" destId="{FAD84F84-2478-454F-BEDE-1A6010B3BFBD}" srcOrd="5" destOrd="0" presId="urn:microsoft.com/office/officeart/2008/layout/AlternatingHexagons"/>
    <dgm:cxn modelId="{DE1A2695-C2D8-41D4-ADC5-AF63D3494E06}" type="presParOf" srcId="{7871CEDF-6E23-4502-9FB0-2470C47772DD}" destId="{C749BBED-907F-471B-BC49-482807617C71}" srcOrd="6" destOrd="0" presId="urn:microsoft.com/office/officeart/2008/layout/AlternatingHexagons"/>
    <dgm:cxn modelId="{8539D2ED-8612-4A0D-8CA4-4B39B45874E2}" type="presParOf" srcId="{C749BBED-907F-471B-BC49-482807617C71}" destId="{E4A74E02-2F17-4451-9C72-CB7B1F9D5075}" srcOrd="0" destOrd="0" presId="urn:microsoft.com/office/officeart/2008/layout/AlternatingHexagons"/>
    <dgm:cxn modelId="{C80DA7A9-5F17-47A9-8AE4-DB2AFFF87E17}" type="presParOf" srcId="{C749BBED-907F-471B-BC49-482807617C71}" destId="{90F6C33F-78CC-484A-A549-307C42B930CD}" srcOrd="1" destOrd="0" presId="urn:microsoft.com/office/officeart/2008/layout/AlternatingHexagons"/>
    <dgm:cxn modelId="{39D75069-2C38-4327-B9E4-59085D2D3724}" type="presParOf" srcId="{C749BBED-907F-471B-BC49-482807617C71}" destId="{3302CF7F-33C8-46F5-B025-2DC4D48BA749}" srcOrd="2" destOrd="0" presId="urn:microsoft.com/office/officeart/2008/layout/AlternatingHexagons"/>
    <dgm:cxn modelId="{999D65BB-AEEE-4E52-A713-144F9E4A1718}" type="presParOf" srcId="{C749BBED-907F-471B-BC49-482807617C71}" destId="{C6521F3C-E4BD-48CF-9C85-B73AE9445C7C}" srcOrd="3" destOrd="0" presId="urn:microsoft.com/office/officeart/2008/layout/AlternatingHexagons"/>
    <dgm:cxn modelId="{BB7B5BAB-4D19-4902-8BFB-B2331CC8707B}" type="presParOf" srcId="{C749BBED-907F-471B-BC49-482807617C71}" destId="{7D79BB0F-7029-4C52-8E74-645E7A451924}" srcOrd="4" destOrd="0" presId="urn:microsoft.com/office/officeart/2008/layout/AlternatingHexagon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A688EA-16CA-4248-B54D-E086256EAAA9}" type="doc">
      <dgm:prSet loTypeId="urn:microsoft.com/office/officeart/2005/8/layout/vList2#1" loCatId="list" qsTypeId="urn:microsoft.com/office/officeart/2005/8/quickstyle/simple1#2" qsCatId="simple" csTypeId="urn:microsoft.com/office/officeart/2005/8/colors/accent6_5#1" csCatId="accent6" phldr="1"/>
      <dgm:spPr/>
      <dgm:t>
        <a:bodyPr/>
        <a:lstStyle/>
        <a:p>
          <a:endParaRPr lang="zh-CN" altLang="en-US"/>
        </a:p>
      </dgm:t>
    </dgm:pt>
    <dgm:pt modelId="{F949EC63-4AC2-48E9-B700-2EEBD6F0511F}">
      <dgm:prSet phldrT="[文本]" custT="1"/>
      <dgm:spPr/>
      <dgm:t>
        <a:bodyPr/>
        <a:lstStyle/>
        <a:p>
          <a:r>
            <a:rPr lang="zh-CN" altLang="en-US" sz="1800" dirty="0" smtClean="0">
              <a:solidFill>
                <a:schemeClr val="tx1"/>
              </a:solidFill>
            </a:rPr>
            <a:t>浙江省发文称，依法依规征税收费，</a:t>
          </a:r>
          <a:r>
            <a:rPr lang="zh-CN" altLang="en-US" sz="1800" b="0" dirty="0" smtClean="0">
              <a:solidFill>
                <a:schemeClr val="tx1"/>
              </a:solidFill>
            </a:rPr>
            <a:t>严格落实退税减税降费政策，</a:t>
          </a:r>
          <a:r>
            <a:rPr lang="zh-CN" altLang="en-US" sz="1800" dirty="0" smtClean="0">
              <a:solidFill>
                <a:schemeClr val="tx1"/>
              </a:solidFill>
            </a:rPr>
            <a:t>严禁虚收空转。收“过头税费”、乱收费。不得违规对税费收入指标进行考核排名。</a:t>
          </a:r>
          <a:r>
            <a:rPr lang="zh-CN" altLang="en-US" sz="1800" b="1" dirty="0" smtClean="0">
              <a:solidFill>
                <a:srgbClr val="FF0000"/>
              </a:solidFill>
            </a:rPr>
            <a:t>逐步清理</a:t>
          </a:r>
          <a:r>
            <a:rPr lang="zh-CN" altLang="en-US" sz="1800" b="1" dirty="0" smtClean="0">
              <a:solidFill>
                <a:schemeClr val="tx1"/>
              </a:solidFill>
            </a:rPr>
            <a:t>不当干预市场和与税费收入相挂钩的补贴或返还政策</a:t>
          </a:r>
          <a:r>
            <a:rPr lang="zh-CN" altLang="en-US" sz="1800" dirty="0" smtClean="0">
              <a:solidFill>
                <a:schemeClr val="tx1"/>
              </a:solidFill>
            </a:rPr>
            <a:t>。除国家另有规定外，要逐步</a:t>
          </a:r>
          <a:r>
            <a:rPr lang="zh-CN" altLang="en-US" sz="1800" b="1" dirty="0" smtClean="0">
              <a:solidFill>
                <a:schemeClr val="tx1"/>
              </a:solidFill>
            </a:rPr>
            <a:t>取消对各类区域的财政收入全留或增量返还政策</a:t>
          </a:r>
          <a:r>
            <a:rPr lang="zh-CN" altLang="en-US" sz="1800" dirty="0" smtClean="0">
              <a:solidFill>
                <a:schemeClr val="tx1"/>
              </a:solidFill>
            </a:rPr>
            <a:t>，确需支持的通过规范的转移支付安排。</a:t>
          </a:r>
          <a:endParaRPr lang="zh-CN" altLang="en-US" sz="1800" dirty="0">
            <a:solidFill>
              <a:schemeClr val="tx1"/>
            </a:solidFill>
          </a:endParaRPr>
        </a:p>
      </dgm:t>
    </dgm:pt>
    <dgm:pt modelId="{3E4A7297-4977-43E3-8AFF-4409EC38A98C}" type="parTrans" cxnId="{17A1797F-6CB1-43E2-BBE8-455B70B062E8}">
      <dgm:prSet/>
      <dgm:spPr/>
      <dgm:t>
        <a:bodyPr/>
        <a:lstStyle/>
        <a:p>
          <a:endParaRPr lang="zh-CN" altLang="en-US" sz="1800"/>
        </a:p>
      </dgm:t>
    </dgm:pt>
    <dgm:pt modelId="{EBB8EB8C-7B5B-4CFC-B09C-058DE409B896}" type="sibTrans" cxnId="{17A1797F-6CB1-43E2-BBE8-455B70B062E8}">
      <dgm:prSet/>
      <dgm:spPr/>
      <dgm:t>
        <a:bodyPr/>
        <a:lstStyle/>
        <a:p>
          <a:endParaRPr lang="zh-CN" altLang="en-US" sz="1800"/>
        </a:p>
      </dgm:t>
    </dgm:pt>
    <dgm:pt modelId="{F830190B-893D-4864-8A16-1EA041474EDE}">
      <dgm:prSet phldrT="[文本]" custT="1"/>
      <dgm:spPr/>
      <dgm:t>
        <a:bodyPr/>
        <a:lstStyle/>
        <a:p>
          <a:r>
            <a:rPr lang="zh-CN" altLang="en-US" sz="1800" b="1" dirty="0" smtClean="0"/>
            <a:t>江西</a:t>
          </a:r>
          <a:endParaRPr lang="zh-CN" altLang="en-US" sz="1800" b="1" dirty="0"/>
        </a:p>
      </dgm:t>
    </dgm:pt>
    <dgm:pt modelId="{409E807D-9E4A-4D0F-A890-EFCF68E3A9F4}" type="parTrans" cxnId="{36274655-A218-4D10-9F51-A8C2B029846A}">
      <dgm:prSet/>
      <dgm:spPr/>
      <dgm:t>
        <a:bodyPr/>
        <a:lstStyle/>
        <a:p>
          <a:endParaRPr lang="zh-CN" altLang="en-US" sz="1800"/>
        </a:p>
      </dgm:t>
    </dgm:pt>
    <dgm:pt modelId="{7ADFF612-D5C3-427E-8778-4EB6A6DC6270}" type="sibTrans" cxnId="{36274655-A218-4D10-9F51-A8C2B029846A}">
      <dgm:prSet/>
      <dgm:spPr/>
      <dgm:t>
        <a:bodyPr/>
        <a:lstStyle/>
        <a:p>
          <a:endParaRPr lang="zh-CN" altLang="en-US" sz="1800"/>
        </a:p>
      </dgm:t>
    </dgm:pt>
    <dgm:pt modelId="{BFD3025C-6665-4671-A9A3-80AB406C07D2}">
      <dgm:prSet phldrT="[文本]" custT="1"/>
      <dgm:spPr/>
      <dgm:t>
        <a:bodyPr/>
        <a:lstStyle/>
        <a:p>
          <a:r>
            <a:rPr lang="zh-CN" altLang="en-US" sz="1800" dirty="0" smtClean="0"/>
            <a:t>上海市发布了</a:t>
          </a:r>
          <a:r>
            <a:rPr lang="en-US" altLang="en-US" sz="1800" dirty="0" smtClean="0"/>
            <a:t>《</a:t>
          </a:r>
          <a:r>
            <a:rPr lang="zh-CN" altLang="en-US" sz="1800" dirty="0" smtClean="0"/>
            <a:t>上海市招商整改任务清单“二十条”</a:t>
          </a:r>
          <a:r>
            <a:rPr lang="en-US" altLang="en-US" sz="1800" dirty="0" smtClean="0"/>
            <a:t>》</a:t>
          </a:r>
          <a:r>
            <a:rPr lang="zh-CN" altLang="en-US" sz="1800" dirty="0" smtClean="0"/>
            <a:t>，要求</a:t>
          </a:r>
          <a:r>
            <a:rPr lang="zh-CN" altLang="en-US" sz="1800" b="1" dirty="0" smtClean="0">
              <a:solidFill>
                <a:srgbClr val="FF0000"/>
              </a:solidFill>
            </a:rPr>
            <a:t>立即清理</a:t>
          </a:r>
          <a:r>
            <a:rPr lang="zh-CN" altLang="en-US" sz="1800" dirty="0" smtClean="0"/>
            <a:t>与税收挂钩的</a:t>
          </a:r>
          <a:r>
            <a:rPr lang="zh-CN" altLang="en-US" sz="1800" b="1" dirty="0" smtClean="0"/>
            <a:t>产业扶持政策</a:t>
          </a:r>
          <a:r>
            <a:rPr lang="zh-CN" altLang="en-US" sz="1800" dirty="0" smtClean="0"/>
            <a:t>，</a:t>
          </a:r>
          <a:r>
            <a:rPr lang="zh-CN" altLang="en-US" sz="1800" b="1" dirty="0" smtClean="0"/>
            <a:t>全面禁止“税收优惠政策”招商行为。</a:t>
          </a:r>
          <a:endParaRPr lang="zh-CN" altLang="en-US" sz="1800" b="1" dirty="0"/>
        </a:p>
      </dgm:t>
    </dgm:pt>
    <dgm:pt modelId="{3D50ED38-4EDF-42E3-B491-08332E9BF47F}" type="parTrans" cxnId="{62342DD6-C0A0-4639-9FD0-38F981573BE6}">
      <dgm:prSet/>
      <dgm:spPr/>
      <dgm:t>
        <a:bodyPr/>
        <a:lstStyle/>
        <a:p>
          <a:endParaRPr lang="zh-CN" altLang="en-US" sz="1800"/>
        </a:p>
      </dgm:t>
    </dgm:pt>
    <dgm:pt modelId="{22BE028A-89A6-4B58-8914-746A403BD247}" type="sibTrans" cxnId="{62342DD6-C0A0-4639-9FD0-38F981573BE6}">
      <dgm:prSet/>
      <dgm:spPr/>
      <dgm:t>
        <a:bodyPr/>
        <a:lstStyle/>
        <a:p>
          <a:endParaRPr lang="zh-CN" altLang="en-US" sz="1800"/>
        </a:p>
      </dgm:t>
    </dgm:pt>
    <dgm:pt modelId="{7A6B1317-3BAE-4D9C-AB57-A7B948592001}">
      <dgm:prSet phldrT="[文本]" custT="1"/>
      <dgm:spPr/>
      <dgm:t>
        <a:bodyPr/>
        <a:lstStyle/>
        <a:p>
          <a:r>
            <a:rPr lang="zh-CN" altLang="en-US" sz="1800" dirty="0" smtClean="0">
              <a:solidFill>
                <a:schemeClr val="tx1"/>
              </a:solidFill>
            </a:rPr>
            <a:t>江西省最新公开发布文件要求，</a:t>
          </a:r>
          <a:r>
            <a:rPr lang="en-US" altLang="en-US" sz="1800" dirty="0" smtClean="0">
              <a:solidFill>
                <a:schemeClr val="tx1"/>
              </a:solidFill>
            </a:rPr>
            <a:t>2025</a:t>
          </a:r>
          <a:r>
            <a:rPr lang="zh-CN" altLang="en-US" sz="1800" dirty="0" smtClean="0">
              <a:solidFill>
                <a:schemeClr val="tx1"/>
              </a:solidFill>
            </a:rPr>
            <a:t>年前应</a:t>
          </a:r>
          <a:r>
            <a:rPr lang="zh-CN" altLang="en-US" sz="1800" b="1" dirty="0" smtClean="0">
              <a:solidFill>
                <a:schemeClr val="tx1"/>
              </a:solidFill>
            </a:rPr>
            <a:t>逐步取消对</a:t>
          </a:r>
          <a:r>
            <a:rPr lang="zh-CN" altLang="en-US" sz="1800" dirty="0" smtClean="0">
              <a:solidFill>
                <a:schemeClr val="tx1"/>
              </a:solidFill>
            </a:rPr>
            <a:t>所辖开发区、城市新区、风景名胜区等各类功能区以及特定行业、企业的</a:t>
          </a:r>
          <a:r>
            <a:rPr lang="zh-CN" altLang="en-US" sz="1800" b="1" dirty="0" smtClean="0">
              <a:solidFill>
                <a:schemeClr val="tx1"/>
              </a:solidFill>
            </a:rPr>
            <a:t>财政收入全留或增量返还政策</a:t>
          </a:r>
          <a:r>
            <a:rPr lang="zh-CN" altLang="en-US" sz="1800" dirty="0" smtClean="0">
              <a:solidFill>
                <a:schemeClr val="tx1"/>
              </a:solidFill>
            </a:rPr>
            <a:t>。</a:t>
          </a:r>
          <a:r>
            <a:rPr lang="zh-CN" altLang="en-US" sz="1800" b="1" dirty="0" smtClean="0">
              <a:solidFill>
                <a:schemeClr val="tx1"/>
              </a:solidFill>
            </a:rPr>
            <a:t>逐步清理</a:t>
          </a:r>
          <a:r>
            <a:rPr lang="zh-CN" altLang="en-US" sz="1800" dirty="0" smtClean="0">
              <a:solidFill>
                <a:schemeClr val="tx1"/>
              </a:solidFill>
            </a:rPr>
            <a:t>不当干预市场和与</a:t>
          </a:r>
          <a:r>
            <a:rPr lang="zh-CN" altLang="en-US" sz="1800" b="1" dirty="0" smtClean="0">
              <a:solidFill>
                <a:schemeClr val="tx1"/>
              </a:solidFill>
            </a:rPr>
            <a:t>税费收入相挂钩的补贴或返还政策</a:t>
          </a:r>
          <a:r>
            <a:rPr lang="zh-CN" altLang="en-US" sz="1800" dirty="0" smtClean="0">
              <a:solidFill>
                <a:schemeClr val="tx1"/>
              </a:solidFill>
            </a:rPr>
            <a:t>，已经出台的没有执行期限应按规定程序审批后确定执行期限，</a:t>
          </a:r>
          <a:r>
            <a:rPr lang="zh-CN" altLang="en-US" sz="1800" b="1" dirty="0" smtClean="0">
              <a:solidFill>
                <a:schemeClr val="tx1"/>
              </a:solidFill>
            </a:rPr>
            <a:t>执行期满后一律停止执行</a:t>
          </a:r>
          <a:r>
            <a:rPr lang="zh-CN" altLang="en-US" sz="1800" dirty="0" smtClean="0">
              <a:solidFill>
                <a:schemeClr val="tx1"/>
              </a:solidFill>
            </a:rPr>
            <a:t>。</a:t>
          </a:r>
          <a:endParaRPr lang="zh-CN" altLang="en-US" sz="1800" dirty="0">
            <a:solidFill>
              <a:schemeClr val="tx1"/>
            </a:solidFill>
          </a:endParaRPr>
        </a:p>
      </dgm:t>
    </dgm:pt>
    <dgm:pt modelId="{FA31833D-6B12-41ED-8240-FB0EEE731B64}" type="parTrans" cxnId="{7F72FF17-D4EC-45F6-85B2-C7108ADE129D}">
      <dgm:prSet/>
      <dgm:spPr/>
      <dgm:t>
        <a:bodyPr/>
        <a:lstStyle/>
        <a:p>
          <a:endParaRPr lang="zh-CN" altLang="en-US" sz="1800"/>
        </a:p>
      </dgm:t>
    </dgm:pt>
    <dgm:pt modelId="{597B893F-FA92-4AEC-998C-3F0F924F3D15}" type="sibTrans" cxnId="{7F72FF17-D4EC-45F6-85B2-C7108ADE129D}">
      <dgm:prSet/>
      <dgm:spPr/>
      <dgm:t>
        <a:bodyPr/>
        <a:lstStyle/>
        <a:p>
          <a:endParaRPr lang="zh-CN" altLang="en-US" sz="1800"/>
        </a:p>
      </dgm:t>
    </dgm:pt>
    <dgm:pt modelId="{761C6780-5841-43B3-BF7A-7990BE8C390A}">
      <dgm:prSet phldrT="[文本]" custT="1"/>
      <dgm:spPr/>
      <dgm:t>
        <a:bodyPr/>
        <a:lstStyle/>
        <a:p>
          <a:r>
            <a:rPr lang="zh-CN" altLang="en-US" sz="1800" b="1" dirty="0" smtClean="0"/>
            <a:t>上海</a:t>
          </a:r>
          <a:endParaRPr lang="zh-CN" altLang="en-US" sz="1800" b="1" dirty="0"/>
        </a:p>
      </dgm:t>
    </dgm:pt>
    <dgm:pt modelId="{81224A1F-9F5C-495A-A200-9C9D6F9C7BA0}" type="parTrans" cxnId="{84D30E96-90A2-4B12-88B9-4D1A8E517BB5}">
      <dgm:prSet/>
      <dgm:spPr/>
      <dgm:t>
        <a:bodyPr/>
        <a:lstStyle/>
        <a:p>
          <a:endParaRPr lang="zh-CN" altLang="en-US" sz="1800"/>
        </a:p>
      </dgm:t>
    </dgm:pt>
    <dgm:pt modelId="{5BB58A29-D692-4EA7-A1BF-AD04991434ED}" type="sibTrans" cxnId="{84D30E96-90A2-4B12-88B9-4D1A8E517BB5}">
      <dgm:prSet/>
      <dgm:spPr/>
      <dgm:t>
        <a:bodyPr/>
        <a:lstStyle/>
        <a:p>
          <a:endParaRPr lang="zh-CN" altLang="en-US" sz="1800"/>
        </a:p>
      </dgm:t>
    </dgm:pt>
    <dgm:pt modelId="{6B187650-DFA5-4838-8E97-1645BE58128E}">
      <dgm:prSet phldrT="[文本]" custT="1"/>
      <dgm:spPr/>
      <dgm:t>
        <a:bodyPr/>
        <a:lstStyle/>
        <a:p>
          <a:r>
            <a:rPr lang="zh-CN" altLang="en-US" sz="1800" b="1" dirty="0" smtClean="0"/>
            <a:t>浙江</a:t>
          </a:r>
          <a:endParaRPr lang="zh-CN" altLang="en-US" sz="1800" b="1" dirty="0"/>
        </a:p>
      </dgm:t>
    </dgm:pt>
    <dgm:pt modelId="{E1F0B405-D9B1-4C36-A193-F97D35BB4F23}" type="sibTrans" cxnId="{8FB46FC3-792B-4CD5-A21B-379E6B5202C3}">
      <dgm:prSet/>
      <dgm:spPr/>
      <dgm:t>
        <a:bodyPr/>
        <a:lstStyle/>
        <a:p>
          <a:endParaRPr lang="zh-CN" altLang="en-US" sz="1800"/>
        </a:p>
      </dgm:t>
    </dgm:pt>
    <dgm:pt modelId="{34D25D4F-D766-44B4-A0A9-6354D5766DAC}" type="parTrans" cxnId="{8FB46FC3-792B-4CD5-A21B-379E6B5202C3}">
      <dgm:prSet/>
      <dgm:spPr/>
      <dgm:t>
        <a:bodyPr/>
        <a:lstStyle/>
        <a:p>
          <a:endParaRPr lang="zh-CN" altLang="en-US" sz="1800"/>
        </a:p>
      </dgm:t>
    </dgm:pt>
    <dgm:pt modelId="{83B5C9FD-856C-4761-B8DD-AF3EA59BB399}" type="pres">
      <dgm:prSet presAssocID="{3AA688EA-16CA-4248-B54D-E086256EAAA9}" presName="linear" presStyleCnt="0">
        <dgm:presLayoutVars>
          <dgm:animLvl val="lvl"/>
          <dgm:resizeHandles val="exact"/>
        </dgm:presLayoutVars>
      </dgm:prSet>
      <dgm:spPr/>
      <dgm:t>
        <a:bodyPr/>
        <a:lstStyle/>
        <a:p>
          <a:endParaRPr lang="zh-CN" altLang="en-US"/>
        </a:p>
      </dgm:t>
    </dgm:pt>
    <dgm:pt modelId="{8E020AE3-2BE0-464C-883A-03D26E33B61B}" type="pres">
      <dgm:prSet presAssocID="{6B187650-DFA5-4838-8E97-1645BE58128E}" presName="parentText" presStyleLbl="node1" presStyleIdx="0" presStyleCnt="3" custScaleY="27292" custLinFactNeighborY="-47633">
        <dgm:presLayoutVars>
          <dgm:chMax val="0"/>
          <dgm:bulletEnabled val="1"/>
        </dgm:presLayoutVars>
      </dgm:prSet>
      <dgm:spPr/>
      <dgm:t>
        <a:bodyPr/>
        <a:lstStyle/>
        <a:p>
          <a:endParaRPr lang="zh-CN" altLang="en-US"/>
        </a:p>
      </dgm:t>
    </dgm:pt>
    <dgm:pt modelId="{7BBD2D67-BCAD-4E10-86BD-29867050DE31}" type="pres">
      <dgm:prSet presAssocID="{6B187650-DFA5-4838-8E97-1645BE58128E}" presName="childText" presStyleLbl="revTx" presStyleIdx="0" presStyleCnt="3" custScaleY="64059" custLinFactNeighborX="-92" custLinFactNeighborY="-28437">
        <dgm:presLayoutVars>
          <dgm:bulletEnabled val="1"/>
        </dgm:presLayoutVars>
      </dgm:prSet>
      <dgm:spPr/>
      <dgm:t>
        <a:bodyPr/>
        <a:lstStyle/>
        <a:p>
          <a:endParaRPr lang="zh-CN" altLang="en-US"/>
        </a:p>
      </dgm:t>
    </dgm:pt>
    <dgm:pt modelId="{2B5E5D4A-5AE3-4883-A98A-D7973505CF22}" type="pres">
      <dgm:prSet presAssocID="{F830190B-893D-4864-8A16-1EA041474EDE}" presName="parentText" presStyleLbl="node1" presStyleIdx="1" presStyleCnt="3" custScaleY="27336" custLinFactNeighborX="-369" custLinFactNeighborY="17974">
        <dgm:presLayoutVars>
          <dgm:chMax val="0"/>
          <dgm:bulletEnabled val="1"/>
        </dgm:presLayoutVars>
      </dgm:prSet>
      <dgm:spPr/>
      <dgm:t>
        <a:bodyPr/>
        <a:lstStyle/>
        <a:p>
          <a:endParaRPr lang="zh-CN" altLang="en-US"/>
        </a:p>
      </dgm:t>
    </dgm:pt>
    <dgm:pt modelId="{6C678B31-3696-4BC9-B4ED-BAA894805A93}" type="pres">
      <dgm:prSet presAssocID="{F830190B-893D-4864-8A16-1EA041474EDE}" presName="childText" presStyleLbl="revTx" presStyleIdx="1" presStyleCnt="3" custScaleY="70463" custLinFactNeighborY="15942">
        <dgm:presLayoutVars>
          <dgm:bulletEnabled val="1"/>
        </dgm:presLayoutVars>
      </dgm:prSet>
      <dgm:spPr/>
      <dgm:t>
        <a:bodyPr/>
        <a:lstStyle/>
        <a:p>
          <a:endParaRPr lang="zh-CN" altLang="en-US"/>
        </a:p>
      </dgm:t>
    </dgm:pt>
    <dgm:pt modelId="{1A51BF21-EDF2-4D35-B381-CC3E564022BE}" type="pres">
      <dgm:prSet presAssocID="{761C6780-5841-43B3-BF7A-7990BE8C390A}" presName="parentText" presStyleLbl="node1" presStyleIdx="2" presStyleCnt="3" custScaleY="27336" custLinFactNeighborX="92" custLinFactNeighborY="64368">
        <dgm:presLayoutVars>
          <dgm:chMax val="0"/>
          <dgm:bulletEnabled val="1"/>
        </dgm:presLayoutVars>
      </dgm:prSet>
      <dgm:spPr/>
      <dgm:t>
        <a:bodyPr/>
        <a:lstStyle/>
        <a:p>
          <a:endParaRPr lang="zh-CN" altLang="en-US"/>
        </a:p>
      </dgm:t>
    </dgm:pt>
    <dgm:pt modelId="{6CB853AE-8795-48CF-BCB1-FFC31EE39C9A}" type="pres">
      <dgm:prSet presAssocID="{761C6780-5841-43B3-BF7A-7990BE8C390A}" presName="childText" presStyleLbl="revTx" presStyleIdx="2" presStyleCnt="3" custScaleY="138617" custLinFactNeighborY="60932">
        <dgm:presLayoutVars>
          <dgm:bulletEnabled val="1"/>
        </dgm:presLayoutVars>
      </dgm:prSet>
      <dgm:spPr/>
      <dgm:t>
        <a:bodyPr/>
        <a:lstStyle/>
        <a:p>
          <a:endParaRPr lang="zh-CN" altLang="en-US"/>
        </a:p>
      </dgm:t>
    </dgm:pt>
  </dgm:ptLst>
  <dgm:cxnLst>
    <dgm:cxn modelId="{17A1797F-6CB1-43E2-BBE8-455B70B062E8}" srcId="{6B187650-DFA5-4838-8E97-1645BE58128E}" destId="{F949EC63-4AC2-48E9-B700-2EEBD6F0511F}" srcOrd="0" destOrd="0" parTransId="{3E4A7297-4977-43E3-8AFF-4409EC38A98C}" sibTransId="{EBB8EB8C-7B5B-4CFC-B09C-058DE409B896}"/>
    <dgm:cxn modelId="{18E55E6E-55EC-4E61-988A-50789DD2F996}" type="presOf" srcId="{3AA688EA-16CA-4248-B54D-E086256EAAA9}" destId="{83B5C9FD-856C-4761-B8DD-AF3EA59BB399}" srcOrd="0" destOrd="0" presId="urn:microsoft.com/office/officeart/2005/8/layout/vList2#1"/>
    <dgm:cxn modelId="{02A73768-ECE2-496D-90E6-A15A709CB32D}" type="presOf" srcId="{6B187650-DFA5-4838-8E97-1645BE58128E}" destId="{8E020AE3-2BE0-464C-883A-03D26E33B61B}" srcOrd="0" destOrd="0" presId="urn:microsoft.com/office/officeart/2005/8/layout/vList2#1"/>
    <dgm:cxn modelId="{0CD91080-32E2-432C-9CF5-075285296F6F}" type="presOf" srcId="{7A6B1317-3BAE-4D9C-AB57-A7B948592001}" destId="{6C678B31-3696-4BC9-B4ED-BAA894805A93}" srcOrd="0" destOrd="0" presId="urn:microsoft.com/office/officeart/2005/8/layout/vList2#1"/>
    <dgm:cxn modelId="{B45E738F-5CED-4CA6-A1E1-515076C8F728}" type="presOf" srcId="{F949EC63-4AC2-48E9-B700-2EEBD6F0511F}" destId="{7BBD2D67-BCAD-4E10-86BD-29867050DE31}" srcOrd="0" destOrd="0" presId="urn:microsoft.com/office/officeart/2005/8/layout/vList2#1"/>
    <dgm:cxn modelId="{815D4523-DA94-4AF6-8C81-687368452715}" type="presOf" srcId="{761C6780-5841-43B3-BF7A-7990BE8C390A}" destId="{1A51BF21-EDF2-4D35-B381-CC3E564022BE}" srcOrd="0" destOrd="0" presId="urn:microsoft.com/office/officeart/2005/8/layout/vList2#1"/>
    <dgm:cxn modelId="{36274655-A218-4D10-9F51-A8C2B029846A}" srcId="{3AA688EA-16CA-4248-B54D-E086256EAAA9}" destId="{F830190B-893D-4864-8A16-1EA041474EDE}" srcOrd="1" destOrd="0" parTransId="{409E807D-9E4A-4D0F-A890-EFCF68E3A9F4}" sibTransId="{7ADFF612-D5C3-427E-8778-4EB6A6DC6270}"/>
    <dgm:cxn modelId="{62342DD6-C0A0-4639-9FD0-38F981573BE6}" srcId="{761C6780-5841-43B3-BF7A-7990BE8C390A}" destId="{BFD3025C-6665-4671-A9A3-80AB406C07D2}" srcOrd="0" destOrd="0" parTransId="{3D50ED38-4EDF-42E3-B491-08332E9BF47F}" sibTransId="{22BE028A-89A6-4B58-8914-746A403BD247}"/>
    <dgm:cxn modelId="{8FB46FC3-792B-4CD5-A21B-379E6B5202C3}" srcId="{3AA688EA-16CA-4248-B54D-E086256EAAA9}" destId="{6B187650-DFA5-4838-8E97-1645BE58128E}" srcOrd="0" destOrd="0" parTransId="{34D25D4F-D766-44B4-A0A9-6354D5766DAC}" sibTransId="{E1F0B405-D9B1-4C36-A193-F97D35BB4F23}"/>
    <dgm:cxn modelId="{DC3A13D5-17AB-41F4-B289-DC0134FE0027}" type="presOf" srcId="{BFD3025C-6665-4671-A9A3-80AB406C07D2}" destId="{6CB853AE-8795-48CF-BCB1-FFC31EE39C9A}" srcOrd="0" destOrd="0" presId="urn:microsoft.com/office/officeart/2005/8/layout/vList2#1"/>
    <dgm:cxn modelId="{7F72FF17-D4EC-45F6-85B2-C7108ADE129D}" srcId="{F830190B-893D-4864-8A16-1EA041474EDE}" destId="{7A6B1317-3BAE-4D9C-AB57-A7B948592001}" srcOrd="0" destOrd="0" parTransId="{FA31833D-6B12-41ED-8240-FB0EEE731B64}" sibTransId="{597B893F-FA92-4AEC-998C-3F0F924F3D15}"/>
    <dgm:cxn modelId="{83E1C640-1922-4205-9F6C-6FAF88D14DEF}" type="presOf" srcId="{F830190B-893D-4864-8A16-1EA041474EDE}" destId="{2B5E5D4A-5AE3-4883-A98A-D7973505CF22}" srcOrd="0" destOrd="0" presId="urn:microsoft.com/office/officeart/2005/8/layout/vList2#1"/>
    <dgm:cxn modelId="{84D30E96-90A2-4B12-88B9-4D1A8E517BB5}" srcId="{3AA688EA-16CA-4248-B54D-E086256EAAA9}" destId="{761C6780-5841-43B3-BF7A-7990BE8C390A}" srcOrd="2" destOrd="0" parTransId="{81224A1F-9F5C-495A-A200-9C9D6F9C7BA0}" sibTransId="{5BB58A29-D692-4EA7-A1BF-AD04991434ED}"/>
    <dgm:cxn modelId="{8E2AFD75-39D7-4971-B7F1-1E80D04E9D1D}" type="presParOf" srcId="{83B5C9FD-856C-4761-B8DD-AF3EA59BB399}" destId="{8E020AE3-2BE0-464C-883A-03D26E33B61B}" srcOrd="0" destOrd="0" presId="urn:microsoft.com/office/officeart/2005/8/layout/vList2#1"/>
    <dgm:cxn modelId="{0EB0F3EB-0B96-4DB8-9F16-569858739B51}" type="presParOf" srcId="{83B5C9FD-856C-4761-B8DD-AF3EA59BB399}" destId="{7BBD2D67-BCAD-4E10-86BD-29867050DE31}" srcOrd="1" destOrd="0" presId="urn:microsoft.com/office/officeart/2005/8/layout/vList2#1"/>
    <dgm:cxn modelId="{D4306D55-CE54-4D23-872B-800F04B2578F}" type="presParOf" srcId="{83B5C9FD-856C-4761-B8DD-AF3EA59BB399}" destId="{2B5E5D4A-5AE3-4883-A98A-D7973505CF22}" srcOrd="2" destOrd="0" presId="urn:microsoft.com/office/officeart/2005/8/layout/vList2#1"/>
    <dgm:cxn modelId="{FBA5FE66-84DA-4E93-9FD6-76C105E2B345}" type="presParOf" srcId="{83B5C9FD-856C-4761-B8DD-AF3EA59BB399}" destId="{6C678B31-3696-4BC9-B4ED-BAA894805A93}" srcOrd="3" destOrd="0" presId="urn:microsoft.com/office/officeart/2005/8/layout/vList2#1"/>
    <dgm:cxn modelId="{6212BE0D-5538-456D-9BBA-1BB3BDDD4E9A}" type="presParOf" srcId="{83B5C9FD-856C-4761-B8DD-AF3EA59BB399}" destId="{1A51BF21-EDF2-4D35-B381-CC3E564022BE}" srcOrd="4" destOrd="0" presId="urn:microsoft.com/office/officeart/2005/8/layout/vList2#1"/>
    <dgm:cxn modelId="{56E57D27-7C0E-4DC9-AC23-10C310A48452}" type="presParOf" srcId="{83B5C9FD-856C-4761-B8DD-AF3EA59BB399}" destId="{6CB853AE-8795-48CF-BCB1-FFC31EE39C9A}" srcOrd="5"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9A923-C44F-4373-8CDB-01D103B8BDEE}">
      <dsp:nvSpPr>
        <dsp:cNvPr id="0" name=""/>
        <dsp:cNvSpPr/>
      </dsp:nvSpPr>
      <dsp:spPr>
        <a:xfrm rot="5400000">
          <a:off x="5342214" y="126405"/>
          <a:ext cx="1936164" cy="1684463"/>
        </a:xfrm>
        <a:prstGeom prst="hexagon">
          <a:avLst>
            <a:gd name="adj" fmla="val 25000"/>
            <a:gd name="vf" fmla="val 115470"/>
          </a:avLst>
        </a:prstGeom>
        <a:solidFill>
          <a:srgbClr val="B0E33D"/>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chemeClr val="tx1"/>
              </a:solidFill>
              <a:latin typeface="华文细黑" panose="02010600040101010101" pitchFamily="2" charset="-122"/>
              <a:ea typeface="华文细黑" panose="02010600040101010101" pitchFamily="2" charset="-122"/>
            </a:rPr>
            <a:t>关联交易申报表</a:t>
          </a:r>
          <a:endParaRPr lang="zh-CN" altLang="en-US" sz="1600" kern="1200" dirty="0">
            <a:solidFill>
              <a:schemeClr val="tx1"/>
            </a:solidFill>
            <a:latin typeface="华文细黑" panose="02010600040101010101" pitchFamily="2" charset="-122"/>
            <a:ea typeface="华文细黑" panose="02010600040101010101" pitchFamily="2" charset="-122"/>
          </a:endParaRPr>
        </a:p>
      </dsp:txBody>
      <dsp:txXfrm rot="-5400000">
        <a:off x="5730560" y="302274"/>
        <a:ext cx="1159471" cy="1332726"/>
      </dsp:txXfrm>
    </dsp:sp>
    <dsp:sp modelId="{37BA85FE-14A4-4ECE-A22B-6FB580360834}">
      <dsp:nvSpPr>
        <dsp:cNvPr id="0" name=""/>
        <dsp:cNvSpPr/>
      </dsp:nvSpPr>
      <dsp:spPr>
        <a:xfrm>
          <a:off x="7203643" y="387787"/>
          <a:ext cx="2160759" cy="1161698"/>
        </a:xfrm>
        <a:prstGeom prst="rect">
          <a:avLst/>
        </a:prstGeom>
        <a:noFill/>
        <a:ln>
          <a:noFill/>
        </a:ln>
        <a:effectLst/>
      </dsp:spPr>
      <dsp:style>
        <a:lnRef idx="0">
          <a:scrgbClr r="0" g="0" b="0"/>
        </a:lnRef>
        <a:fillRef idx="0">
          <a:scrgbClr r="0" g="0" b="0"/>
        </a:fillRef>
        <a:effectRef idx="0">
          <a:scrgbClr r="0" g="0" b="0"/>
        </a:effectRef>
        <a:fontRef idx="minor"/>
      </dsp:style>
    </dsp:sp>
    <dsp:sp modelId="{DF551C59-2F10-4EF6-8B64-55E05C699636}">
      <dsp:nvSpPr>
        <dsp:cNvPr id="0" name=""/>
        <dsp:cNvSpPr/>
      </dsp:nvSpPr>
      <dsp:spPr>
        <a:xfrm rot="5400000">
          <a:off x="3522993" y="126405"/>
          <a:ext cx="1936164" cy="1684463"/>
        </a:xfrm>
        <a:prstGeom prst="hexagon">
          <a:avLst>
            <a:gd name="adj" fmla="val 25000"/>
            <a:gd name="vf" fmla="val 115470"/>
          </a:avLst>
        </a:prstGeom>
        <a:solidFill>
          <a:srgbClr val="B0E33D"/>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kumimoji="0" lang="zh-CN" altLang="en-US" sz="1600" b="0" i="0" u="none" strike="noStrike" kern="1200" cap="none" spc="0" normalizeH="0" baseline="0" dirty="0" smtClean="0">
              <a:ln>
                <a:noFill/>
              </a:ln>
              <a:solidFill>
                <a:schemeClr val="tx1"/>
              </a:solidFill>
              <a:effectLst/>
              <a:uFillTx/>
              <a:latin typeface="华文细黑" panose="02010600040101010101" pitchFamily="2" charset="-122"/>
              <a:ea typeface="华文细黑" panose="02010600040101010101" pitchFamily="2" charset="-122"/>
              <a:cs typeface="+mn-cs"/>
              <a:sym typeface="Helvetica Light"/>
            </a:rPr>
            <a:t>税局通过全国企业申报获取的行业数据</a:t>
          </a:r>
          <a:endParaRPr lang="zh-CN" altLang="en-US" sz="1600" kern="1200" dirty="0">
            <a:solidFill>
              <a:schemeClr val="tx1"/>
            </a:solidFill>
            <a:latin typeface="华文细黑" panose="02010600040101010101" pitchFamily="2" charset="-122"/>
            <a:ea typeface="华文细黑" panose="02010600040101010101" pitchFamily="2" charset="-122"/>
          </a:endParaRPr>
        </a:p>
      </dsp:txBody>
      <dsp:txXfrm rot="-5400000">
        <a:off x="3911339" y="302274"/>
        <a:ext cx="1159471" cy="1332726"/>
      </dsp:txXfrm>
    </dsp:sp>
    <dsp:sp modelId="{B90591F7-377E-4C88-B9E8-E5BE582D1637}">
      <dsp:nvSpPr>
        <dsp:cNvPr id="0" name=""/>
        <dsp:cNvSpPr/>
      </dsp:nvSpPr>
      <dsp:spPr>
        <a:xfrm rot="5400000">
          <a:off x="4544880" y="1769822"/>
          <a:ext cx="1936164" cy="1684463"/>
        </a:xfrm>
        <a:prstGeom prst="hexagon">
          <a:avLst>
            <a:gd name="adj" fmla="val 25000"/>
            <a:gd name="vf" fmla="val 115470"/>
          </a:avLst>
        </a:prstGeom>
        <a:solidFill>
          <a:srgbClr val="B0E33D"/>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chemeClr val="tx1"/>
              </a:solidFill>
              <a:latin typeface="华文细黑" panose="02010600040101010101" pitchFamily="2" charset="-122"/>
              <a:ea typeface="华文细黑" panose="02010600040101010101" pitchFamily="2" charset="-122"/>
            </a:rPr>
            <a:t>本地</a:t>
          </a:r>
          <a:endParaRPr lang="en-US" altLang="zh-CN" sz="1600" kern="1200" dirty="0" smtClean="0">
            <a:solidFill>
              <a:schemeClr val="tx1"/>
            </a:solidFill>
            <a:latin typeface="华文细黑" panose="02010600040101010101" pitchFamily="2" charset="-122"/>
            <a:ea typeface="华文细黑" panose="02010600040101010101" pitchFamily="2" charset="-122"/>
          </a:endParaRPr>
        </a:p>
        <a:p>
          <a:pPr lvl="0" algn="ctr" defTabSz="711200">
            <a:lnSpc>
              <a:spcPct val="90000"/>
            </a:lnSpc>
            <a:spcBef>
              <a:spcPct val="0"/>
            </a:spcBef>
            <a:spcAft>
              <a:spcPct val="35000"/>
            </a:spcAft>
          </a:pPr>
          <a:r>
            <a:rPr lang="zh-CN" altLang="en-US" sz="1600" kern="1200" dirty="0" smtClean="0">
              <a:solidFill>
                <a:schemeClr val="tx1"/>
              </a:solidFill>
              <a:latin typeface="华文细黑" panose="02010600040101010101" pitchFamily="2" charset="-122"/>
              <a:ea typeface="华文细黑" panose="02010600040101010101" pitchFamily="2" charset="-122"/>
            </a:rPr>
            <a:t>文档</a:t>
          </a:r>
          <a:endParaRPr lang="zh-CN" altLang="en-US" sz="1600" kern="1200" dirty="0">
            <a:solidFill>
              <a:schemeClr val="tx1"/>
            </a:solidFill>
            <a:latin typeface="华文细黑" panose="02010600040101010101" pitchFamily="2" charset="-122"/>
            <a:ea typeface="华文细黑" panose="02010600040101010101" pitchFamily="2" charset="-122"/>
          </a:endParaRPr>
        </a:p>
      </dsp:txBody>
      <dsp:txXfrm rot="-5400000">
        <a:off x="4933226" y="1945691"/>
        <a:ext cx="1159471" cy="1332726"/>
      </dsp:txXfrm>
    </dsp:sp>
    <dsp:sp modelId="{CCAFC09A-4424-40FA-801A-11E7748CBA76}">
      <dsp:nvSpPr>
        <dsp:cNvPr id="0" name=""/>
        <dsp:cNvSpPr/>
      </dsp:nvSpPr>
      <dsp:spPr>
        <a:xfrm>
          <a:off x="797247" y="3658605"/>
          <a:ext cx="2554101" cy="1161698"/>
        </a:xfrm>
        <a:prstGeom prst="rect">
          <a:avLst/>
        </a:prstGeom>
        <a:noFill/>
        <a:ln>
          <a:noFill/>
        </a:ln>
        <a:effectLst/>
      </dsp:spPr>
      <dsp:style>
        <a:lnRef idx="0">
          <a:scrgbClr r="0" g="0" b="0"/>
        </a:lnRef>
        <a:fillRef idx="0">
          <a:scrgbClr r="0" g="0" b="0"/>
        </a:fillRef>
        <a:effectRef idx="0">
          <a:scrgbClr r="0" g="0" b="0"/>
        </a:effectRef>
        <a:fontRef idx="minor"/>
      </dsp:style>
    </dsp:sp>
    <dsp:sp modelId="{C1A0E655-A6E9-4697-9982-6C250CAF5D9E}">
      <dsp:nvSpPr>
        <dsp:cNvPr id="0" name=""/>
        <dsp:cNvSpPr/>
      </dsp:nvSpPr>
      <dsp:spPr>
        <a:xfrm rot="5400000">
          <a:off x="6364100" y="1769822"/>
          <a:ext cx="1936164" cy="1684463"/>
        </a:xfrm>
        <a:prstGeom prst="hexagon">
          <a:avLst>
            <a:gd name="adj" fmla="val 25000"/>
            <a:gd name="vf" fmla="val 115470"/>
          </a:avLst>
        </a:prstGeom>
        <a:solidFill>
          <a:srgbClr val="B0E33D"/>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chemeClr val="tx1"/>
              </a:solidFill>
              <a:latin typeface="华文细黑" panose="02010600040101010101" pitchFamily="2" charset="-122"/>
              <a:ea typeface="华文细黑" panose="02010600040101010101" pitchFamily="2" charset="-122"/>
            </a:rPr>
            <a:t>国际间信息交换</a:t>
          </a:r>
          <a:endParaRPr lang="zh-CN" altLang="en-US" sz="1600" kern="1200" dirty="0">
            <a:solidFill>
              <a:schemeClr val="tx1"/>
            </a:solidFill>
            <a:latin typeface="华文细黑" panose="02010600040101010101" pitchFamily="2" charset="-122"/>
            <a:ea typeface="华文细黑" panose="02010600040101010101" pitchFamily="2" charset="-122"/>
          </a:endParaRPr>
        </a:p>
      </dsp:txBody>
      <dsp:txXfrm rot="-5400000">
        <a:off x="6752446" y="1945691"/>
        <a:ext cx="1159471" cy="1332726"/>
      </dsp:txXfrm>
    </dsp:sp>
    <dsp:sp modelId="{85B25FCE-4299-4D4E-A379-55977FA32973}">
      <dsp:nvSpPr>
        <dsp:cNvPr id="0" name=""/>
        <dsp:cNvSpPr/>
      </dsp:nvSpPr>
      <dsp:spPr>
        <a:xfrm rot="5400000">
          <a:off x="5485446" y="3467141"/>
          <a:ext cx="1936164" cy="1684463"/>
        </a:xfrm>
        <a:prstGeom prst="hexagon">
          <a:avLst>
            <a:gd name="adj" fmla="val 25000"/>
            <a:gd name="vf" fmla="val 115470"/>
          </a:avLst>
        </a:prstGeom>
        <a:solidFill>
          <a:srgbClr val="B0E33D"/>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chemeClr val="tx1"/>
              </a:solidFill>
              <a:latin typeface="华文细黑" panose="02010600040101010101" pitchFamily="2" charset="-122"/>
              <a:ea typeface="华文细黑" panose="02010600040101010101" pitchFamily="2" charset="-122"/>
            </a:rPr>
            <a:t>审计</a:t>
          </a:r>
          <a:endParaRPr lang="en-US" altLang="zh-CN" sz="1600" kern="1200" dirty="0" smtClean="0">
            <a:solidFill>
              <a:schemeClr val="tx1"/>
            </a:solidFill>
            <a:latin typeface="华文细黑" panose="02010600040101010101" pitchFamily="2" charset="-122"/>
            <a:ea typeface="华文细黑" panose="02010600040101010101" pitchFamily="2" charset="-122"/>
          </a:endParaRPr>
        </a:p>
        <a:p>
          <a:pPr lvl="0" algn="ctr" defTabSz="711200">
            <a:lnSpc>
              <a:spcPct val="90000"/>
            </a:lnSpc>
            <a:spcBef>
              <a:spcPct val="0"/>
            </a:spcBef>
            <a:spcAft>
              <a:spcPct val="35000"/>
            </a:spcAft>
          </a:pPr>
          <a:r>
            <a:rPr lang="zh-CN" altLang="en-US" sz="1600" kern="1200" dirty="0" smtClean="0">
              <a:solidFill>
                <a:schemeClr val="tx1"/>
              </a:solidFill>
              <a:latin typeface="华文细黑" panose="02010600040101010101" pitchFamily="2" charset="-122"/>
              <a:ea typeface="华文细黑" panose="02010600040101010101" pitchFamily="2" charset="-122"/>
            </a:rPr>
            <a:t>报告</a:t>
          </a:r>
          <a:endParaRPr lang="zh-CN" altLang="en-US" sz="1600" kern="1200" dirty="0">
            <a:solidFill>
              <a:schemeClr val="tx1"/>
            </a:solidFill>
            <a:latin typeface="华文细黑" panose="02010600040101010101" pitchFamily="2" charset="-122"/>
            <a:ea typeface="华文细黑" panose="02010600040101010101" pitchFamily="2" charset="-122"/>
          </a:endParaRPr>
        </a:p>
      </dsp:txBody>
      <dsp:txXfrm rot="-5400000">
        <a:off x="5873792" y="3643010"/>
        <a:ext cx="1159471" cy="1332726"/>
      </dsp:txXfrm>
    </dsp:sp>
    <dsp:sp modelId="{7EF33679-FFB5-4C15-9B06-375F8E93E164}">
      <dsp:nvSpPr>
        <dsp:cNvPr id="0" name=""/>
        <dsp:cNvSpPr/>
      </dsp:nvSpPr>
      <dsp:spPr>
        <a:xfrm>
          <a:off x="8232046" y="2030387"/>
          <a:ext cx="3014908" cy="116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zh-CN" altLang="en-US" sz="1600" kern="1200" dirty="0">
            <a:solidFill>
              <a:schemeClr val="tx1"/>
            </a:solidFill>
            <a:latin typeface="华文细黑" panose="02010600040101010101" pitchFamily="2" charset="-122"/>
            <a:ea typeface="华文细黑" panose="02010600040101010101" pitchFamily="2" charset="-122"/>
          </a:endParaRPr>
        </a:p>
      </dsp:txBody>
      <dsp:txXfrm>
        <a:off x="8232046" y="2030387"/>
        <a:ext cx="3014908" cy="1161698"/>
      </dsp:txXfrm>
    </dsp:sp>
    <dsp:sp modelId="{7FB3C287-E7F7-4437-AE90-8880997154A0}">
      <dsp:nvSpPr>
        <dsp:cNvPr id="0" name=""/>
        <dsp:cNvSpPr/>
      </dsp:nvSpPr>
      <dsp:spPr>
        <a:xfrm rot="5400000">
          <a:off x="3632840" y="3445573"/>
          <a:ext cx="1936164" cy="1684463"/>
        </a:xfrm>
        <a:prstGeom prst="hexagon">
          <a:avLst>
            <a:gd name="adj" fmla="val 25000"/>
            <a:gd name="vf" fmla="val 115470"/>
          </a:avLst>
        </a:prstGeom>
        <a:solidFill>
          <a:srgbClr val="B0E33D"/>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chemeClr val="tx1"/>
              </a:solidFill>
              <a:latin typeface="华文细黑" panose="02010600040101010101" pitchFamily="2" charset="-122"/>
              <a:ea typeface="华文细黑" panose="02010600040101010101" pitchFamily="2" charset="-122"/>
            </a:rPr>
            <a:t>企业纳税申报数据</a:t>
          </a:r>
          <a:endParaRPr lang="zh-CN" altLang="en-US" sz="1600" kern="1200" dirty="0">
            <a:solidFill>
              <a:schemeClr val="tx1"/>
            </a:solidFill>
            <a:latin typeface="华文细黑" panose="02010600040101010101" pitchFamily="2" charset="-122"/>
            <a:ea typeface="华文细黑" panose="02010600040101010101" pitchFamily="2" charset="-122"/>
          </a:endParaRPr>
        </a:p>
      </dsp:txBody>
      <dsp:txXfrm rot="-5400000">
        <a:off x="4021186" y="3621442"/>
        <a:ext cx="1159471" cy="1332726"/>
      </dsp:txXfrm>
    </dsp:sp>
    <dsp:sp modelId="{E4A74E02-2F17-4451-9C72-CB7B1F9D5075}">
      <dsp:nvSpPr>
        <dsp:cNvPr id="0" name=""/>
        <dsp:cNvSpPr/>
      </dsp:nvSpPr>
      <dsp:spPr>
        <a:xfrm rot="5400000">
          <a:off x="2734178" y="1800626"/>
          <a:ext cx="1936164" cy="1684463"/>
        </a:xfrm>
        <a:prstGeom prst="hexagon">
          <a:avLst>
            <a:gd name="adj" fmla="val 25000"/>
            <a:gd name="vf" fmla="val 115470"/>
          </a:avLst>
        </a:prstGeom>
        <a:solidFill>
          <a:srgbClr val="B0E33D"/>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chemeClr val="tx1"/>
              </a:solidFill>
              <a:latin typeface="华文细黑" panose="02010600040101010101" pitchFamily="2" charset="-122"/>
              <a:ea typeface="华文细黑" panose="02010600040101010101" pitchFamily="2" charset="-122"/>
            </a:rPr>
            <a:t>税局“一户式”</a:t>
          </a:r>
        </a:p>
        <a:p>
          <a:pPr lvl="0" algn="ctr" defTabSz="711200">
            <a:lnSpc>
              <a:spcPct val="90000"/>
            </a:lnSpc>
            <a:spcBef>
              <a:spcPct val="0"/>
            </a:spcBef>
            <a:spcAft>
              <a:spcPct val="35000"/>
            </a:spcAft>
          </a:pPr>
          <a:r>
            <a:rPr lang="zh-CN" altLang="en-US" sz="1600" kern="1200" dirty="0" smtClean="0">
              <a:solidFill>
                <a:schemeClr val="tx1"/>
              </a:solidFill>
              <a:latin typeface="华文细黑" panose="02010600040101010101" pitchFamily="2" charset="-122"/>
              <a:ea typeface="华文细黑" panose="02010600040101010101" pitchFamily="2" charset="-122"/>
            </a:rPr>
            <a:t>管理系统</a:t>
          </a:r>
        </a:p>
      </dsp:txBody>
      <dsp:txXfrm rot="-5400000">
        <a:off x="3122524" y="1976495"/>
        <a:ext cx="1159471" cy="1332726"/>
      </dsp:txXfrm>
    </dsp:sp>
    <dsp:sp modelId="{90F6C33F-78CC-484A-A549-307C42B930CD}">
      <dsp:nvSpPr>
        <dsp:cNvPr id="0" name=""/>
        <dsp:cNvSpPr/>
      </dsp:nvSpPr>
      <dsp:spPr>
        <a:xfrm>
          <a:off x="2394209" y="5318038"/>
          <a:ext cx="2091058" cy="1161698"/>
        </a:xfrm>
        <a:prstGeom prst="rect">
          <a:avLst/>
        </a:prstGeom>
        <a:noFill/>
        <a:ln>
          <a:noFill/>
        </a:ln>
        <a:effectLst/>
      </dsp:spPr>
      <dsp:style>
        <a:lnRef idx="0">
          <a:scrgbClr r="0" g="0" b="0"/>
        </a:lnRef>
        <a:fillRef idx="0">
          <a:scrgbClr r="0" g="0" b="0"/>
        </a:fillRef>
        <a:effectRef idx="0">
          <a:scrgbClr r="0" g="0" b="0"/>
        </a:effectRef>
        <a:fontRef idx="minor"/>
      </dsp:style>
    </dsp:sp>
    <dsp:sp modelId="{7D79BB0F-7029-4C52-8E74-645E7A451924}">
      <dsp:nvSpPr>
        <dsp:cNvPr id="0" name=""/>
        <dsp:cNvSpPr/>
      </dsp:nvSpPr>
      <dsp:spPr>
        <a:xfrm rot="5400000">
          <a:off x="8458641" y="1506136"/>
          <a:ext cx="1936164" cy="1684463"/>
        </a:xfrm>
        <a:prstGeom prst="hexagon">
          <a:avLst>
            <a:gd name="adj" fmla="val 25000"/>
            <a:gd name="vf" fmla="val 11547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dirty="0">
            <a:solidFill>
              <a:schemeClr val="tx1"/>
            </a:solidFill>
            <a:latin typeface="华文细黑" panose="02010600040101010101" pitchFamily="2" charset="-122"/>
            <a:ea typeface="华文细黑" panose="02010600040101010101" pitchFamily="2" charset="-122"/>
          </a:endParaRPr>
        </a:p>
      </dsp:txBody>
      <dsp:txXfrm rot="-5400000">
        <a:off x="8846987" y="1682005"/>
        <a:ext cx="1159471" cy="133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20AE3-2BE0-464C-883A-03D26E33B61B}">
      <dsp:nvSpPr>
        <dsp:cNvPr id="0" name=""/>
        <dsp:cNvSpPr/>
      </dsp:nvSpPr>
      <dsp:spPr bwMode="white">
        <a:xfrm>
          <a:off x="0" y="264157"/>
          <a:ext cx="10321925" cy="326979"/>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dirty="0" smtClean="0"/>
            <a:t>浙江</a:t>
          </a:r>
          <a:endParaRPr lang="zh-CN" altLang="en-US" sz="1800" b="1" kern="1200" dirty="0"/>
        </a:p>
      </dsp:txBody>
      <dsp:txXfrm>
        <a:off x="15962" y="280119"/>
        <a:ext cx="10290001" cy="295055"/>
      </dsp:txXfrm>
    </dsp:sp>
    <dsp:sp modelId="{7BBD2D67-BCAD-4E10-86BD-29867050DE31}">
      <dsp:nvSpPr>
        <dsp:cNvPr id="0" name=""/>
        <dsp:cNvSpPr/>
      </dsp:nvSpPr>
      <dsp:spPr bwMode="white">
        <a:xfrm>
          <a:off x="0" y="818376"/>
          <a:ext cx="10321925" cy="76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72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smtClean="0">
              <a:solidFill>
                <a:schemeClr val="tx1"/>
              </a:solidFill>
            </a:rPr>
            <a:t>浙江省发文称，依法依规征税收费，</a:t>
          </a:r>
          <a:r>
            <a:rPr lang="zh-CN" altLang="en-US" sz="1800" b="0" kern="1200" dirty="0" smtClean="0">
              <a:solidFill>
                <a:schemeClr val="tx1"/>
              </a:solidFill>
            </a:rPr>
            <a:t>严格落实退税减税降费政策，</a:t>
          </a:r>
          <a:r>
            <a:rPr lang="zh-CN" altLang="en-US" sz="1800" kern="1200" dirty="0" smtClean="0">
              <a:solidFill>
                <a:schemeClr val="tx1"/>
              </a:solidFill>
            </a:rPr>
            <a:t>严禁虚收空转。收“过头税费”、乱收费。不得违规对税费收入指标进行考核排名。</a:t>
          </a:r>
          <a:r>
            <a:rPr lang="zh-CN" altLang="en-US" sz="1800" b="1" kern="1200" dirty="0" smtClean="0">
              <a:solidFill>
                <a:srgbClr val="FF0000"/>
              </a:solidFill>
            </a:rPr>
            <a:t>逐步清理</a:t>
          </a:r>
          <a:r>
            <a:rPr lang="zh-CN" altLang="en-US" sz="1800" b="1" kern="1200" dirty="0" smtClean="0">
              <a:solidFill>
                <a:schemeClr val="tx1"/>
              </a:solidFill>
            </a:rPr>
            <a:t>不当干预市场和与税费收入相挂钩的补贴或返还政策</a:t>
          </a:r>
          <a:r>
            <a:rPr lang="zh-CN" altLang="en-US" sz="1800" kern="1200" dirty="0" smtClean="0">
              <a:solidFill>
                <a:schemeClr val="tx1"/>
              </a:solidFill>
            </a:rPr>
            <a:t>。除国家另有规定外，要逐步</a:t>
          </a:r>
          <a:r>
            <a:rPr lang="zh-CN" altLang="en-US" sz="1800" b="1" kern="1200" dirty="0" smtClean="0">
              <a:solidFill>
                <a:schemeClr val="tx1"/>
              </a:solidFill>
            </a:rPr>
            <a:t>取消对各类区域的财政收入全留或增量返还政策</a:t>
          </a:r>
          <a:r>
            <a:rPr lang="zh-CN" altLang="en-US" sz="1800" kern="1200" dirty="0" smtClean="0">
              <a:solidFill>
                <a:schemeClr val="tx1"/>
              </a:solidFill>
            </a:rPr>
            <a:t>，确需支持的通过规范的转移支付安排。</a:t>
          </a:r>
          <a:endParaRPr lang="zh-CN" altLang="en-US" sz="1800" kern="1200" dirty="0">
            <a:solidFill>
              <a:schemeClr val="tx1"/>
            </a:solidFill>
          </a:endParaRPr>
        </a:p>
      </dsp:txBody>
      <dsp:txXfrm>
        <a:off x="0" y="818376"/>
        <a:ext cx="10321925" cy="763788"/>
      </dsp:txXfrm>
    </dsp:sp>
    <dsp:sp modelId="{2B5E5D4A-5AE3-4883-A98A-D7973505CF22}">
      <dsp:nvSpPr>
        <dsp:cNvPr id="0" name=""/>
        <dsp:cNvSpPr/>
      </dsp:nvSpPr>
      <dsp:spPr bwMode="white">
        <a:xfrm>
          <a:off x="0" y="2137170"/>
          <a:ext cx="10321925" cy="327507"/>
        </a:xfrm>
        <a:prstGeom prst="round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dirty="0" smtClean="0"/>
            <a:t>江西</a:t>
          </a:r>
          <a:endParaRPr lang="zh-CN" altLang="en-US" sz="1800" b="1" kern="1200" dirty="0"/>
        </a:p>
      </dsp:txBody>
      <dsp:txXfrm>
        <a:off x="15988" y="2153158"/>
        <a:ext cx="10289949" cy="295531"/>
      </dsp:txXfrm>
    </dsp:sp>
    <dsp:sp modelId="{6C678B31-3696-4BC9-B4ED-BAA894805A93}">
      <dsp:nvSpPr>
        <dsp:cNvPr id="0" name=""/>
        <dsp:cNvSpPr/>
      </dsp:nvSpPr>
      <dsp:spPr bwMode="white">
        <a:xfrm>
          <a:off x="0" y="2441368"/>
          <a:ext cx="10321925" cy="840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72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smtClean="0">
              <a:solidFill>
                <a:schemeClr val="tx1"/>
              </a:solidFill>
            </a:rPr>
            <a:t>江西省最新公开发布文件要求，</a:t>
          </a:r>
          <a:r>
            <a:rPr lang="en-US" altLang="en-US" sz="1800" kern="1200" dirty="0" smtClean="0">
              <a:solidFill>
                <a:schemeClr val="tx1"/>
              </a:solidFill>
            </a:rPr>
            <a:t>2025</a:t>
          </a:r>
          <a:r>
            <a:rPr lang="zh-CN" altLang="en-US" sz="1800" kern="1200" dirty="0" smtClean="0">
              <a:solidFill>
                <a:schemeClr val="tx1"/>
              </a:solidFill>
            </a:rPr>
            <a:t>年前应</a:t>
          </a:r>
          <a:r>
            <a:rPr lang="zh-CN" altLang="en-US" sz="1800" b="1" kern="1200" dirty="0" smtClean="0">
              <a:solidFill>
                <a:schemeClr val="tx1"/>
              </a:solidFill>
            </a:rPr>
            <a:t>逐步取消对</a:t>
          </a:r>
          <a:r>
            <a:rPr lang="zh-CN" altLang="en-US" sz="1800" kern="1200" dirty="0" smtClean="0">
              <a:solidFill>
                <a:schemeClr val="tx1"/>
              </a:solidFill>
            </a:rPr>
            <a:t>所辖开发区、城市新区、风景名胜区等各类功能区以及特定行业、企业的</a:t>
          </a:r>
          <a:r>
            <a:rPr lang="zh-CN" altLang="en-US" sz="1800" b="1" kern="1200" dirty="0" smtClean="0">
              <a:solidFill>
                <a:schemeClr val="tx1"/>
              </a:solidFill>
            </a:rPr>
            <a:t>财政收入全留或增量返还政策</a:t>
          </a:r>
          <a:r>
            <a:rPr lang="zh-CN" altLang="en-US" sz="1800" kern="1200" dirty="0" smtClean="0">
              <a:solidFill>
                <a:schemeClr val="tx1"/>
              </a:solidFill>
            </a:rPr>
            <a:t>。</a:t>
          </a:r>
          <a:r>
            <a:rPr lang="zh-CN" altLang="en-US" sz="1800" b="1" kern="1200" dirty="0" smtClean="0">
              <a:solidFill>
                <a:schemeClr val="tx1"/>
              </a:solidFill>
            </a:rPr>
            <a:t>逐步清理</a:t>
          </a:r>
          <a:r>
            <a:rPr lang="zh-CN" altLang="en-US" sz="1800" kern="1200" dirty="0" smtClean="0">
              <a:solidFill>
                <a:schemeClr val="tx1"/>
              </a:solidFill>
            </a:rPr>
            <a:t>不当干预市场和与</a:t>
          </a:r>
          <a:r>
            <a:rPr lang="zh-CN" altLang="en-US" sz="1800" b="1" kern="1200" dirty="0" smtClean="0">
              <a:solidFill>
                <a:schemeClr val="tx1"/>
              </a:solidFill>
            </a:rPr>
            <a:t>税费收入相挂钩的补贴或返还政策</a:t>
          </a:r>
          <a:r>
            <a:rPr lang="zh-CN" altLang="en-US" sz="1800" kern="1200" dirty="0" smtClean="0">
              <a:solidFill>
                <a:schemeClr val="tx1"/>
              </a:solidFill>
            </a:rPr>
            <a:t>，已经出台的没有执行期限应按规定程序审批后确定执行期限，</a:t>
          </a:r>
          <a:r>
            <a:rPr lang="zh-CN" altLang="en-US" sz="1800" b="1" kern="1200" dirty="0" smtClean="0">
              <a:solidFill>
                <a:schemeClr val="tx1"/>
              </a:solidFill>
            </a:rPr>
            <a:t>执行期满后一律停止执行</a:t>
          </a:r>
          <a:r>
            <a:rPr lang="zh-CN" altLang="en-US" sz="1800" kern="1200" dirty="0" smtClean="0">
              <a:solidFill>
                <a:schemeClr val="tx1"/>
              </a:solidFill>
            </a:rPr>
            <a:t>。</a:t>
          </a:r>
          <a:endParaRPr lang="zh-CN" altLang="en-US" sz="1800" kern="1200" dirty="0">
            <a:solidFill>
              <a:schemeClr val="tx1"/>
            </a:solidFill>
          </a:endParaRPr>
        </a:p>
      </dsp:txBody>
      <dsp:txXfrm>
        <a:off x="0" y="2441368"/>
        <a:ext cx="10321925" cy="840144"/>
      </dsp:txXfrm>
    </dsp:sp>
    <dsp:sp modelId="{1A51BF21-EDF2-4D35-B381-CC3E564022BE}">
      <dsp:nvSpPr>
        <dsp:cNvPr id="0" name=""/>
        <dsp:cNvSpPr/>
      </dsp:nvSpPr>
      <dsp:spPr bwMode="white">
        <a:xfrm>
          <a:off x="0" y="3772712"/>
          <a:ext cx="10321925" cy="327507"/>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dirty="0" smtClean="0"/>
            <a:t>上海</a:t>
          </a:r>
          <a:endParaRPr lang="zh-CN" altLang="en-US" sz="1800" b="1" kern="1200" dirty="0"/>
        </a:p>
      </dsp:txBody>
      <dsp:txXfrm>
        <a:off x="15988" y="3788700"/>
        <a:ext cx="10289949" cy="295531"/>
      </dsp:txXfrm>
    </dsp:sp>
    <dsp:sp modelId="{6CB853AE-8795-48CF-BCB1-FFC31EE39C9A}">
      <dsp:nvSpPr>
        <dsp:cNvPr id="0" name=""/>
        <dsp:cNvSpPr/>
      </dsp:nvSpPr>
      <dsp:spPr bwMode="white">
        <a:xfrm>
          <a:off x="0" y="4148035"/>
          <a:ext cx="10321925" cy="1469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72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smtClean="0"/>
            <a:t>上海市发布了</a:t>
          </a:r>
          <a:r>
            <a:rPr lang="en-US" altLang="en-US" sz="1800" kern="1200" dirty="0" smtClean="0"/>
            <a:t>《</a:t>
          </a:r>
          <a:r>
            <a:rPr lang="zh-CN" altLang="en-US" sz="1800" kern="1200" dirty="0" smtClean="0"/>
            <a:t>上海市招商整改任务清单“二十条”</a:t>
          </a:r>
          <a:r>
            <a:rPr lang="en-US" altLang="en-US" sz="1800" kern="1200" dirty="0" smtClean="0"/>
            <a:t>》</a:t>
          </a:r>
          <a:r>
            <a:rPr lang="zh-CN" altLang="en-US" sz="1800" kern="1200" dirty="0" smtClean="0"/>
            <a:t>，要求</a:t>
          </a:r>
          <a:r>
            <a:rPr lang="zh-CN" altLang="en-US" sz="1800" b="1" kern="1200" dirty="0" smtClean="0">
              <a:solidFill>
                <a:srgbClr val="FF0000"/>
              </a:solidFill>
            </a:rPr>
            <a:t>立即清理</a:t>
          </a:r>
          <a:r>
            <a:rPr lang="zh-CN" altLang="en-US" sz="1800" kern="1200" dirty="0" smtClean="0"/>
            <a:t>与税收挂钩的</a:t>
          </a:r>
          <a:r>
            <a:rPr lang="zh-CN" altLang="en-US" sz="1800" b="1" kern="1200" dirty="0" smtClean="0"/>
            <a:t>产业扶持政策</a:t>
          </a:r>
          <a:r>
            <a:rPr lang="zh-CN" altLang="en-US" sz="1800" kern="1200" dirty="0" smtClean="0"/>
            <a:t>，</a:t>
          </a:r>
          <a:r>
            <a:rPr lang="zh-CN" altLang="en-US" sz="1800" b="1" kern="1200" dirty="0" smtClean="0"/>
            <a:t>全面禁止“税收优惠政策”招商行为。</a:t>
          </a:r>
          <a:endParaRPr lang="zh-CN" altLang="en-US" sz="1800" b="1" kern="1200" dirty="0"/>
        </a:p>
      </dsp:txBody>
      <dsp:txXfrm>
        <a:off x="0" y="4148035"/>
        <a:ext cx="10321925" cy="146911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FE68A6-4B68-45DC-804E-122CF1D9DE7F}" type="datetimeFigureOut">
              <a:rPr lang="zh-CN" altLang="en-US" smtClean="0"/>
              <a:t>2024-09-11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CA015E-471C-4E40-A3D2-7F4BA284E4F6}" type="slidenum">
              <a:rPr lang="zh-CN" altLang="en-US" smtClean="0"/>
              <a:t>‹#›</a:t>
            </a:fld>
            <a:endParaRPr lang="zh-CN" altLang="en-US"/>
          </a:p>
        </p:txBody>
      </p:sp>
    </p:spTree>
    <p:extLst>
      <p:ext uri="{BB962C8B-B14F-4D97-AF65-F5344CB8AC3E}">
        <p14:creationId xmlns:p14="http://schemas.microsoft.com/office/powerpoint/2010/main" val="3718767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07851-3BBC-458E-84FE-544D938DF035}" type="datetimeFigureOut">
              <a:rPr lang="zh-CN" altLang="en-US" smtClean="0"/>
              <a:t>2024-09-11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D3003-D0C3-43E5-B416-529E29FD599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CAE882-252E-4B18-B851-34198A1E84F3}"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CAE882-252E-4B18-B851-34198A1E84F3}"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CAE882-252E-4B18-B851-34198A1E84F3}"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CAE882-252E-4B18-B851-34198A1E84F3}"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CAE882-252E-4B18-B851-34198A1E84F3}"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招商引资是地方抓经济、强产业的重要手段。近年来，</a:t>
            </a:r>
            <a:r>
              <a:rPr lang="zh-CN" altLang="en-US" sz="1200" b="1" i="0" kern="1200" dirty="0" smtClean="0">
                <a:solidFill>
                  <a:schemeClr val="tx1"/>
                </a:solidFill>
                <a:effectLst/>
                <a:latin typeface="+mn-lt"/>
                <a:ea typeface="+mn-ea"/>
                <a:cs typeface="+mn-cs"/>
              </a:rPr>
              <a:t>部分地方为了较快获得招商引资成果，通过不规范的税费优惠政策吸引企业入驻，比如税收先征后返等，形成“税收洼地”，造成恶性竞争</a:t>
            </a:r>
            <a:r>
              <a:rPr lang="zh-CN" altLang="en-US" sz="1200" b="0" i="0" kern="1200" dirty="0" smtClean="0">
                <a:solidFill>
                  <a:schemeClr val="tx1"/>
                </a:solidFill>
                <a:effectLst/>
                <a:latin typeface="+mn-lt"/>
                <a:ea typeface="+mn-ea"/>
                <a:cs typeface="+mn-cs"/>
              </a:rPr>
              <a:t>。“内卷式招商”被越来越多提及。也正是在地方之间竞相加码、互挖存量企业，导致“候鸟式企业”套利、引进企业“水土不服”、个别地方承诺难兑现等。</a:t>
            </a:r>
            <a:endParaRPr lang="zh-CN" altLang="en-US" dirty="0"/>
          </a:p>
        </p:txBody>
      </p:sp>
      <p:sp>
        <p:nvSpPr>
          <p:cNvPr id="4" name="灯片编号占位符 3"/>
          <p:cNvSpPr>
            <a:spLocks noGrp="1"/>
          </p:cNvSpPr>
          <p:nvPr>
            <p:ph type="sldNum" sz="quarter" idx="10"/>
          </p:nvPr>
        </p:nvSpPr>
        <p:spPr/>
        <p:txBody>
          <a:bodyPr/>
          <a:lstStyle/>
          <a:p>
            <a:fld id="{61FA0C41-F22A-4054-A54D-22BBDC33D995}" type="slidenum">
              <a:rPr lang="zh-CN" altLang="en-US" smtClean="0"/>
              <a:t>38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CAE882-252E-4B18-B851-34198A1E84F3}" type="slidenum">
              <a:rPr lang="zh-CN" altLang="en-US" smtClean="0"/>
              <a:t>42</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幻灯片图像占位符 1"/>
          <p:cNvSpPr>
            <a:spLocks noGrp="1" noRot="1" noChangeAspect="1"/>
          </p:cNvSpPr>
          <p:nvPr>
            <p:ph type="sldImg"/>
          </p:nvPr>
        </p:nvSpPr>
        <p:spPr/>
      </p:sp>
      <p:sp>
        <p:nvSpPr>
          <p:cNvPr id="190466" name="备注占位符 2"/>
          <p:cNvSpPr>
            <a:spLocks noGrp="1"/>
          </p:cNvSpPr>
          <p:nvPr>
            <p:ph type="body"/>
          </p:nvPr>
        </p:nvSpPr>
        <p:spPr/>
        <p:txBody>
          <a:bodyPr lIns="91440" tIns="45720" rIns="91440" bIns="45720" anchor="t" anchorCtr="0"/>
          <a:lstStyle/>
          <a:p>
            <a:pPr lvl="0"/>
            <a:endParaRPr lang="zh-CN" altLang="en-US" dirty="0"/>
          </a:p>
        </p:txBody>
      </p:sp>
      <p:sp>
        <p:nvSpPr>
          <p:cNvPr id="1904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等线" panose="02010600030101010101" pitchFamily="2" charset="-122"/>
                <a:ea typeface="等线" panose="02010600030101010101" pitchFamily="2" charset="-122"/>
              </a:rPr>
              <a:t>45</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302674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幻灯片图像占位符 1"/>
          <p:cNvSpPr>
            <a:spLocks noGrp="1" noRot="1" noChangeAspect="1"/>
          </p:cNvSpPr>
          <p:nvPr>
            <p:ph type="sldImg"/>
          </p:nvPr>
        </p:nvSpPr>
        <p:spPr/>
      </p:sp>
      <p:sp>
        <p:nvSpPr>
          <p:cNvPr id="190466" name="备注占位符 2"/>
          <p:cNvSpPr>
            <a:spLocks noGrp="1"/>
          </p:cNvSpPr>
          <p:nvPr>
            <p:ph type="body"/>
          </p:nvPr>
        </p:nvSpPr>
        <p:spPr/>
        <p:txBody>
          <a:bodyPr lIns="91440" tIns="45720" rIns="91440" bIns="45720" anchor="t" anchorCtr="0"/>
          <a:lstStyle/>
          <a:p>
            <a:pPr lvl="0"/>
            <a:endParaRPr lang="zh-CN" altLang="en-US" dirty="0"/>
          </a:p>
        </p:txBody>
      </p:sp>
      <p:sp>
        <p:nvSpPr>
          <p:cNvPr id="1904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等线" panose="02010600030101010101" pitchFamily="2" charset="-122"/>
                <a:ea typeface="等线" panose="02010600030101010101" pitchFamily="2" charset="-122"/>
              </a:rPr>
              <a:t>46</a:t>
            </a:fld>
            <a:endParaRPr lang="zh-CN" altLang="en-US" sz="120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4160565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391D3003-D0C3-43E5-B416-529E29FD5992}" type="slidenum">
              <a:rPr lang="zh-CN" altLang="en-US" smtClean="0"/>
              <a:t>47</a:t>
            </a:fld>
            <a:endParaRPr lang="zh-CN" altLang="en-US"/>
          </a:p>
        </p:txBody>
      </p:sp>
    </p:spTree>
    <p:extLst>
      <p:ext uri="{BB962C8B-B14F-4D97-AF65-F5344CB8AC3E}">
        <p14:creationId xmlns:p14="http://schemas.microsoft.com/office/powerpoint/2010/main" val="391088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r>
              <a:rPr lang="zh-CN" altLang="en-US"/>
              <a:t>研发、留抵退税、即征即退</a:t>
            </a:r>
          </a:p>
          <a:p>
            <a:r>
              <a:rPr lang="zh-CN" altLang="en-US"/>
              <a:t>直播、网红劳务报酬</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CAE882-252E-4B18-B851-34198A1E84F3}" type="slidenum">
              <a:rPr lang="zh-CN" altLang="en-US" smtClean="0"/>
              <a:t>5</a:t>
            </a:fld>
            <a:endParaRPr lang="zh-CN" altLang="en-US"/>
          </a:p>
        </p:txBody>
      </p:sp>
    </p:spTree>
    <p:extLst>
      <p:ext uri="{BB962C8B-B14F-4D97-AF65-F5344CB8AC3E}">
        <p14:creationId xmlns:p14="http://schemas.microsoft.com/office/powerpoint/2010/main" val="9127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CAE882-252E-4B18-B851-34198A1E84F3}"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82ECB84-D00C-475C-A296-194818E62C0B}"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CAE882-252E-4B18-B851-34198A1E84F3}"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CAE882-252E-4B18-B851-34198A1E84F3}"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mp; Subtitle_white logo">
    <p:spTree>
      <p:nvGrpSpPr>
        <p:cNvPr id="1" name=""/>
        <p:cNvGrpSpPr/>
        <p:nvPr/>
      </p:nvGrpSpPr>
      <p:grpSpPr>
        <a:xfrm>
          <a:off x="0" y="0"/>
          <a:ext cx="0" cy="0"/>
          <a:chOff x="0" y="0"/>
          <a:chExt cx="0" cy="0"/>
        </a:xfrm>
      </p:grpSpPr>
      <p:sp>
        <p:nvSpPr>
          <p:cNvPr id="5" name="灯片编号占位符 4"/>
          <p:cNvSpPr txBox="1"/>
          <p:nvPr userDrawn="1"/>
        </p:nvSpPr>
        <p:spPr>
          <a:xfrm>
            <a:off x="9044055" y="6492875"/>
            <a:ext cx="2844800" cy="252982"/>
          </a:xfrm>
          <a:prstGeom prst="rect">
            <a:avLst/>
          </a:prstGeom>
        </p:spPr>
        <p:txBody>
          <a:bodyPr/>
          <a:ls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a:lstStyle>
          <a:p>
            <a:pPr algn="r" defTabSz="1219200"/>
            <a:fld id="{0C913308-F349-4B6D-A68A-DD1791B4A57B}" type="slidenum">
              <a:rPr lang="zh-CN" altLang="en-US" sz="1100" smtClean="0">
                <a:solidFill>
                  <a:prstClr val="black">
                    <a:tint val="75000"/>
                  </a:prstClr>
                </a:solidFill>
              </a:rPr>
              <a:t>‹#›</a:t>
            </a:fld>
            <a:endParaRPr lang="zh-CN" altLang="en-US" sz="1100">
              <a:solidFill>
                <a:prstClr val="black">
                  <a:tint val="75000"/>
                </a:prstClr>
              </a:solidFill>
            </a:endParaRP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8363" y="380399"/>
            <a:ext cx="2415221" cy="905285"/>
          </a:xfrm>
          <a:prstGeom prst="rect">
            <a:avLst/>
          </a:prstGeom>
        </p:spPr>
      </p:pic>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147" y="627439"/>
            <a:ext cx="2785077" cy="1043916"/>
          </a:xfrm>
          <a:prstGeom prst="rect">
            <a:avLst/>
          </a:prstGeom>
        </p:spPr>
      </p:pic>
      <p:sp>
        <p:nvSpPr>
          <p:cNvPr id="10" name="矩形 9"/>
          <p:cNvSpPr/>
          <p:nvPr userDrawn="1"/>
        </p:nvSpPr>
        <p:spPr>
          <a:xfrm>
            <a:off x="1" y="0"/>
            <a:ext cx="12192000" cy="6858000"/>
          </a:xfrm>
          <a:prstGeom prst="rect">
            <a:avLst/>
          </a:prstGeom>
          <a:blipFill>
            <a:blip r:embed="rId3">
              <a:extLst>
                <a:ext uri="{BEBA8EAE-BF5A-486C-A8C5-ECC9F3942E4B}">
                  <a14:imgProps xmlns:a14="http://schemas.microsoft.com/office/drawing/2010/main">
                    <a14:imgLayer r:embed="rId4">
                      <a14:imgEffect>
                        <a14:saturation sat="33000"/>
                      </a14:imgEffect>
                    </a14:imgLayer>
                  </a14:imgProps>
                </a:ext>
              </a:extLst>
            </a:blip>
            <a:stretch>
              <a:fillRect l="-24221" r="-242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0"/>
            <a:ext cx="12192000" cy="6858000"/>
          </a:xfrm>
          <a:prstGeom prst="rect">
            <a:avLst/>
          </a:prstGeom>
          <a:blipFill>
            <a:blip r:embed="rId5"/>
            <a:stretch>
              <a:fillRect l="-24221" r="-242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变化点1">
    <p:spTree>
      <p:nvGrpSpPr>
        <p:cNvPr id="1" name=""/>
        <p:cNvGrpSpPr/>
        <p:nvPr/>
      </p:nvGrpSpPr>
      <p:grpSpPr>
        <a:xfrm>
          <a:off x="0" y="0"/>
          <a:ext cx="0" cy="0"/>
          <a:chOff x="0" y="0"/>
          <a:chExt cx="0" cy="0"/>
        </a:xfrm>
      </p:grpSpPr>
      <p:sp>
        <p:nvSpPr>
          <p:cNvPr id="11" name="TextBox 10"/>
          <p:cNvSpPr txBox="1"/>
          <p:nvPr userDrawn="1"/>
        </p:nvSpPr>
        <p:spPr>
          <a:xfrm>
            <a:off x="1271405" y="374783"/>
            <a:ext cx="5316166" cy="521970"/>
          </a:xfrm>
          <a:prstGeom prst="rect">
            <a:avLst/>
          </a:prstGeom>
          <a:noFill/>
          <a:ln w="19050">
            <a:solidFill>
              <a:schemeClr val="bg1"/>
            </a:solidFill>
          </a:ln>
        </p:spPr>
        <p:txBody>
          <a:bodyPr wrap="square" rtlCol="0">
            <a:spAutoFit/>
          </a:bodyPr>
          <a:lstStyle/>
          <a:p>
            <a:pPr algn="l"/>
            <a:endParaRPr lang="zh-CN" altLang="en-US" sz="2800" b="1" dirty="0" smtClean="0">
              <a:solidFill>
                <a:srgbClr val="001D39"/>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grpSp>
        <p:nvGrpSpPr>
          <p:cNvPr id="6" name="组合 5"/>
          <p:cNvGrpSpPr/>
          <p:nvPr userDrawn="1"/>
        </p:nvGrpSpPr>
        <p:grpSpPr>
          <a:xfrm>
            <a:off x="529155" y="309871"/>
            <a:ext cx="576302" cy="653045"/>
            <a:chOff x="202866" y="341874"/>
            <a:chExt cx="576212" cy="653045"/>
          </a:xfrm>
        </p:grpSpPr>
        <p:sp>
          <p:nvSpPr>
            <p:cNvPr id="10" name="矩形 9"/>
            <p:cNvSpPr/>
            <p:nvPr/>
          </p:nvSpPr>
          <p:spPr>
            <a:xfrm>
              <a:off x="202866" y="341874"/>
              <a:ext cx="144016" cy="653045"/>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18889" y="341874"/>
              <a:ext cx="360189" cy="653045"/>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userDrawn="1"/>
        </p:nvSpPr>
        <p:spPr>
          <a:xfrm>
            <a:off x="1271405" y="374783"/>
            <a:ext cx="8137271" cy="521970"/>
          </a:xfrm>
          <a:prstGeom prst="rect">
            <a:avLst/>
          </a:prstGeom>
          <a:noFill/>
          <a:ln w="19050">
            <a:solidFill>
              <a:schemeClr val="bg1"/>
            </a:solidFill>
          </a:ln>
        </p:spPr>
        <p:txBody>
          <a:bodyPr wrap="square" rtlCol="0">
            <a:spAutoFit/>
          </a:bodyPr>
          <a:lstStyle/>
          <a:p>
            <a:pPr algn="l"/>
            <a:endParaRPr lang="zh-CN" altLang="en-US" sz="2800" b="1" dirty="0" smtClean="0">
              <a:solidFill>
                <a:srgbClr val="001D39"/>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一.增值税改革背景">
    <p:spTree>
      <p:nvGrpSpPr>
        <p:cNvPr id="1" name=""/>
        <p:cNvGrpSpPr/>
        <p:nvPr/>
      </p:nvGrpSpPr>
      <p:grpSpPr>
        <a:xfrm>
          <a:off x="0" y="0"/>
          <a:ext cx="0" cy="0"/>
          <a:chOff x="0" y="0"/>
          <a:chExt cx="0" cy="0"/>
        </a:xfrm>
      </p:grpSpPr>
      <p:sp>
        <p:nvSpPr>
          <p:cNvPr id="11" name="TextBox 10"/>
          <p:cNvSpPr txBox="1"/>
          <p:nvPr userDrawn="1"/>
        </p:nvSpPr>
        <p:spPr>
          <a:xfrm>
            <a:off x="1271405" y="374783"/>
            <a:ext cx="9073418" cy="521970"/>
          </a:xfrm>
          <a:prstGeom prst="rect">
            <a:avLst/>
          </a:prstGeom>
          <a:noFill/>
          <a:ln w="19050">
            <a:solidFill>
              <a:schemeClr val="bg1"/>
            </a:solidFill>
          </a:ln>
        </p:spPr>
        <p:txBody>
          <a:bodyPr wrap="square" rtlCol="0">
            <a:spAutoFit/>
          </a:bodyPr>
          <a:lstStyle/>
          <a:p>
            <a:pPr algn="l"/>
            <a:endParaRPr lang="zh-CN" altLang="en-US" sz="2800" b="1" dirty="0" smtClean="0">
              <a:solidFill>
                <a:srgbClr val="001D39"/>
              </a:solidFill>
              <a:latin typeface="微软雅黑" panose="020B0503020204020204" pitchFamily="34" charset="-122"/>
              <a:ea typeface="微软雅黑" panose="020B0503020204020204" pitchFamily="34" charset="-122"/>
            </a:endParaRPr>
          </a:p>
        </p:txBody>
      </p:sp>
      <p:grpSp>
        <p:nvGrpSpPr>
          <p:cNvPr id="6" name="组合 5"/>
          <p:cNvGrpSpPr/>
          <p:nvPr userDrawn="1"/>
        </p:nvGrpSpPr>
        <p:grpSpPr>
          <a:xfrm>
            <a:off x="529155" y="309871"/>
            <a:ext cx="576302" cy="653045"/>
            <a:chOff x="202866" y="341874"/>
            <a:chExt cx="576212" cy="653045"/>
          </a:xfrm>
        </p:grpSpPr>
        <p:sp>
          <p:nvSpPr>
            <p:cNvPr id="10" name="矩形 9"/>
            <p:cNvSpPr/>
            <p:nvPr/>
          </p:nvSpPr>
          <p:spPr>
            <a:xfrm>
              <a:off x="202866" y="341874"/>
              <a:ext cx="144016" cy="653045"/>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18889" y="341874"/>
              <a:ext cx="360189" cy="653045"/>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五边形 6"/>
          <p:cNvSpPr/>
          <p:nvPr userDrawn="1"/>
        </p:nvSpPr>
        <p:spPr>
          <a:xfrm>
            <a:off x="661861" y="486414"/>
            <a:ext cx="8139241" cy="524380"/>
          </a:xfrm>
          <a:prstGeom prst="homePlate">
            <a:avLst/>
          </a:prstGeom>
          <a:solidFill>
            <a:srgbClr val="666666"/>
          </a:solidFill>
          <a:ln w="12700" cap="flat" cmpd="sng" algn="ctr">
            <a:noFill/>
            <a:prstDash val="solid"/>
            <a:miter lim="800000"/>
          </a:ln>
          <a:effectLst/>
        </p:spPr>
        <p:txBody>
          <a:bodyPr rtlCol="0" anchor="ctr"/>
          <a:lstStyle/>
          <a:p>
            <a:pPr lvl="0">
              <a:defRPr/>
            </a:pPr>
            <a:endParaRPr kumimoji="0" lang="zh-CN" altLang="en-US" sz="2400" b="1" i="0" u="none" strike="noStrike" kern="1200" cap="none" spc="0" normalizeH="0" baseline="0" noProof="0" dirty="0" smtClean="0">
              <a:ln>
                <a:noFill/>
              </a:ln>
              <a:solidFill>
                <a:prstClr val="white"/>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 name="Rectangle 7"/>
          <p:cNvSpPr/>
          <p:nvPr userDrawn="1"/>
        </p:nvSpPr>
        <p:spPr>
          <a:xfrm>
            <a:off x="0" y="454997"/>
            <a:ext cx="494426" cy="595035"/>
          </a:xfrm>
          <a:prstGeom prst="rect">
            <a:avLst/>
          </a:prstGeom>
          <a:solidFill>
            <a:srgbClr val="C7ED50"/>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82550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smtClean="0">
              <a:ln>
                <a:noFill/>
              </a:ln>
              <a:solidFill>
                <a:srgbClr val="FFFFFF"/>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 name="燕尾形 8"/>
          <p:cNvSpPr/>
          <p:nvPr userDrawn="1"/>
        </p:nvSpPr>
        <p:spPr>
          <a:xfrm>
            <a:off x="7951392" y="486414"/>
            <a:ext cx="424855" cy="524378"/>
          </a:xfrm>
          <a:prstGeom prst="chevron">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0" name="燕尾形 9"/>
          <p:cNvSpPr/>
          <p:nvPr userDrawn="1"/>
        </p:nvSpPr>
        <p:spPr>
          <a:xfrm>
            <a:off x="7503122" y="486414"/>
            <a:ext cx="424855" cy="524378"/>
          </a:xfrm>
          <a:prstGeom prst="chevron">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1" name="燕尾形 10"/>
          <p:cNvSpPr/>
          <p:nvPr userDrawn="1"/>
        </p:nvSpPr>
        <p:spPr>
          <a:xfrm>
            <a:off x="7050585" y="486414"/>
            <a:ext cx="424855" cy="524378"/>
          </a:xfrm>
          <a:prstGeom prst="chevron">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一、税收政策（带logo）">
    <p:bg>
      <p:bgPr>
        <a:solidFill>
          <a:schemeClr val="bg1"/>
        </a:solidFill>
        <a:effectLst/>
      </p:bgPr>
    </p:bg>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a:xfrm>
            <a:off x="9072331" y="6364982"/>
            <a:ext cx="2844800" cy="366182"/>
          </a:xfrm>
        </p:spPr>
        <p:txBody>
          <a:bodyPr/>
          <a:lstStyle>
            <a:lvl1pPr>
              <a:defRPr sz="1000">
                <a:solidFill>
                  <a:schemeClr val="bg1">
                    <a:lumMod val="50000"/>
                  </a:schemeClr>
                </a:solidFill>
              </a:defRPr>
            </a:lvl1pPr>
          </a:lstStyle>
          <a:p>
            <a:fld id="{86CB4B4D-7CA3-9044-876B-883B54F8677D}" type="slidenum">
              <a:rPr lang="en-US" smtClean="0"/>
              <a:t>‹#›</a:t>
            </a:fld>
            <a:endParaRPr lang="en-US" dirty="0"/>
          </a:p>
        </p:txBody>
      </p:sp>
      <p:sp>
        <p:nvSpPr>
          <p:cNvPr id="19" name="页脚占位符 3"/>
          <p:cNvSpPr txBox="1"/>
          <p:nvPr userDrawn="1"/>
        </p:nvSpPr>
        <p:spPr>
          <a:xfrm>
            <a:off x="4644357" y="6453100"/>
            <a:ext cx="4044292" cy="287966"/>
          </a:xfrm>
          <a:prstGeom prst="rect">
            <a:avLst/>
          </a:prstGeom>
        </p:spPr>
        <p:txBody>
          <a:bodyPr vert="horz" lIns="121876" tIns="60938" rIns="121876" bIns="60938" rtlCol="0" anchor="ctr"/>
          <a:lstStyle>
            <a:defPPr>
              <a:defRPr lang="zh-CN"/>
            </a:defPPr>
            <a:lvl1pPr algn="ctr" rtl="0" eaLnBrk="1" fontAlgn="auto" hangingPunct="1">
              <a:spcBef>
                <a:spcPts val="0"/>
              </a:spcBef>
              <a:spcAft>
                <a:spcPts val="0"/>
              </a:spcAft>
              <a:buFontTx/>
              <a:buNone/>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indent="0" algn="l" defTabSz="1219200" rtl="0" eaLnBrk="1" fontAlgn="auto" latinLnBrk="0" hangingPunct="1">
              <a:lnSpc>
                <a:spcPct val="100000"/>
              </a:lnSpc>
              <a:spcBef>
                <a:spcPts val="0"/>
              </a:spcBef>
              <a:spcAft>
                <a:spcPts val="0"/>
              </a:spcAft>
              <a:buClrTx/>
              <a:buSzTx/>
              <a:buFontTx/>
              <a:buNone/>
              <a:defRPr/>
            </a:pPr>
            <a:r>
              <a:rPr lang="en-US" sz="700" dirty="0">
                <a:solidFill>
                  <a:schemeClr val="bg1">
                    <a:lumMod val="65000"/>
                  </a:schemeClr>
                </a:solidFill>
                <a:latin typeface="+mj-ea"/>
                <a:ea typeface="+mj-ea"/>
              </a:rPr>
              <a:t>© Baker Tilly China </a:t>
            </a:r>
            <a:r>
              <a:rPr lang="zh-CN" altLang="en-US" sz="600" kern="1200" dirty="0">
                <a:solidFill>
                  <a:schemeClr val="bg1">
                    <a:lumMod val="65000"/>
                  </a:schemeClr>
                </a:solidFill>
                <a:latin typeface="+mj-ea"/>
                <a:ea typeface="+mj-ea"/>
                <a:cs typeface="+mn-cs"/>
              </a:rPr>
              <a:t>天职国际版权所有，未经许可的复制或传播必究。</a:t>
            </a:r>
            <a:endParaRPr lang="en-US" sz="600" kern="1200" dirty="0">
              <a:solidFill>
                <a:schemeClr val="bg1">
                  <a:lumMod val="65000"/>
                </a:schemeClr>
              </a:solidFill>
              <a:latin typeface="+mj-ea"/>
              <a:ea typeface="+mj-ea"/>
              <a:cs typeface="+mn-cs"/>
            </a:endParaRPr>
          </a:p>
        </p:txBody>
      </p:sp>
      <p:sp>
        <p:nvSpPr>
          <p:cNvPr id="6" name="文本框 5"/>
          <p:cNvSpPr txBox="1"/>
          <p:nvPr userDrawn="1"/>
        </p:nvSpPr>
        <p:spPr>
          <a:xfrm>
            <a:off x="772851" y="445007"/>
            <a:ext cx="60319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800" b="1" i="0" u="none" strike="noStrike" kern="1200" cap="none" spc="0" normalizeH="0" baseline="0" noProof="0" dirty="0" smtClean="0">
              <a:ln>
                <a:noFill/>
              </a:ln>
              <a:solidFill>
                <a:schemeClr val="tx1"/>
              </a:solidFill>
              <a:effectLst/>
              <a:uLnTx/>
              <a:uFillTx/>
              <a:latin typeface="+mn-ea"/>
              <a:ea typeface="+mn-ea"/>
            </a:endParaRPr>
          </a:p>
        </p:txBody>
      </p:sp>
      <p:pic>
        <p:nvPicPr>
          <p:cNvPr id="9" name="Picture 5"/>
          <p:cNvPicPr>
            <a:picLocks noChangeAspect="1"/>
          </p:cNvPicPr>
          <p:nvPr userDrawn="1"/>
        </p:nvPicPr>
        <p:blipFill>
          <a:blip r:embed="rId2" cstate="print">
            <a:grayscl/>
            <a:lum bright="20000" contrast="-40000"/>
          </a:blip>
          <a:stretch>
            <a:fillRect/>
          </a:stretch>
        </p:blipFill>
        <p:spPr>
          <a:xfrm>
            <a:off x="4115159" y="2287196"/>
            <a:ext cx="7744234" cy="2620837"/>
          </a:xfrm>
          <a:prstGeom prst="rect">
            <a:avLst/>
          </a:prstGeom>
        </p:spPr>
      </p:pic>
      <p:sp>
        <p:nvSpPr>
          <p:cNvPr id="8" name="Rectangle 14"/>
          <p:cNvSpPr/>
          <p:nvPr userDrawn="1"/>
        </p:nvSpPr>
        <p:spPr>
          <a:xfrm rot="5400000">
            <a:off x="333394" y="640088"/>
            <a:ext cx="392848" cy="133059"/>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dirty="0">
              <a:latin typeface="Roboto Light" panose="02000000000000000000" pitchFamily="2" charset="0"/>
            </a:endParaRPr>
          </a:p>
        </p:txBody>
      </p:sp>
      <p:pic>
        <p:nvPicPr>
          <p:cNvPr id="11" name="图片 10"/>
          <p:cNvPicPr>
            <a:picLocks noChangeAspect="1"/>
          </p:cNvPicPr>
          <p:nvPr userDrawn="1"/>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6929" y="6408531"/>
            <a:ext cx="612593" cy="279083"/>
          </a:xfrm>
          <a:prstGeom prst="rect">
            <a:avLst/>
          </a:prstGeom>
        </p:spPr>
      </p:pic>
    </p:spTree>
    <p:extLst>
      <p:ext uri="{BB962C8B-B14F-4D97-AF65-F5344CB8AC3E}">
        <p14:creationId xmlns:p14="http://schemas.microsoft.com/office/powerpoint/2010/main" val="125983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838CFA9-C582-4470-B5B0-ECC3C235B771}" type="datetimeFigureOut">
              <a:rPr lang="zh-CN" altLang="en-US" smtClean="0"/>
              <a:t>2024-09-11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A114C6D-7292-408E-90BA-B3D58DC021C7}"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838CFA9-C582-4470-B5B0-ECC3C235B771}" type="datetimeFigureOut">
              <a:rPr lang="zh-CN" altLang="en-US" smtClean="0"/>
              <a:t>2024-09-11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A114C6D-7292-408E-90BA-B3D58DC021C7}"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838CFA9-C582-4470-B5B0-ECC3C235B771}" type="datetimeFigureOut">
              <a:rPr lang="zh-CN" altLang="en-US" smtClean="0"/>
              <a:t>2024-09-11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A114C6D-7292-408E-90BA-B3D58DC021C7}"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838CFA9-C582-4470-B5B0-ECC3C235B771}" type="datetimeFigureOut">
              <a:rPr lang="zh-CN" altLang="en-US" smtClean="0"/>
              <a:t>2024-09-11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A114C6D-7292-408E-90BA-B3D58DC021C7}"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0838CFA9-C582-4470-B5B0-ECC3C235B771}" type="datetimeFigureOut">
              <a:rPr lang="zh-CN" altLang="en-US" smtClean="0"/>
              <a:t>2024-09-11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A114C6D-7292-408E-90BA-B3D58DC021C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1" name="图片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3127" y="135732"/>
            <a:ext cx="144938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838CFA9-C582-4470-B5B0-ECC3C235B771}" type="datetimeFigureOut">
              <a:rPr lang="zh-CN" altLang="en-US" smtClean="0"/>
              <a:t>2024-09-11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A114C6D-7292-408E-90BA-B3D58DC021C7}"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838CFA9-C582-4470-B5B0-ECC3C235B771}" type="datetimeFigureOut">
              <a:rPr lang="zh-CN" altLang="en-US" smtClean="0"/>
              <a:t>2024-09-11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A114C6D-7292-408E-90BA-B3D58DC021C7}"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838CFA9-C582-4470-B5B0-ECC3C235B771}" type="datetimeFigureOut">
              <a:rPr lang="zh-CN" altLang="en-US" smtClean="0"/>
              <a:t>2024-09-11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A114C6D-7292-408E-90BA-B3D58DC021C7}"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838CFA9-C582-4470-B5B0-ECC3C235B771}" type="datetimeFigureOut">
              <a:rPr lang="zh-CN" altLang="en-US" smtClean="0"/>
              <a:t>2024-09-11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A114C6D-7292-408E-90BA-B3D58DC021C7}"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838CFA9-C582-4470-B5B0-ECC3C235B771}" type="datetimeFigureOut">
              <a:rPr lang="zh-CN" altLang="en-US" smtClean="0"/>
              <a:t>2024-09-11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A114C6D-7292-408E-90BA-B3D58DC021C7}"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838CFA9-C582-4470-B5B0-ECC3C235B771}" type="datetimeFigureOut">
              <a:rPr lang="zh-CN" altLang="en-US" smtClean="0"/>
              <a:t>2024-09-11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A114C6D-7292-408E-90BA-B3D58DC021C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Divider_image2">
    <p:spTree>
      <p:nvGrpSpPr>
        <p:cNvPr id="1" name=""/>
        <p:cNvGrpSpPr/>
        <p:nvPr/>
      </p:nvGrpSpPr>
      <p:grpSpPr>
        <a:xfrm>
          <a:off x="0" y="0"/>
          <a:ext cx="0" cy="0"/>
          <a:chOff x="0" y="0"/>
          <a:chExt cx="0" cy="0"/>
        </a:xfrm>
      </p:grpSpPr>
      <p:pic>
        <p:nvPicPr>
          <p:cNvPr id="11" name="图片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3127" y="135732"/>
            <a:ext cx="144938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Divider_image2">
    <p:spTree>
      <p:nvGrpSpPr>
        <p:cNvPr id="1" name=""/>
        <p:cNvGrpSpPr/>
        <p:nvPr/>
      </p:nvGrpSpPr>
      <p:grpSpPr>
        <a:xfrm>
          <a:off x="0" y="0"/>
          <a:ext cx="0" cy="0"/>
          <a:chOff x="0" y="0"/>
          <a:chExt cx="0" cy="0"/>
        </a:xfrm>
      </p:grpSpPr>
      <p:pic>
        <p:nvPicPr>
          <p:cNvPr id="11" name="图片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3127" y="135732"/>
            <a:ext cx="144938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Divider_image2">
    <p:spTree>
      <p:nvGrpSpPr>
        <p:cNvPr id="1" name=""/>
        <p:cNvGrpSpPr/>
        <p:nvPr/>
      </p:nvGrpSpPr>
      <p:grpSpPr>
        <a:xfrm>
          <a:off x="0" y="0"/>
          <a:ext cx="0" cy="0"/>
          <a:chOff x="0" y="0"/>
          <a:chExt cx="0" cy="0"/>
        </a:xfrm>
      </p:grpSpPr>
      <p:pic>
        <p:nvPicPr>
          <p:cNvPr id="11" name="图片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3127" y="135732"/>
            <a:ext cx="144938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11" name="图片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3127" y="135732"/>
            <a:ext cx="144938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A24BCC2-A47A-4B5D-B808-40AF4E061E18}" type="datetimeFigureOut">
              <a:rPr lang="zh-CN" altLang="en-US"/>
              <a:t>2024-09-11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43C727B-A336-4FA3-B369-0DF776E5B6A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2 col content">
    <p:spTree>
      <p:nvGrpSpPr>
        <p:cNvPr id="1" name=""/>
        <p:cNvGrpSpPr/>
        <p:nvPr/>
      </p:nvGrpSpPr>
      <p:grpSpPr>
        <a:xfrm>
          <a:off x="0" y="0"/>
          <a:ext cx="0" cy="0"/>
          <a:chOff x="0" y="0"/>
          <a:chExt cx="0" cy="0"/>
        </a:xfrm>
      </p:grpSpPr>
      <p:sp>
        <p:nvSpPr>
          <p:cNvPr id="74" name="Title Text"/>
          <p:cNvSpPr>
            <a:spLocks noGrp="1"/>
          </p:cNvSpPr>
          <p:nvPr>
            <p:ph type="title"/>
          </p:nvPr>
        </p:nvSpPr>
        <p:spPr>
          <a:xfrm>
            <a:off x="661860" y="268688"/>
            <a:ext cx="9141708" cy="428735"/>
          </a:xfrm>
          <a:prstGeom prst="rect">
            <a:avLst/>
          </a:prstGeom>
        </p:spPr>
        <p:txBody>
          <a:bodyPr/>
          <a:lstStyle>
            <a:lvl1pPr>
              <a:defRPr b="1" i="0" baseline="0">
                <a:latin typeface="Arial" panose="020B0604020202020204" pitchFamily="34" charset="0"/>
                <a:cs typeface="Arial" panose="020B0604020202020204" pitchFamily="34" charset="0"/>
              </a:defRPr>
            </a:lvl1pPr>
          </a:lstStyle>
          <a:p>
            <a:r>
              <a:rPr lang="zh-CN" altLang="en-US" dirty="0"/>
              <a:t>单击此处编辑母版标题样式</a:t>
            </a:r>
            <a:endParaRPr dirty="0"/>
          </a:p>
        </p:txBody>
      </p:sp>
      <p:sp>
        <p:nvSpPr>
          <p:cNvPr id="4" name="Body Level One…"/>
          <p:cNvSpPr>
            <a:spLocks noGrp="1"/>
          </p:cNvSpPr>
          <p:nvPr>
            <p:ph type="body" sz="half" idx="10"/>
          </p:nvPr>
        </p:nvSpPr>
        <p:spPr>
          <a:xfrm>
            <a:off x="661860" y="1272829"/>
            <a:ext cx="5242994" cy="4974290"/>
          </a:xfrm>
          <a:prstGeom prst="rect">
            <a:avLst/>
          </a:prstGeom>
        </p:spPr>
        <p:txBody>
          <a:bodyPr>
            <a:normAutofit/>
          </a:bodyPr>
          <a:lstStyle>
            <a:lvl1pPr marL="279400" indent="-279400">
              <a:lnSpc>
                <a:spcPct val="130000"/>
              </a:lnSpc>
              <a:spcBef>
                <a:spcPts val="0"/>
              </a:spcBef>
              <a:defRPr sz="2250">
                <a:latin typeface="Arial" panose="020B0604020202020204" pitchFamily="34" charset="0"/>
                <a:cs typeface="Arial" panose="020B0604020202020204" pitchFamily="34" charset="0"/>
              </a:defRPr>
            </a:lvl1pPr>
            <a:lvl2pPr marL="558800" indent="-279400">
              <a:lnSpc>
                <a:spcPct val="130000"/>
              </a:lnSpc>
              <a:spcBef>
                <a:spcPts val="0"/>
              </a:spcBef>
              <a:defRPr sz="2000">
                <a:latin typeface="Arial" panose="020B0604020202020204" pitchFamily="34" charset="0"/>
                <a:cs typeface="Arial" panose="020B0604020202020204" pitchFamily="34" charset="0"/>
              </a:defRPr>
            </a:lvl2pPr>
            <a:lvl3pPr marL="838200" indent="-279400">
              <a:lnSpc>
                <a:spcPct val="130000"/>
              </a:lnSpc>
              <a:spcBef>
                <a:spcPts val="0"/>
              </a:spcBef>
              <a:defRPr sz="2000">
                <a:latin typeface="Arial" panose="020B0604020202020204" pitchFamily="34" charset="0"/>
                <a:cs typeface="Arial" panose="020B0604020202020204" pitchFamily="34" charset="0"/>
              </a:defRPr>
            </a:lvl3pPr>
            <a:lvl4pPr marL="1117600" indent="-279400">
              <a:lnSpc>
                <a:spcPct val="130000"/>
              </a:lnSpc>
              <a:spcBef>
                <a:spcPts val="0"/>
              </a:spcBef>
              <a:defRPr sz="2000">
                <a:latin typeface="Arial" panose="020B0604020202020204" pitchFamily="34" charset="0"/>
                <a:cs typeface="Arial" panose="020B0604020202020204" pitchFamily="34" charset="0"/>
              </a:defRPr>
            </a:lvl4pPr>
            <a:lvl5pPr marL="1397000" indent="-279400">
              <a:lnSpc>
                <a:spcPct val="130000"/>
              </a:lnSpc>
              <a:spcBef>
                <a:spcPts val="0"/>
              </a:spcBef>
              <a:defRPr sz="2000">
                <a:latin typeface="Arial" panose="020B0604020202020204" pitchFamily="34" charset="0"/>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Slide Number Placeholder 4"/>
          <p:cNvSpPr>
            <a:spLocks noGrp="1"/>
          </p:cNvSpPr>
          <p:nvPr>
            <p:ph type="sldNum" sz="quarter" idx="13"/>
          </p:nvPr>
        </p:nvSpPr>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en-US" smtClean="0"/>
              <a:t>‹#›</a:t>
            </a:fld>
            <a:endParaRPr lang="en-US" dirty="0"/>
          </a:p>
        </p:txBody>
      </p:sp>
      <p:sp>
        <p:nvSpPr>
          <p:cNvPr id="9" name="Body Level One…"/>
          <p:cNvSpPr>
            <a:spLocks noGrp="1"/>
          </p:cNvSpPr>
          <p:nvPr>
            <p:ph type="body" sz="half" idx="14"/>
          </p:nvPr>
        </p:nvSpPr>
        <p:spPr>
          <a:xfrm>
            <a:off x="6442728" y="1290295"/>
            <a:ext cx="5242994" cy="4974290"/>
          </a:xfrm>
          <a:prstGeom prst="rect">
            <a:avLst/>
          </a:prstGeom>
        </p:spPr>
        <p:txBody>
          <a:bodyPr>
            <a:normAutofit/>
          </a:bodyPr>
          <a:lstStyle>
            <a:lvl1pPr marL="279400" indent="-279400">
              <a:lnSpc>
                <a:spcPct val="130000"/>
              </a:lnSpc>
              <a:spcBef>
                <a:spcPts val="0"/>
              </a:spcBef>
              <a:defRPr sz="2250">
                <a:latin typeface="Arial" panose="020B0604020202020204" pitchFamily="34" charset="0"/>
                <a:cs typeface="Arial" panose="020B0604020202020204" pitchFamily="34" charset="0"/>
              </a:defRPr>
            </a:lvl1pPr>
            <a:lvl2pPr marL="558800" indent="-279400">
              <a:lnSpc>
                <a:spcPct val="130000"/>
              </a:lnSpc>
              <a:spcBef>
                <a:spcPts val="0"/>
              </a:spcBef>
              <a:defRPr sz="2000">
                <a:latin typeface="Arial" panose="020B0604020202020204" pitchFamily="34" charset="0"/>
                <a:cs typeface="Arial" panose="020B0604020202020204" pitchFamily="34" charset="0"/>
              </a:defRPr>
            </a:lvl2pPr>
            <a:lvl3pPr marL="838200" indent="-279400">
              <a:lnSpc>
                <a:spcPct val="130000"/>
              </a:lnSpc>
              <a:spcBef>
                <a:spcPts val="0"/>
              </a:spcBef>
              <a:defRPr sz="2000">
                <a:latin typeface="Arial" panose="020B0604020202020204" pitchFamily="34" charset="0"/>
                <a:cs typeface="Arial" panose="020B0604020202020204" pitchFamily="34" charset="0"/>
              </a:defRPr>
            </a:lvl3pPr>
            <a:lvl4pPr marL="1117600" indent="-279400">
              <a:lnSpc>
                <a:spcPct val="130000"/>
              </a:lnSpc>
              <a:spcBef>
                <a:spcPts val="0"/>
              </a:spcBef>
              <a:defRPr sz="2000">
                <a:latin typeface="Arial" panose="020B0604020202020204" pitchFamily="34" charset="0"/>
                <a:cs typeface="Arial" panose="020B0604020202020204" pitchFamily="34" charset="0"/>
              </a:defRPr>
            </a:lvl4pPr>
            <a:lvl5pPr marL="1397000" indent="-279400">
              <a:lnSpc>
                <a:spcPct val="130000"/>
              </a:lnSpc>
              <a:spcBef>
                <a:spcPts val="0"/>
              </a:spcBef>
              <a:defRPr sz="2000">
                <a:latin typeface="Arial" panose="020B0604020202020204" pitchFamily="34" charset="0"/>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13" name="Footer Placeholder 4"/>
          <p:cNvSpPr>
            <a:spLocks noGrp="1"/>
          </p:cNvSpPr>
          <p:nvPr>
            <p:ph type="ftr" sz="quarter" idx="11"/>
          </p:nvPr>
        </p:nvSpPr>
        <p:spPr>
          <a:xfrm>
            <a:off x="4038600" y="6540604"/>
            <a:ext cx="4114800" cy="151731"/>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 Baker Tilly </a:t>
            </a:r>
            <a:r>
              <a:rPr lang="en-US" altLang="zh-CN" dirty="0"/>
              <a:t>China</a:t>
            </a:r>
            <a:endParaRPr lang="en-US" dirty="0"/>
          </a:p>
        </p:txBody>
      </p:sp>
      <p:sp>
        <p:nvSpPr>
          <p:cNvPr id="14" name="Date Placeholder 4"/>
          <p:cNvSpPr>
            <a:spLocks noGrp="1"/>
          </p:cNvSpPr>
          <p:nvPr>
            <p:ph type="dt" sz="half" idx="2"/>
          </p:nvPr>
        </p:nvSpPr>
        <p:spPr>
          <a:xfrm>
            <a:off x="661859" y="6540604"/>
            <a:ext cx="2743200" cy="151731"/>
          </a:xfrm>
          <a:prstGeom prst="rect">
            <a:avLst/>
          </a:prstGeom>
        </p:spPr>
        <p:txBody>
          <a:bodyPr vert="horz" lIns="0" tIns="0" rIns="0" bIns="0" rtlCol="0" anchor="ctr"/>
          <a:lstStyle>
            <a:lvl1pPr algn="l">
              <a:defRPr sz="800" b="0" i="0">
                <a:solidFill>
                  <a:schemeClr val="bg1"/>
                </a:solidFill>
                <a:latin typeface="Arial" panose="020B0604020202020204" pitchFamily="34" charset="0"/>
                <a:cs typeface="Arial" panose="020B0604020202020204" pitchFamily="34" charset="0"/>
              </a:defRPr>
            </a:lvl1pPr>
          </a:lstStyle>
          <a:p>
            <a:r>
              <a:rPr lang="en-US" altLang="zh-CN" dirty="0"/>
              <a:t>Now, for tomorrow</a:t>
            </a:r>
            <a:endParaRPr lang="en-US" dirty="0"/>
          </a:p>
        </p:txBody>
      </p:sp>
    </p:spTree>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一、">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F91D0-3CE0-457C-9C44-E50662C160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 id="2147483662" r:id="rId11"/>
    <p:sldLayoutId id="2147483663" r:id="rId12"/>
    <p:sldLayoutId id="2147483664" r:id="rId13"/>
    <p:sldLayoutId id="2147483677"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32435;&#31246;&#35780;&#32423;-48&#21495;&#25991;&#20214;.x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0.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8.xml"/><Relationship Id="rId7"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3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view of the earth from space&#10;&#10;Description generated with high confidence"/>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t="14376" b="1354"/>
          <a:stretch>
            <a:fillRect/>
          </a:stretch>
        </p:blipFill>
        <p:spPr>
          <a:xfrm>
            <a:off x="9509" y="0"/>
            <a:ext cx="12191980" cy="6867856"/>
          </a:xfrm>
          <a:prstGeom prst="rect">
            <a:avLst/>
          </a:prstGeom>
        </p:spPr>
      </p:pic>
      <p:sp>
        <p:nvSpPr>
          <p:cNvPr id="4" name="文本框 3"/>
          <p:cNvSpPr txBox="1"/>
          <p:nvPr/>
        </p:nvSpPr>
        <p:spPr>
          <a:xfrm>
            <a:off x="687947" y="1400154"/>
            <a:ext cx="11096360" cy="2086725"/>
          </a:xfrm>
          <a:prstGeom prst="rect">
            <a:avLst/>
          </a:prstGeom>
          <a:noFill/>
        </p:spPr>
        <p:txBody>
          <a:bodyPr wrap="square" rtlCol="0">
            <a:spAutoFit/>
          </a:bodyPr>
          <a:lstStyle/>
          <a:p>
            <a:pPr algn="ctr">
              <a:lnSpc>
                <a:spcPct val="120000"/>
              </a:lnSpc>
            </a:pPr>
            <a:r>
              <a:rPr lang="en-US" altLang="zh-CN" sz="5400" dirty="0" smtClean="0">
                <a:solidFill>
                  <a:schemeClr val="bg1"/>
                </a:solidFill>
                <a:latin typeface="微软雅黑" panose="020B0503020204020204" pitchFamily="34" charset="-122"/>
                <a:ea typeface="微软雅黑" panose="020B0503020204020204" pitchFamily="34" charset="-122"/>
                <a:sym typeface="等线" panose="02010600030101010101" pitchFamily="2" charset="-122"/>
              </a:rPr>
              <a:t>“</a:t>
            </a:r>
            <a:r>
              <a:rPr lang="zh-CN" altLang="en-US" sz="5400" dirty="0" smtClean="0">
                <a:solidFill>
                  <a:schemeClr val="bg1"/>
                </a:solidFill>
                <a:latin typeface="微软雅黑" panose="020B0503020204020204" pitchFamily="34" charset="-122"/>
                <a:ea typeface="微软雅黑" panose="020B0503020204020204" pitchFamily="34" charset="-122"/>
                <a:sym typeface="等线" panose="02010600030101010101" pitchFamily="2" charset="-122"/>
              </a:rPr>
              <a:t>以数治税</a:t>
            </a:r>
            <a:r>
              <a:rPr lang="en-US" altLang="zh-CN" sz="5400" dirty="0" smtClean="0">
                <a:solidFill>
                  <a:schemeClr val="bg1"/>
                </a:solidFill>
                <a:latin typeface="微软雅黑" panose="020B0503020204020204" pitchFamily="34" charset="-122"/>
                <a:ea typeface="微软雅黑" panose="020B0503020204020204" pitchFamily="34" charset="-122"/>
                <a:sym typeface="等线" panose="02010600030101010101" pitchFamily="2" charset="-122"/>
              </a:rPr>
              <a:t>”</a:t>
            </a:r>
            <a:r>
              <a:rPr lang="zh-CN" altLang="en-US" sz="5400" dirty="0" smtClean="0">
                <a:solidFill>
                  <a:schemeClr val="bg1"/>
                </a:solidFill>
                <a:latin typeface="微软雅黑" panose="020B0503020204020204" pitchFamily="34" charset="-122"/>
                <a:ea typeface="微软雅黑" panose="020B0503020204020204" pitchFamily="34" charset="-122"/>
                <a:sym typeface="等线" panose="02010600030101010101" pitchFamily="2" charset="-122"/>
              </a:rPr>
              <a:t>新税收监管方式解读</a:t>
            </a:r>
            <a:endParaRPr lang="zh-CN" altLang="en-US" sz="5400" dirty="0">
              <a:solidFill>
                <a:schemeClr val="bg1"/>
              </a:solidFill>
              <a:latin typeface="微软雅黑" panose="020B0503020204020204" pitchFamily="34" charset="-122"/>
              <a:ea typeface="微软雅黑" panose="020B0503020204020204" pitchFamily="34" charset="-122"/>
              <a:sym typeface="等线" panose="02010600030101010101" pitchFamily="2" charset="-122"/>
            </a:endParaRPr>
          </a:p>
          <a:p>
            <a:pPr algn="ctr">
              <a:lnSpc>
                <a:spcPct val="120000"/>
              </a:lnSpc>
            </a:pPr>
            <a:r>
              <a:rPr lang="zh-CN" altLang="en-US" sz="5400" dirty="0" smtClean="0">
                <a:solidFill>
                  <a:schemeClr val="bg1"/>
                </a:solidFill>
                <a:latin typeface="微软雅黑" panose="020B0503020204020204" pitchFamily="34" charset="-122"/>
                <a:ea typeface="微软雅黑" panose="020B0503020204020204" pitchFamily="34" charset="-122"/>
                <a:sym typeface="等线" panose="02010600030101010101" pitchFamily="2" charset="-122"/>
              </a:rPr>
              <a:t>及风险应对案例分享</a:t>
            </a:r>
            <a:endParaRPr lang="zh-CN" altLang="en-US" sz="5400" dirty="0">
              <a:solidFill>
                <a:schemeClr val="bg1"/>
              </a:solidFill>
              <a:latin typeface="微软雅黑" panose="020B0503020204020204" pitchFamily="34" charset="-122"/>
              <a:ea typeface="微软雅黑" panose="020B0503020204020204" pitchFamily="34" charset="-122"/>
              <a:sym typeface="等线" panose="02010600030101010101" pitchFamily="2" charset="-122"/>
            </a:endParaRPr>
          </a:p>
        </p:txBody>
      </p:sp>
      <p:sp>
        <p:nvSpPr>
          <p:cNvPr id="6" name="文本框 1"/>
          <p:cNvSpPr txBox="1"/>
          <p:nvPr/>
        </p:nvSpPr>
        <p:spPr>
          <a:xfrm>
            <a:off x="6344930" y="4516016"/>
            <a:ext cx="6220495" cy="17543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smtClean="0">
                <a:solidFill>
                  <a:schemeClr val="bg1"/>
                </a:solidFill>
                <a:latin typeface="黑体" panose="02010609060101010101" pitchFamily="49" charset="-122"/>
                <a:ea typeface="黑体" panose="02010609060101010101" pitchFamily="49" charset="-122"/>
              </a:rPr>
              <a:t>主讲人：刘学</a:t>
            </a:r>
            <a:endParaRPr lang="en-US" altLang="zh-CN" sz="2800" b="1" dirty="0" smtClean="0">
              <a:solidFill>
                <a:schemeClr val="bg1"/>
              </a:solidFill>
              <a:latin typeface="黑体" panose="02010609060101010101" pitchFamily="49" charset="-122"/>
              <a:ea typeface="黑体" panose="02010609060101010101" pitchFamily="49" charset="-122"/>
            </a:endParaRPr>
          </a:p>
          <a:p>
            <a:endParaRPr lang="en-US" altLang="zh-CN" sz="2000" dirty="0">
              <a:solidFill>
                <a:schemeClr val="bg1"/>
              </a:solidFill>
              <a:latin typeface="华文楷体" panose="02010600040101010101" pitchFamily="2" charset="-122"/>
              <a:ea typeface="华文楷体" panose="02010600040101010101" pitchFamily="2" charset="-122"/>
            </a:endParaRPr>
          </a:p>
          <a:p>
            <a:r>
              <a:rPr lang="en-US" altLang="zh-CN" sz="2000" dirty="0" smtClean="0">
                <a:solidFill>
                  <a:schemeClr val="bg1"/>
                </a:solidFill>
                <a:latin typeface="华文楷体" panose="02010600040101010101" pitchFamily="2" charset="-122"/>
                <a:ea typeface="华文楷体" panose="02010600040101010101" pitchFamily="2" charset="-122"/>
              </a:rPr>
              <a:t>18682082048</a:t>
            </a:r>
          </a:p>
          <a:p>
            <a:r>
              <a:rPr lang="en-US" altLang="zh-CN" sz="2000" dirty="0" smtClean="0">
                <a:solidFill>
                  <a:schemeClr val="bg1"/>
                </a:solidFill>
                <a:latin typeface="华文楷体" panose="02010600040101010101" pitchFamily="2" charset="-122"/>
                <a:ea typeface="华文楷体" panose="02010600040101010101" pitchFamily="2" charset="-122"/>
              </a:rPr>
              <a:t>liuxue@tzcpa.com</a:t>
            </a:r>
          </a:p>
          <a:p>
            <a:r>
              <a:rPr lang="zh-CN" altLang="en-US" sz="2000" dirty="0">
                <a:solidFill>
                  <a:schemeClr val="bg1"/>
                </a:solidFill>
                <a:latin typeface="华文楷体" panose="02010600040101010101" pitchFamily="2" charset="-122"/>
                <a:ea typeface="华文楷体" panose="02010600040101010101" pitchFamily="2" charset="-122"/>
              </a:rPr>
              <a:t>天职</a:t>
            </a:r>
            <a:r>
              <a:rPr lang="zh-CN" altLang="en-US" sz="2000" dirty="0" smtClean="0">
                <a:solidFill>
                  <a:schemeClr val="bg1"/>
                </a:solidFill>
                <a:latin typeface="华文楷体" panose="02010600040101010101" pitchFamily="2" charset="-122"/>
                <a:ea typeface="华文楷体" panose="02010600040101010101" pitchFamily="2" charset="-122"/>
              </a:rPr>
              <a:t>国际税务板块深圳分所合伙人</a:t>
            </a:r>
            <a:endParaRPr lang="en-US" altLang="zh-CN" sz="2000" dirty="0" smtClean="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矩形 5"/>
          <p:cNvSpPr/>
          <p:nvPr/>
        </p:nvSpPr>
        <p:spPr>
          <a:xfrm>
            <a:off x="2215890" y="316707"/>
            <a:ext cx="6607175" cy="460375"/>
          </a:xfrm>
          <a:prstGeom prst="rect">
            <a:avLst/>
          </a:prstGeom>
          <a:noFill/>
          <a:ln w="9525">
            <a:noFill/>
          </a:ln>
        </p:spPr>
        <p:txBody>
          <a:bodyPr wrap="square" anchor="t" anchorCtr="0">
            <a:spAutoFit/>
          </a:bodyPr>
          <a:lstStyle/>
          <a:p>
            <a:r>
              <a:rPr lang="zh-CN" altLang="en-US" sz="2400" dirty="0" smtClean="0">
                <a:solidFill>
                  <a:srgbClr val="222A35"/>
                </a:solidFill>
                <a:latin typeface="等线" panose="02010600030101010101" pitchFamily="2" charset="-122"/>
                <a:ea typeface="微软雅黑" panose="020B0503020204020204" pitchFamily="34" charset="-122"/>
              </a:rPr>
              <a:t>以数治税的</a:t>
            </a:r>
            <a:r>
              <a:rPr lang="zh-CN" altLang="en-US" sz="2400" dirty="0">
                <a:solidFill>
                  <a:srgbClr val="222A35"/>
                </a:solidFill>
                <a:latin typeface="等线" panose="02010600030101010101" pitchFamily="2" charset="-122"/>
                <a:ea typeface="微软雅黑" panose="020B0503020204020204" pitchFamily="34" charset="-122"/>
              </a:rPr>
              <a:t>“智慧稽查”</a:t>
            </a:r>
            <a:r>
              <a:rPr lang="en-US" altLang="zh-CN" sz="2400" dirty="0">
                <a:solidFill>
                  <a:srgbClr val="222A35"/>
                </a:solidFill>
                <a:latin typeface="等线" panose="02010600030101010101" pitchFamily="2" charset="-122"/>
                <a:ea typeface="微软雅黑" panose="020B0503020204020204" pitchFamily="34" charset="-122"/>
              </a:rPr>
              <a:t>——</a:t>
            </a:r>
            <a:r>
              <a:rPr lang="zh-CN" altLang="en-US" dirty="0">
                <a:solidFill>
                  <a:srgbClr val="222A35"/>
                </a:solidFill>
                <a:latin typeface="等线" panose="02010600030101010101" pitchFamily="2" charset="-122"/>
                <a:ea typeface="微软雅黑" panose="020B0503020204020204" pitchFamily="34" charset="-122"/>
              </a:rPr>
              <a:t>为什么是我？</a:t>
            </a:r>
            <a:endParaRPr lang="zh-CN" altLang="en-US" dirty="0">
              <a:solidFill>
                <a:srgbClr val="222A35"/>
              </a:solidFill>
              <a:latin typeface="微软雅黑" panose="020B0503020204020204" pitchFamily="34" charset="-122"/>
              <a:ea typeface="微软雅黑" panose="020B0503020204020204" pitchFamily="34" charset="-122"/>
            </a:endParaRPr>
          </a:p>
        </p:txBody>
      </p:sp>
      <p:sp>
        <p:nvSpPr>
          <p:cNvPr id="91138" name="文本框 101"/>
          <p:cNvSpPr txBox="1"/>
          <p:nvPr/>
        </p:nvSpPr>
        <p:spPr>
          <a:xfrm>
            <a:off x="1073150" y="1011238"/>
            <a:ext cx="4754563" cy="5146675"/>
          </a:xfrm>
          <a:prstGeom prst="rect">
            <a:avLst/>
          </a:prstGeom>
          <a:noFill/>
          <a:ln w="9525">
            <a:noFill/>
          </a:ln>
        </p:spPr>
        <p:txBody>
          <a:bodyPr wrap="square" anchor="t" anchorCtr="0">
            <a:spAutoFit/>
          </a:bodyPr>
          <a:lstStyle/>
          <a:p>
            <a:pPr>
              <a:lnSpc>
                <a:spcPct val="150000"/>
              </a:lnSpc>
            </a:pPr>
            <a:r>
              <a:rPr lang="zh-CN" altLang="en-US" sz="2000" dirty="0">
                <a:solidFill>
                  <a:srgbClr val="222A35"/>
                </a:solidFill>
                <a:latin typeface="微软雅黑" panose="020B0503020204020204" pitchFamily="34" charset="-122"/>
                <a:ea typeface="微软雅黑" panose="020B0503020204020204" pitchFamily="34" charset="-122"/>
              </a:rPr>
              <a:t>（1）税务机关案源是怎么来的</a:t>
            </a:r>
          </a:p>
          <a:p>
            <a:pPr>
              <a:lnSpc>
                <a:spcPct val="150000"/>
              </a:lnSpc>
            </a:pPr>
            <a:r>
              <a:rPr lang="zh-CN" altLang="zh-CN">
                <a:solidFill>
                  <a:srgbClr val="424242"/>
                </a:solidFill>
                <a:latin typeface="微软雅黑" panose="020B0503020204020204" pitchFamily="34" charset="-122"/>
                <a:ea typeface="微软雅黑" panose="020B0503020204020204" pitchFamily="34" charset="-122"/>
              </a:rPr>
              <a:t>一是推送案源</a:t>
            </a:r>
          </a:p>
          <a:p>
            <a:pPr>
              <a:lnSpc>
                <a:spcPct val="150000"/>
              </a:lnSpc>
            </a:pPr>
            <a:r>
              <a:rPr lang="en-US" altLang="zh-CN" sz="1600">
                <a:solidFill>
                  <a:srgbClr val="424242"/>
                </a:solidFill>
                <a:latin typeface="微软雅黑" panose="020B0503020204020204" pitchFamily="34" charset="-122"/>
                <a:ea typeface="微软雅黑" panose="020B0503020204020204" pitchFamily="34" charset="-122"/>
              </a:rPr>
              <a:t>       </a:t>
            </a:r>
            <a:r>
              <a:rPr lang="zh-CN" altLang="zh-CN" sz="1600">
                <a:solidFill>
                  <a:srgbClr val="424242"/>
                </a:solidFill>
                <a:latin typeface="微软雅黑" panose="020B0503020204020204" pitchFamily="34" charset="-122"/>
                <a:ea typeface="微软雅黑" panose="020B0503020204020204" pitchFamily="34" charset="-122"/>
              </a:rPr>
              <a:t>税务局风控管理部门，根据“大数据”分析，将</a:t>
            </a:r>
            <a:r>
              <a:rPr lang="zh-CN" altLang="zh-CN" sz="1600">
                <a:solidFill>
                  <a:srgbClr val="424242"/>
                </a:solidFill>
                <a:latin typeface="微软雅黑" panose="020B0503020204020204" pitchFamily="34" charset="-122"/>
                <a:ea typeface="微软雅黑" panose="020B0503020204020204" pitchFamily="34" charset="-122"/>
                <a:sym typeface="等线" panose="02010600030101010101" pitchFamily="2" charset="-122"/>
              </a:rPr>
              <a:t>异常</a:t>
            </a:r>
            <a:r>
              <a:rPr lang="zh-CN" altLang="zh-CN" sz="1600">
                <a:solidFill>
                  <a:srgbClr val="424242"/>
                </a:solidFill>
                <a:latin typeface="微软雅黑" panose="020B0503020204020204" pitchFamily="34" charset="-122"/>
                <a:ea typeface="微软雅黑" panose="020B0503020204020204" pitchFamily="34" charset="-122"/>
              </a:rPr>
              <a:t>企业推送到稽查部门，进而对企业进行检查。</a:t>
            </a:r>
          </a:p>
          <a:p>
            <a:pPr>
              <a:lnSpc>
                <a:spcPct val="150000"/>
              </a:lnSpc>
            </a:pPr>
            <a:endParaRPr lang="zh-CN" altLang="zh-CN" sz="600" b="1">
              <a:solidFill>
                <a:srgbClr val="424242"/>
              </a:solidFill>
              <a:latin typeface="微软雅黑" panose="020B0503020204020204" pitchFamily="34" charset="-122"/>
              <a:ea typeface="微软雅黑" panose="020B0503020204020204" pitchFamily="34" charset="-122"/>
            </a:endParaRPr>
          </a:p>
          <a:p>
            <a:pPr>
              <a:lnSpc>
                <a:spcPct val="150000"/>
              </a:lnSpc>
            </a:pPr>
            <a:r>
              <a:rPr lang="zh-CN" altLang="zh-CN">
                <a:solidFill>
                  <a:srgbClr val="424242"/>
                </a:solidFill>
                <a:latin typeface="微软雅黑" panose="020B0503020204020204" pitchFamily="34" charset="-122"/>
                <a:ea typeface="微软雅黑" panose="020B0503020204020204" pitchFamily="34" charset="-122"/>
              </a:rPr>
              <a:t>二是 检举案源</a:t>
            </a:r>
          </a:p>
          <a:p>
            <a:pPr>
              <a:lnSpc>
                <a:spcPct val="150000"/>
              </a:lnSpc>
            </a:pPr>
            <a:r>
              <a:rPr lang="en-US" altLang="zh-CN" sz="1600">
                <a:solidFill>
                  <a:srgbClr val="424242"/>
                </a:solidFill>
                <a:latin typeface="微软雅黑" panose="020B0503020204020204" pitchFamily="34" charset="-122"/>
                <a:ea typeface="微软雅黑" panose="020B0503020204020204" pitchFamily="34" charset="-122"/>
              </a:rPr>
              <a:t>      </a:t>
            </a:r>
            <a:r>
              <a:rPr lang="zh-CN" altLang="zh-CN" sz="1600">
                <a:solidFill>
                  <a:srgbClr val="424242"/>
                </a:solidFill>
                <a:latin typeface="微软雅黑" panose="020B0503020204020204" pitchFamily="34" charset="-122"/>
                <a:ea typeface="微软雅黑" panose="020B0503020204020204" pitchFamily="34" charset="-122"/>
              </a:rPr>
              <a:t>检举案源主要是来源于公司内部人员、竞争对手等，针对此种情况，举报信息一般比较准确，很容易被查出实据。</a:t>
            </a:r>
          </a:p>
          <a:p>
            <a:pPr>
              <a:lnSpc>
                <a:spcPct val="150000"/>
              </a:lnSpc>
            </a:pPr>
            <a:endParaRPr lang="en-US" altLang="zh-CN" sz="500">
              <a:latin typeface="微软雅黑" panose="020B0503020204020204" pitchFamily="34" charset="-122"/>
              <a:ea typeface="微软雅黑" panose="020B0503020204020204" pitchFamily="34" charset="-122"/>
            </a:endParaRPr>
          </a:p>
          <a:p>
            <a:pPr>
              <a:lnSpc>
                <a:spcPct val="150000"/>
              </a:lnSpc>
            </a:pPr>
            <a:r>
              <a:rPr lang="zh-CN" altLang="zh-CN">
                <a:solidFill>
                  <a:srgbClr val="424242"/>
                </a:solidFill>
                <a:latin typeface="微软雅黑" panose="020B0503020204020204" pitchFamily="34" charset="-122"/>
                <a:ea typeface="微软雅黑" panose="020B0503020204020204" pitchFamily="34" charset="-122"/>
              </a:rPr>
              <a:t>三是安排案源</a:t>
            </a:r>
            <a:endParaRPr lang="zh-CN" altLang="zh-CN" sz="1600">
              <a:solidFill>
                <a:srgbClr val="424242"/>
              </a:solidFill>
              <a:latin typeface="微软雅黑" panose="020B0503020204020204" pitchFamily="34" charset="-122"/>
              <a:ea typeface="微软雅黑" panose="020B0503020204020204" pitchFamily="34" charset="-122"/>
            </a:endParaRPr>
          </a:p>
          <a:p>
            <a:pPr>
              <a:lnSpc>
                <a:spcPct val="150000"/>
              </a:lnSpc>
            </a:pPr>
            <a:r>
              <a:rPr lang="en-US" altLang="zh-CN" sz="1600">
                <a:solidFill>
                  <a:srgbClr val="424242"/>
                </a:solidFill>
                <a:latin typeface="微软雅黑" panose="020B0503020204020204" pitchFamily="34" charset="-122"/>
                <a:ea typeface="微软雅黑" panose="020B0503020204020204" pitchFamily="34" charset="-122"/>
              </a:rPr>
              <a:t>      </a:t>
            </a:r>
            <a:r>
              <a:rPr lang="zh-CN" altLang="zh-CN" sz="1600">
                <a:solidFill>
                  <a:srgbClr val="424242"/>
                </a:solidFill>
                <a:latin typeface="微软雅黑" panose="020B0503020204020204" pitchFamily="34" charset="-122"/>
                <a:ea typeface="微软雅黑" panose="020B0503020204020204" pitchFamily="34" charset="-122"/>
              </a:rPr>
              <a:t>税务机关根据年度稽查工作安排，对辖区内的重点企业、行业进行定向检查。</a:t>
            </a:r>
          </a:p>
          <a:p>
            <a:pPr>
              <a:lnSpc>
                <a:spcPct val="150000"/>
              </a:lnSpc>
            </a:pPr>
            <a:endParaRPr lang="zh-CN" altLang="zh-CN" sz="600" b="1">
              <a:solidFill>
                <a:srgbClr val="424242"/>
              </a:solidFill>
              <a:latin typeface="微软雅黑" panose="020B0503020204020204" pitchFamily="34" charset="-122"/>
              <a:ea typeface="微软雅黑" panose="020B0503020204020204" pitchFamily="34" charset="-122"/>
            </a:endParaRPr>
          </a:p>
          <a:p>
            <a:endParaRPr lang="zh-CN" altLang="en-US" sz="1600">
              <a:solidFill>
                <a:srgbClr val="424242"/>
              </a:solidFill>
              <a:latin typeface="微软雅黑" panose="020B0503020204020204" pitchFamily="34" charset="-122"/>
              <a:ea typeface="微软雅黑" panose="020B0503020204020204" pitchFamily="34" charset="-122"/>
            </a:endParaRPr>
          </a:p>
        </p:txBody>
      </p:sp>
      <p:sp>
        <p:nvSpPr>
          <p:cNvPr id="91139" name="文本框 6"/>
          <p:cNvSpPr txBox="1"/>
          <p:nvPr/>
        </p:nvSpPr>
        <p:spPr>
          <a:xfrm>
            <a:off x="6743700" y="1600200"/>
            <a:ext cx="3895725" cy="3414713"/>
          </a:xfrm>
          <a:prstGeom prst="rect">
            <a:avLst/>
          </a:prstGeom>
          <a:noFill/>
          <a:ln w="9525">
            <a:noFill/>
          </a:ln>
        </p:spPr>
        <p:txBody>
          <a:bodyPr wrap="square" anchor="t" anchorCtr="0">
            <a:spAutoFit/>
          </a:bodyPr>
          <a:lstStyle/>
          <a:p>
            <a:r>
              <a:rPr lang="zh-CN" altLang="zh-CN">
                <a:solidFill>
                  <a:srgbClr val="424242"/>
                </a:solidFill>
                <a:latin typeface="微软雅黑" panose="020B0503020204020204" pitchFamily="34" charset="-122"/>
                <a:ea typeface="微软雅黑" panose="020B0503020204020204" pitchFamily="34" charset="-122"/>
                <a:sym typeface="等线" panose="02010600030101010101" pitchFamily="2" charset="-122"/>
              </a:rPr>
              <a:t>四是自选案源</a:t>
            </a:r>
          </a:p>
          <a:p>
            <a:pPr>
              <a:lnSpc>
                <a:spcPct val="150000"/>
              </a:lnSpc>
            </a:pPr>
            <a:r>
              <a:rPr lang="en-US" altLang="zh-CN" sz="1600">
                <a:solidFill>
                  <a:srgbClr val="424242"/>
                </a:solidFill>
                <a:latin typeface="微软雅黑" panose="020B0503020204020204" pitchFamily="34" charset="-122"/>
                <a:ea typeface="微软雅黑" panose="020B0503020204020204" pitchFamily="34" charset="-122"/>
                <a:sym typeface="等线" panose="02010600030101010101" pitchFamily="2" charset="-122"/>
              </a:rPr>
              <a:t>      </a:t>
            </a:r>
            <a:r>
              <a:rPr lang="zh-CN" altLang="zh-CN" sz="1600">
                <a:solidFill>
                  <a:srgbClr val="424242"/>
                </a:solidFill>
                <a:latin typeface="微软雅黑" panose="020B0503020204020204" pitchFamily="34" charset="-122"/>
                <a:ea typeface="微软雅黑" panose="020B0503020204020204" pitchFamily="34" charset="-122"/>
                <a:sym typeface="等线" panose="02010600030101010101" pitchFamily="2" charset="-122"/>
              </a:rPr>
              <a:t>企业存在以下这些情况之一的，被“抽中”的可能性非常大，如：</a:t>
            </a:r>
            <a:endParaRPr lang="zh-CN" altLang="zh-CN" sz="1600">
              <a:solidFill>
                <a:srgbClr val="424242"/>
              </a:solidFill>
              <a:latin typeface="微软雅黑" panose="020B0503020204020204" pitchFamily="34" charset="-122"/>
              <a:ea typeface="微软雅黑" panose="020B0503020204020204" pitchFamily="34" charset="-122"/>
            </a:endParaRPr>
          </a:p>
          <a:p>
            <a:pPr>
              <a:lnSpc>
                <a:spcPct val="150000"/>
              </a:lnSpc>
            </a:pPr>
            <a:r>
              <a:rPr lang="en-US" altLang="zh-CN" sz="1600">
                <a:solidFill>
                  <a:srgbClr val="424242"/>
                </a:solidFill>
                <a:latin typeface="楷体" panose="02010609060101010101" pitchFamily="49" charset="-122"/>
                <a:ea typeface="楷体" panose="02010609060101010101" pitchFamily="49" charset="-122"/>
              </a:rPr>
              <a:t>   </a:t>
            </a:r>
            <a:r>
              <a:rPr lang="en-US" altLang="zh-CN" sz="1400">
                <a:solidFill>
                  <a:srgbClr val="424242"/>
                </a:solidFill>
                <a:latin typeface="楷体" panose="02010609060101010101" pitchFamily="49" charset="-122"/>
                <a:ea typeface="楷体" panose="02010609060101010101" pitchFamily="49" charset="-122"/>
              </a:rPr>
              <a:t> </a:t>
            </a:r>
            <a:r>
              <a:rPr lang="zh-CN" altLang="zh-CN" sz="1400">
                <a:solidFill>
                  <a:srgbClr val="424242"/>
                </a:solidFill>
                <a:latin typeface="楷体" panose="02010609060101010101" pitchFamily="49" charset="-122"/>
                <a:ea typeface="楷体" panose="02010609060101010101" pitchFamily="49" charset="-122"/>
              </a:rPr>
              <a:t>2个年度内2次以上被检举且都有税收违法行为的；</a:t>
            </a:r>
          </a:p>
          <a:p>
            <a:pPr>
              <a:lnSpc>
                <a:spcPct val="150000"/>
              </a:lnSpc>
            </a:pPr>
            <a:r>
              <a:rPr lang="en-US" altLang="zh-CN" sz="1400">
                <a:solidFill>
                  <a:srgbClr val="424242"/>
                </a:solidFill>
                <a:latin typeface="楷体" panose="02010609060101010101" pitchFamily="49" charset="-122"/>
                <a:ea typeface="楷体" panose="02010609060101010101" pitchFamily="49" charset="-122"/>
              </a:rPr>
              <a:t>    </a:t>
            </a:r>
            <a:r>
              <a:rPr lang="zh-CN" altLang="zh-CN" sz="1400">
                <a:solidFill>
                  <a:srgbClr val="424242"/>
                </a:solidFill>
                <a:latin typeface="楷体" panose="02010609060101010101" pitchFamily="49" charset="-122"/>
                <a:ea typeface="楷体" panose="02010609060101010101" pitchFamily="49" charset="-122"/>
              </a:rPr>
              <a:t>受托协查事项中存在税收违法行为的；</a:t>
            </a:r>
          </a:p>
          <a:p>
            <a:pPr>
              <a:lnSpc>
                <a:spcPct val="150000"/>
              </a:lnSpc>
            </a:pPr>
            <a:r>
              <a:rPr lang="en-US" altLang="zh-CN" sz="1400">
                <a:solidFill>
                  <a:srgbClr val="424242"/>
                </a:solidFill>
                <a:latin typeface="楷体" panose="02010609060101010101" pitchFamily="49" charset="-122"/>
                <a:ea typeface="楷体" panose="02010609060101010101" pitchFamily="49" charset="-122"/>
              </a:rPr>
              <a:t>    </a:t>
            </a:r>
            <a:r>
              <a:rPr lang="zh-CN" altLang="zh-CN" sz="1400">
                <a:solidFill>
                  <a:srgbClr val="424242"/>
                </a:solidFill>
                <a:latin typeface="楷体" panose="02010609060101010101" pitchFamily="49" charset="-122"/>
                <a:ea typeface="楷体" panose="02010609060101010101" pitchFamily="49" charset="-122"/>
              </a:rPr>
              <a:t>长期纳税申报异常的；</a:t>
            </a:r>
          </a:p>
          <a:p>
            <a:pPr>
              <a:lnSpc>
                <a:spcPct val="150000"/>
              </a:lnSpc>
            </a:pPr>
            <a:r>
              <a:rPr lang="en-US" altLang="zh-CN" sz="1400">
                <a:solidFill>
                  <a:srgbClr val="424242"/>
                </a:solidFill>
                <a:latin typeface="楷体" panose="02010609060101010101" pitchFamily="49" charset="-122"/>
                <a:ea typeface="楷体" panose="02010609060101010101" pitchFamily="49" charset="-122"/>
              </a:rPr>
              <a:t>    </a:t>
            </a:r>
            <a:r>
              <a:rPr lang="zh-CN" altLang="zh-CN" sz="1400">
                <a:solidFill>
                  <a:srgbClr val="424242"/>
                </a:solidFill>
                <a:latin typeface="楷体" panose="02010609060101010101" pitchFamily="49" charset="-122"/>
                <a:ea typeface="楷体" panose="02010609060101010101" pitchFamily="49" charset="-122"/>
              </a:rPr>
              <a:t>纳税信用级别为D级的；</a:t>
            </a:r>
          </a:p>
          <a:p>
            <a:pPr>
              <a:lnSpc>
                <a:spcPct val="150000"/>
              </a:lnSpc>
            </a:pPr>
            <a:r>
              <a:rPr lang="en-US" altLang="zh-CN" sz="1400">
                <a:solidFill>
                  <a:srgbClr val="424242"/>
                </a:solidFill>
                <a:latin typeface="楷体" panose="02010609060101010101" pitchFamily="49" charset="-122"/>
                <a:ea typeface="楷体" panose="02010609060101010101" pitchFamily="49" charset="-122"/>
              </a:rPr>
              <a:t>    </a:t>
            </a:r>
            <a:r>
              <a:rPr lang="zh-CN" altLang="zh-CN" sz="1400">
                <a:solidFill>
                  <a:srgbClr val="424242"/>
                </a:solidFill>
                <a:latin typeface="楷体" panose="02010609060101010101" pitchFamily="49" charset="-122"/>
                <a:ea typeface="楷体" panose="02010609060101010101" pitchFamily="49" charset="-122"/>
              </a:rPr>
              <a:t>被相关部门列为违法失信联合惩戒的；</a:t>
            </a:r>
          </a:p>
          <a:p>
            <a:pPr>
              <a:lnSpc>
                <a:spcPct val="150000"/>
              </a:lnSpc>
            </a:pPr>
            <a:r>
              <a:rPr lang="en-US" altLang="zh-CN" sz="1400">
                <a:solidFill>
                  <a:srgbClr val="424242"/>
                </a:solidFill>
                <a:latin typeface="楷体" panose="02010609060101010101" pitchFamily="49" charset="-122"/>
                <a:ea typeface="楷体" panose="02010609060101010101" pitchFamily="49" charset="-122"/>
              </a:rPr>
              <a:t>    </a:t>
            </a:r>
            <a:r>
              <a:rPr lang="zh-CN" altLang="zh-CN" sz="1400">
                <a:solidFill>
                  <a:srgbClr val="424242"/>
                </a:solidFill>
                <a:latin typeface="楷体" panose="02010609060101010101" pitchFamily="49" charset="-122"/>
                <a:ea typeface="楷体" panose="02010609060101010101" pitchFamily="49" charset="-122"/>
              </a:rPr>
              <a:t>存在其他异常情况等。</a:t>
            </a:r>
            <a:endParaRPr lang="zh-CN" altLang="en-US" sz="1400">
              <a:solidFill>
                <a:srgbClr val="424242"/>
              </a:solidFill>
              <a:latin typeface="楷体" panose="02010609060101010101" pitchFamily="49" charset="-122"/>
              <a:ea typeface="楷体" panose="02010609060101010101" pitchFamily="49" charset="-122"/>
            </a:endParaRPr>
          </a:p>
        </p:txBody>
      </p:sp>
      <p:sp>
        <p:nvSpPr>
          <p:cNvPr id="2" name="文本框 1"/>
          <p:cNvSpPr txBox="1"/>
          <p:nvPr/>
        </p:nvSpPr>
        <p:spPr>
          <a:xfrm>
            <a:off x="2884170" y="6200775"/>
            <a:ext cx="4064000" cy="368300"/>
          </a:xfrm>
          <a:prstGeom prst="rect">
            <a:avLst/>
          </a:prstGeom>
          <a:noFill/>
        </p:spPr>
        <p:txBody>
          <a:bodyPr wrap="square" rtlCol="0">
            <a:sp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body" idx="4294967295"/>
          </p:nvPr>
        </p:nvSpPr>
        <p:spPr>
          <a:xfrm>
            <a:off x="634873" y="976268"/>
            <a:ext cx="10947400" cy="3744383"/>
          </a:xfrm>
          <a:solidFill>
            <a:srgbClr val="FFFFFF"/>
          </a:solidFill>
        </p:spPr>
        <p:txBody>
          <a:bodyPr/>
          <a:lstStyle/>
          <a:p>
            <a:pPr marL="0" indent="0">
              <a:lnSpc>
                <a:spcPct val="150000"/>
              </a:lnSpc>
              <a:spcBef>
                <a:spcPct val="20000"/>
              </a:spcBef>
              <a:buNone/>
            </a:pPr>
            <a:r>
              <a:rPr lang="en-US" altLang="zh-CN" sz="2665" dirty="0">
                <a:solidFill>
                  <a:srgbClr val="0072C6"/>
                </a:solidFill>
                <a:latin typeface="微软雅黑" panose="020B0503020204020204" pitchFamily="34" charset="-122"/>
                <a:sym typeface="微软雅黑" panose="020B0503020204020204" pitchFamily="34" charset="-122"/>
              </a:rPr>
              <a:t>     </a:t>
            </a:r>
            <a:endParaRPr lang="en-US" altLang="zh-CN" dirty="0" smtClean="0"/>
          </a:p>
        </p:txBody>
      </p:sp>
      <p:sp>
        <p:nvSpPr>
          <p:cNvPr id="44034" name="文本框 99"/>
          <p:cNvSpPr>
            <a:spLocks noChangeArrowheads="1"/>
          </p:cNvSpPr>
          <p:nvPr/>
        </p:nvSpPr>
        <p:spPr bwMode="auto">
          <a:xfrm>
            <a:off x="1123406" y="885752"/>
            <a:ext cx="9688865" cy="392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u="sng">
                <a:solidFill>
                  <a:schemeClr val="tx1"/>
                </a:solidFill>
                <a:latin typeface="Calibri" panose="020F0502020204030204" pitchFamily="34" charset="0"/>
                <a:ea typeface="宋体" panose="02010600030101010101" pitchFamily="2" charset="-122"/>
              </a:defRPr>
            </a:lvl1pPr>
            <a:lvl2pPr eaLnBrk="0" hangingPunct="0">
              <a:defRPr sz="800" u="sng">
                <a:solidFill>
                  <a:schemeClr val="tx1"/>
                </a:solidFill>
                <a:latin typeface="Calibri" panose="020F0502020204030204" pitchFamily="34" charset="0"/>
                <a:ea typeface="宋体" panose="02010600030101010101" pitchFamily="2" charset="-122"/>
              </a:defRPr>
            </a:lvl2pPr>
            <a:lvl3pPr eaLnBrk="0" hangingPunct="0">
              <a:defRPr sz="800" u="sng">
                <a:solidFill>
                  <a:schemeClr val="tx1"/>
                </a:solidFill>
                <a:latin typeface="Calibri" panose="020F0502020204030204" pitchFamily="34" charset="0"/>
                <a:ea typeface="宋体" panose="02010600030101010101" pitchFamily="2" charset="-122"/>
              </a:defRPr>
            </a:lvl3pPr>
            <a:lvl4pPr eaLnBrk="0" hangingPunct="0">
              <a:defRPr sz="800" u="sng">
                <a:solidFill>
                  <a:schemeClr val="tx1"/>
                </a:solidFill>
                <a:latin typeface="Calibri" panose="020F0502020204030204" pitchFamily="34" charset="0"/>
                <a:ea typeface="宋体" panose="02010600030101010101" pitchFamily="2" charset="-122"/>
              </a:defRPr>
            </a:lvl4pPr>
            <a:lvl5pPr eaLnBrk="0" hangingPunct="0">
              <a:defRPr sz="800" u="sng">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800" u="sng">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800" u="sng">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800" u="sng">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800" u="sng">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000" u="none" dirty="0" smtClean="0">
                <a:solidFill>
                  <a:schemeClr val="accent5">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u="none" dirty="0">
                <a:solidFill>
                  <a:schemeClr val="accent5">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u="none"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altLang="en-US" sz="2400" u="none" dirty="0" smtClean="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树立税收大数据的管理理念</a:t>
            </a:r>
            <a:r>
              <a:rPr lang="zh-CN" altLang="en-US" sz="2400" u="none"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，从</a:t>
            </a:r>
            <a:r>
              <a:rPr lang="zh-CN" sz="2400" u="none"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数据管税到智慧税务 </a:t>
            </a:r>
            <a:r>
              <a:rPr lang="en-US" altLang="zh-CN" sz="2400" u="none"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u="none" dirty="0" smtClean="0">
                <a:solidFill>
                  <a:schemeClr val="accent5">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600" b="1" u="none" dirty="0" smtClean="0">
                <a:solidFill>
                  <a:schemeClr val="accent5">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u="none"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“大数据”是</a:t>
            </a:r>
            <a:r>
              <a:rPr lang="zh-CN" altLang="en-US" sz="1600" u="none"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数据、技术、思维</a:t>
            </a:r>
            <a:r>
              <a:rPr lang="zh-CN" altLang="en-US" sz="1600" u="none"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的高度融合， </a:t>
            </a:r>
            <a:r>
              <a:rPr lang="zh-CN" altLang="en-US" sz="1600" u="none" dirty="0" smtClean="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金税系统</a:t>
            </a:r>
            <a:r>
              <a:rPr lang="zh-CN" altLang="en-US" sz="1600" u="none"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提供了建立“大数据”思维基础，税务机关实现</a:t>
            </a:r>
            <a:r>
              <a:rPr lang="zh-CN" altLang="en-US" sz="1600" b="1" u="none"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“用数据来说话、用数据来管理、用数据来决策、用数据来创新</a:t>
            </a:r>
            <a:r>
              <a:rPr lang="zh-CN" altLang="en-US" sz="1600" b="1" u="none" dirty="0" smtClean="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u="none" dirty="0" smtClean="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600" u="none" dirty="0" smtClean="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r>
              <a:rPr lang="en-US" altLang="zh-CN" sz="1600" b="1" u="none"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600" b="1" u="none" dirty="0" smtClean="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u="none" dirty="0" smtClean="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u="none" dirty="0" smtClean="0">
                <a:solidFill>
                  <a:schemeClr val="tx2">
                    <a:lumMod val="50000"/>
                  </a:schemeClr>
                </a:solidFill>
                <a:latin typeface="楷体" panose="02010609060101010101" pitchFamily="49" charset="-122"/>
                <a:ea typeface="楷体" panose="02010609060101010101" pitchFamily="49" charset="-122"/>
                <a:sym typeface="微软雅黑" panose="020B0503020204020204" pitchFamily="34" charset="-122"/>
              </a:rPr>
              <a:t>人为</a:t>
            </a:r>
            <a:r>
              <a:rPr lang="zh-CN" altLang="en-US" sz="2400" u="none" dirty="0">
                <a:solidFill>
                  <a:schemeClr val="tx2">
                    <a:lumMod val="50000"/>
                  </a:schemeClr>
                </a:solidFill>
                <a:latin typeface="楷体" panose="02010609060101010101" pitchFamily="49" charset="-122"/>
                <a:ea typeface="楷体" panose="02010609060101010101" pitchFamily="49" charset="-122"/>
                <a:sym typeface="微软雅黑" panose="020B0503020204020204" pitchFamily="34" charset="-122"/>
              </a:rPr>
              <a:t>因素越来越少！！！</a:t>
            </a:r>
            <a:endParaRPr lang="zh-CN" altLang="en-US" sz="2400" u="none" dirty="0">
              <a:solidFill>
                <a:schemeClr val="accent5">
                  <a:lumMod val="50000"/>
                </a:schemeClr>
              </a:solidFill>
              <a:latin typeface="楷体" panose="02010609060101010101" pitchFamily="49" charset="-122"/>
              <a:ea typeface="楷体" panose="02010609060101010101" pitchFamily="49" charset="-122"/>
              <a:sym typeface="微软雅黑" panose="020B0503020204020204" pitchFamily="34" charset="-122"/>
            </a:endParaRPr>
          </a:p>
          <a:p>
            <a:pPr eaLnBrk="1" hangingPunct="1">
              <a:lnSpc>
                <a:spcPct val="150000"/>
              </a:lnSpc>
            </a:pPr>
            <a:endParaRPr lang="en-US" altLang="zh-CN" sz="2800" u="none" dirty="0" smtClean="0">
              <a:solidFill>
                <a:schemeClr val="accent5">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r>
              <a:rPr lang="zh-CN" altLang="en-US" sz="2000" b="1" u="none" dirty="0" smtClean="0">
                <a:solidFill>
                  <a:schemeClr val="accent5">
                    <a:lumMod val="50000"/>
                  </a:schemeClr>
                </a:solidFill>
                <a:latin typeface="楷体" panose="02010609060101010101" pitchFamily="49" charset="-122"/>
                <a:ea typeface="楷体" panose="02010609060101010101" pitchFamily="49" charset="-122"/>
                <a:sym typeface="微软雅黑" panose="020B0503020204020204" pitchFamily="34" charset="-122"/>
              </a:rPr>
              <a:t> </a:t>
            </a:r>
            <a:r>
              <a:rPr lang="en-US" altLang="zh-CN" sz="2000" b="1" u="none" dirty="0" smtClean="0">
                <a:solidFill>
                  <a:schemeClr val="accent5">
                    <a:lumMod val="50000"/>
                  </a:schemeClr>
                </a:solidFill>
                <a:latin typeface="楷体" panose="02010609060101010101" pitchFamily="49" charset="-122"/>
                <a:ea typeface="楷体" panose="02010609060101010101" pitchFamily="49" charset="-122"/>
                <a:sym typeface="微软雅黑" panose="020B0503020204020204" pitchFamily="34" charset="-122"/>
              </a:rPr>
              <a:t>   </a:t>
            </a:r>
            <a:r>
              <a:rPr lang="zh-CN" altLang="en-US" sz="2000" u="none"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1、实现了全国税收管理的统一化、规范化和制度化   </a:t>
            </a:r>
          </a:p>
          <a:p>
            <a:pPr eaLnBrk="1" hangingPunct="1">
              <a:lnSpc>
                <a:spcPct val="150000"/>
              </a:lnSpc>
            </a:pPr>
            <a:r>
              <a:rPr lang="zh-CN" altLang="en-US" sz="2000" b="1" u="none" dirty="0" smtClean="0">
                <a:solidFill>
                  <a:schemeClr val="accent5">
                    <a:lumMod val="50000"/>
                  </a:schemeClr>
                </a:solidFill>
                <a:latin typeface="楷体" panose="02010609060101010101" pitchFamily="49" charset="-122"/>
                <a:ea typeface="楷体" panose="02010609060101010101" pitchFamily="49" charset="-122"/>
                <a:sym typeface="微软雅黑" panose="020B0503020204020204" pitchFamily="34" charset="-122"/>
              </a:rPr>
              <a:t>                   </a:t>
            </a:r>
            <a:r>
              <a:rPr lang="zh-CN" altLang="en-US" sz="1600" b="1" u="none" dirty="0" smtClean="0">
                <a:solidFill>
                  <a:schemeClr val="accent5">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600" b="1" u="none" dirty="0">
              <a:solidFill>
                <a:schemeClr val="accent5">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spcBef>
                <a:spcPct val="20000"/>
              </a:spcBef>
            </a:pPr>
            <a:r>
              <a:rPr lang="zh-CN" altLang="en-US" sz="1600" b="1" u="none" dirty="0">
                <a:solidFill>
                  <a:schemeClr val="accent5">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000" b="1" u="none" dirty="0">
              <a:solidFill>
                <a:schemeClr val="accent5">
                  <a:lumMod val="50000"/>
                </a:schemeClr>
              </a:solidFill>
              <a:latin typeface="楷体" panose="02010609060101010101" pitchFamily="49" charset="-122"/>
              <a:ea typeface="楷体" panose="02010609060101010101" pitchFamily="49" charset="-122"/>
              <a:sym typeface="微软雅黑" panose="020B0503020204020204" pitchFamily="34" charset="-122"/>
            </a:endParaRPr>
          </a:p>
        </p:txBody>
      </p:sp>
      <p:sp>
        <p:nvSpPr>
          <p:cNvPr id="4" name="矩形 7"/>
          <p:cNvSpPr>
            <a:spLocks noChangeArrowheads="1"/>
          </p:cNvSpPr>
          <p:nvPr/>
        </p:nvSpPr>
        <p:spPr bwMode="auto">
          <a:xfrm flipV="1">
            <a:off x="1123406" y="737162"/>
            <a:ext cx="9584759" cy="69288"/>
          </a:xfrm>
          <a:prstGeom prst="rect">
            <a:avLst/>
          </a:prstGeom>
          <a:solidFill>
            <a:srgbClr val="7C7A8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2500">
                <a:solidFill>
                  <a:srgbClr val="000000"/>
                </a:solidFill>
                <a:latin typeface="Arial" panose="020B0604020202020204" pitchFamily="34" charset="0"/>
                <a:ea typeface="宋体" panose="02010600030101010101" pitchFamily="2" charset="-122"/>
              </a:defRPr>
            </a:lvl1pPr>
            <a:lvl2pPr marL="742950" indent="-285750" algn="ctr">
              <a:defRPr sz="2500">
                <a:solidFill>
                  <a:srgbClr val="000000"/>
                </a:solidFill>
                <a:latin typeface="Arial" panose="020B0604020202020204" pitchFamily="34" charset="0"/>
                <a:ea typeface="宋体" panose="02010600030101010101" pitchFamily="2" charset="-122"/>
              </a:defRPr>
            </a:lvl2pPr>
            <a:lvl3pPr marL="1143000" indent="-228600" algn="ctr">
              <a:defRPr sz="2500">
                <a:solidFill>
                  <a:srgbClr val="000000"/>
                </a:solidFill>
                <a:latin typeface="Arial" panose="020B0604020202020204" pitchFamily="34" charset="0"/>
                <a:ea typeface="宋体" panose="02010600030101010101" pitchFamily="2" charset="-122"/>
              </a:defRPr>
            </a:lvl3pPr>
            <a:lvl4pPr marL="1600200" indent="-228600" algn="ctr">
              <a:defRPr sz="2500">
                <a:solidFill>
                  <a:srgbClr val="000000"/>
                </a:solidFill>
                <a:latin typeface="Arial" panose="020B0604020202020204" pitchFamily="34" charset="0"/>
                <a:ea typeface="宋体" panose="02010600030101010101" pitchFamily="2" charset="-122"/>
              </a:defRPr>
            </a:lvl4pPr>
            <a:lvl5pPr marL="2057400" indent="-228600" algn="ctr">
              <a:defRPr sz="2500">
                <a:solidFill>
                  <a:srgbClr val="000000"/>
                </a:solidFill>
                <a:latin typeface="Arial" panose="020B0604020202020204" pitchFamily="34" charset="0"/>
                <a:ea typeface="宋体" panose="02010600030101010101" pitchFamily="2" charset="-122"/>
              </a:defRPr>
            </a:lvl5pPr>
            <a:lvl6pPr marL="25146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6pPr>
            <a:lvl7pPr marL="29718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7pPr>
            <a:lvl8pPr marL="34290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8pPr>
            <a:lvl9pPr marL="38862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9pPr>
          </a:lstStyle>
          <a:p>
            <a:endParaRPr lang="zh-CN" altLang="en-US" sz="2000">
              <a:latin typeface="黑体" panose="02010609060101010101" pitchFamily="49" charset="-122"/>
              <a:ea typeface="黑体" panose="02010609060101010101" pitchFamily="49" charset="-122"/>
              <a:sym typeface="黑体" panose="02010609060101010101" pitchFamily="49" charset="-122"/>
            </a:endParaRPr>
          </a:p>
        </p:txBody>
      </p:sp>
      <p:sp>
        <p:nvSpPr>
          <p:cNvPr id="5" name="矩形 4"/>
          <p:cNvSpPr/>
          <p:nvPr/>
        </p:nvSpPr>
        <p:spPr>
          <a:xfrm>
            <a:off x="1282344" y="211839"/>
            <a:ext cx="6405404" cy="523220"/>
          </a:xfrm>
          <a:prstGeom prst="rect">
            <a:avLst/>
          </a:prstGeom>
        </p:spPr>
        <p:txBody>
          <a:bodyPr wrap="square">
            <a:spAutoFit/>
          </a:bodyPr>
          <a:lstStyle/>
          <a:p>
            <a:r>
              <a:rPr lang="zh-CN" altLang="en-US" sz="2800" kern="100" dirty="0" smtClean="0">
                <a:solidFill>
                  <a:schemeClr val="tx2">
                    <a:lumMod val="50000"/>
                  </a:schemeClr>
                </a:solidFill>
                <a:ea typeface="微软雅黑" panose="020B0503020204020204" pitchFamily="34" charset="-122"/>
                <a:cs typeface="微软雅黑" panose="020B0503020204020204" pitchFamily="34" charset="-122"/>
              </a:rPr>
              <a:t>以</a:t>
            </a:r>
            <a:r>
              <a:rPr lang="zh-CN" altLang="en-US" sz="2800" kern="100" dirty="0">
                <a:solidFill>
                  <a:schemeClr val="tx2">
                    <a:lumMod val="50000"/>
                  </a:schemeClr>
                </a:solidFill>
                <a:ea typeface="微软雅黑" panose="020B0503020204020204" pitchFamily="34" charset="-122"/>
                <a:cs typeface="微软雅黑" panose="020B0503020204020204" pitchFamily="34" charset="-122"/>
              </a:rPr>
              <a:t>数治税</a:t>
            </a:r>
            <a:r>
              <a:rPr lang="zh-CN" altLang="en-US" sz="2800" kern="100" dirty="0" smtClean="0">
                <a:solidFill>
                  <a:schemeClr val="tx2">
                    <a:lumMod val="50000"/>
                  </a:schemeClr>
                </a:solidFill>
                <a:ea typeface="微软雅黑" panose="020B0503020204020204" pitchFamily="34" charset="-122"/>
                <a:cs typeface="微软雅黑" panose="020B0503020204020204" pitchFamily="34" charset="-122"/>
              </a:rPr>
              <a:t>对企业及社会的深远影响</a:t>
            </a:r>
          </a:p>
        </p:txBody>
      </p:sp>
      <p:sp>
        <p:nvSpPr>
          <p:cNvPr id="3" name="矩形 2"/>
          <p:cNvSpPr/>
          <p:nvPr/>
        </p:nvSpPr>
        <p:spPr>
          <a:xfrm>
            <a:off x="1720850" y="3900170"/>
            <a:ext cx="8564880" cy="1291590"/>
          </a:xfrm>
          <a:prstGeom prst="rect">
            <a:avLst/>
          </a:prstGeom>
        </p:spPr>
        <p:txBody>
          <a:bodyPr wrap="square">
            <a:spAutoFit/>
          </a:bodyPr>
          <a:lstStyle/>
          <a:p>
            <a:pPr>
              <a:lnSpc>
                <a:spcPct val="150000"/>
              </a:lnSpc>
              <a:spcBef>
                <a:spcPct val="20000"/>
              </a:spcBef>
            </a:pPr>
            <a:r>
              <a:rPr lang="zh-CN" altLang="en-US" sz="2000" b="1" dirty="0">
                <a:solidFill>
                  <a:schemeClr val="accent5">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chemeClr val="accent5">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金</a:t>
            </a:r>
            <a:r>
              <a:rPr lang="zh-CN" altLang="en-US" sz="1600" dirty="0" smtClean="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税系统通过</a:t>
            </a:r>
            <a:r>
              <a:rPr lang="zh-CN" altLang="en-US" sz="1600"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统一</a:t>
            </a:r>
            <a:r>
              <a:rPr lang="zh-CN" altLang="en-US" sz="1600" dirty="0" smtClean="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税务代码，</a:t>
            </a:r>
            <a:r>
              <a:rPr lang="zh-CN" altLang="en-US" sz="1600"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一是实现了全</a:t>
            </a:r>
            <a:r>
              <a:rPr lang="zh-CN" altLang="en-US" sz="1600" dirty="0" smtClean="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国办</a:t>
            </a:r>
            <a:r>
              <a:rPr lang="zh-CN" altLang="en-US" sz="1600"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税事项及类型统一；利用信息化手段规范企业办税事项在整个社会环境中的统一性、透明度及公平性；二是统一的业务规范，在</a:t>
            </a:r>
            <a:r>
              <a:rPr lang="zh-CN" altLang="en-US"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约束企业</a:t>
            </a:r>
            <a:r>
              <a:rPr lang="zh-CN" altLang="en-US" sz="1600"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同时也在</a:t>
            </a:r>
            <a:r>
              <a:rPr lang="zh-CN" altLang="en-US"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制约税务机关的随意执法行为</a:t>
            </a:r>
            <a:r>
              <a:rPr lang="zh-CN" altLang="en-US" sz="1600" dirty="0" smtClean="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a:solidFill>
                  <a:schemeClr val="tx2">
                    <a:lumMod val="50000"/>
                  </a:schemeClr>
                </a:solidFill>
                <a:latin typeface="楷体" panose="02010609060101010101" pitchFamily="49" charset="-122"/>
                <a:ea typeface="楷体" panose="02010609060101010101" pitchFamily="49" charset="-122"/>
                <a:sym typeface="微软雅黑" panose="020B0503020204020204" pitchFamily="34" charset="-122"/>
              </a:rPr>
              <a:t>滞纳金等</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0155" y="642584"/>
            <a:ext cx="10231675" cy="5631180"/>
          </a:xfrm>
          <a:prstGeom prst="rect">
            <a:avLst/>
          </a:prstGeom>
        </p:spPr>
        <p:txBody>
          <a:bodyPr wrap="square">
            <a:spAutoFit/>
          </a:bodyPr>
          <a:lstStyle/>
          <a:p>
            <a:pPr>
              <a:lnSpc>
                <a:spcPct val="150000"/>
              </a:lnSpc>
            </a:pPr>
            <a:r>
              <a:rPr lang="zh-CN" altLang="en-US"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rPr>
              <a:t>纳税信用等级</a:t>
            </a:r>
            <a:r>
              <a:rPr lang="en-US" altLang="zh-CN"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A、B、</a:t>
            </a:r>
            <a:r>
              <a:rPr lang="en-US" altLang="zh-CN" sz="16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M</a:t>
            </a:r>
            <a:r>
              <a:rPr lang="zh-CN" altLang="en-US" sz="16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C、D五</a:t>
            </a:r>
            <a:r>
              <a:rPr lang="zh-CN" altLang="en-US" sz="1600"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rPr>
              <a:t>级</a:t>
            </a:r>
            <a:r>
              <a:rPr lang="zh-CN" altLang="en-US"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endParaRPr lang="en-US" altLang="zh-CN" sz="1600"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50000"/>
              </a:lnSpc>
            </a:pPr>
            <a:r>
              <a:rPr lang="zh-CN" altLang="en-US" sz="16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计分标准： </a:t>
            </a:r>
            <a:r>
              <a:rPr lang="en-US" altLang="zh-CN" sz="16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100</a:t>
            </a:r>
            <a:r>
              <a:rPr lang="zh-CN" altLang="en-US" sz="16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分    </a:t>
            </a:r>
            <a:r>
              <a:rPr lang="zh-CN" altLang="en-US"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rPr>
              <a:t>80</a:t>
            </a:r>
            <a:r>
              <a:rPr lang="zh-CN" altLang="en-US" sz="16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多个</a:t>
            </a:r>
            <a:r>
              <a:rPr lang="zh-CN" altLang="en-US" sz="1600"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rPr>
              <a:t>指标</a:t>
            </a:r>
            <a:r>
              <a:rPr lang="zh-CN" altLang="en-US" sz="16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hlinkClick r:id="rId2" action="ppaction://hlinkfile"/>
              </a:rPr>
              <a:t>（指标体系</a:t>
            </a:r>
            <a:r>
              <a:rPr lang="zh-CN" altLang="en-US" sz="1600"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hlinkClick r:id="rId2" action="ppaction://hlinkfile"/>
              </a:rPr>
              <a:t>）</a:t>
            </a:r>
            <a:endParaRPr lang="en-US" altLang="zh-CN" sz="1600"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50000"/>
              </a:lnSpc>
            </a:pPr>
            <a:r>
              <a:rPr lang="zh-CN" altLang="en-US" sz="1600"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基本信息、近年外部及内部的信用记录、财务核算、纳税申报、发票、稽查检查、银行海关等外部评价等</a:t>
            </a:r>
            <a:r>
              <a:rPr lang="zh-CN" altLang="en-US" sz="1600"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endParaRPr lang="en-US" altLang="zh-CN"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endParaRPr lang="en-US" altLang="zh-CN" b="1"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endParaRPr lang="en-US" altLang="zh-CN"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endParaRPr lang="en-US" altLang="zh-CN"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endParaRPr lang="en-US" altLang="zh-CN" b="1"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endParaRPr lang="en-US" altLang="zh-CN" sz="1400"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endParaRPr lang="en-US" altLang="zh-CN" sz="14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endParaRPr lang="en-US" altLang="zh-CN" sz="1400"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en-US" altLang="zh-CN" sz="14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400"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400" b="1"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2018</a:t>
            </a:r>
            <a:r>
              <a:rPr lang="zh-CN" altLang="en-US" sz="1400" b="1"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年新增的</a:t>
            </a:r>
            <a:r>
              <a:rPr lang="en-US" altLang="zh-CN" sz="1400" b="1"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M</a:t>
            </a:r>
            <a:r>
              <a:rPr lang="zh-CN" altLang="en-US" sz="1400" b="1"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级</a:t>
            </a:r>
            <a:r>
              <a:rPr lang="en-US" altLang="zh-CN" sz="1400" b="1"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《国家税务总局关于纳税信用评价有关事项的公告》</a:t>
            </a:r>
            <a:r>
              <a:rPr lang="zh-CN" altLang="en-US" sz="12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（国家税务总局公告2018年第8号</a:t>
            </a:r>
            <a:r>
              <a:rPr lang="zh-CN" altLang="en-US" sz="12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2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en-US" altLang="zh-CN" sz="1200" dirty="0" smtClean="0">
                <a:solidFill>
                  <a:schemeClr val="tx2">
                    <a:lumMod val="50000"/>
                  </a:schemeClr>
                </a:solidFill>
                <a:latin typeface="楷体" panose="02010609060101010101" pitchFamily="49" charset="-122"/>
                <a:ea typeface="楷体" panose="02010609060101010101" pitchFamily="49" charset="-122"/>
              </a:rPr>
              <a:t>《</a:t>
            </a:r>
            <a:r>
              <a:rPr lang="zh-CN" altLang="en-US" sz="1200" dirty="0">
                <a:solidFill>
                  <a:schemeClr val="tx2">
                    <a:lumMod val="50000"/>
                  </a:schemeClr>
                </a:solidFill>
                <a:latin typeface="楷体" panose="02010609060101010101" pitchFamily="49" charset="-122"/>
                <a:ea typeface="楷体" panose="02010609060101010101" pitchFamily="49" charset="-122"/>
              </a:rPr>
              <a:t>财政部 税务总局 海关总署关于深化增值税改革有关政策的公告</a:t>
            </a:r>
            <a:r>
              <a:rPr lang="en-US" altLang="zh-CN" sz="1200" dirty="0">
                <a:solidFill>
                  <a:schemeClr val="tx2">
                    <a:lumMod val="50000"/>
                  </a:schemeClr>
                </a:solidFill>
                <a:latin typeface="楷体" panose="02010609060101010101" pitchFamily="49" charset="-122"/>
                <a:ea typeface="楷体" panose="02010609060101010101" pitchFamily="49" charset="-122"/>
              </a:rPr>
              <a:t>》</a:t>
            </a:r>
            <a:r>
              <a:rPr lang="zh-CN" altLang="en-US" sz="1200" dirty="0">
                <a:solidFill>
                  <a:schemeClr val="tx2">
                    <a:lumMod val="50000"/>
                  </a:schemeClr>
                </a:solidFill>
                <a:latin typeface="楷体" panose="02010609060101010101" pitchFamily="49" charset="-122"/>
                <a:ea typeface="楷体" panose="02010609060101010101" pitchFamily="49" charset="-122"/>
              </a:rPr>
              <a:t>（财政部 税务总局 海关总署公告</a:t>
            </a:r>
            <a:r>
              <a:rPr lang="en-US" altLang="zh-CN" sz="1200" dirty="0">
                <a:solidFill>
                  <a:schemeClr val="tx2">
                    <a:lumMod val="50000"/>
                  </a:schemeClr>
                </a:solidFill>
                <a:latin typeface="楷体" panose="02010609060101010101" pitchFamily="49" charset="-122"/>
                <a:ea typeface="楷体" panose="02010609060101010101" pitchFamily="49" charset="-122"/>
              </a:rPr>
              <a:t>2019</a:t>
            </a:r>
            <a:r>
              <a:rPr lang="zh-CN" altLang="en-US" sz="1200" dirty="0">
                <a:solidFill>
                  <a:schemeClr val="tx2">
                    <a:lumMod val="50000"/>
                  </a:schemeClr>
                </a:solidFill>
                <a:latin typeface="楷体" panose="02010609060101010101" pitchFamily="49" charset="-122"/>
                <a:ea typeface="楷体" panose="02010609060101010101" pitchFamily="49" charset="-122"/>
              </a:rPr>
              <a:t>年第</a:t>
            </a:r>
            <a:r>
              <a:rPr lang="en-US" altLang="zh-CN" sz="1200" dirty="0">
                <a:solidFill>
                  <a:schemeClr val="tx2">
                    <a:lumMod val="50000"/>
                  </a:schemeClr>
                </a:solidFill>
                <a:latin typeface="楷体" panose="02010609060101010101" pitchFamily="49" charset="-122"/>
                <a:ea typeface="楷体" panose="02010609060101010101" pitchFamily="49" charset="-122"/>
              </a:rPr>
              <a:t>39</a:t>
            </a:r>
            <a:r>
              <a:rPr lang="zh-CN" altLang="en-US" sz="1200" dirty="0">
                <a:solidFill>
                  <a:schemeClr val="tx2">
                    <a:lumMod val="50000"/>
                  </a:schemeClr>
                </a:solidFill>
                <a:latin typeface="楷体" panose="02010609060101010101" pitchFamily="49" charset="-122"/>
                <a:ea typeface="楷体" panose="02010609060101010101" pitchFamily="49" charset="-122"/>
              </a:rPr>
              <a:t>号）</a:t>
            </a:r>
            <a:r>
              <a:rPr lang="zh-CN" altLang="en-US" sz="1200" b="1" dirty="0">
                <a:solidFill>
                  <a:schemeClr val="tx2">
                    <a:lumMod val="50000"/>
                  </a:schemeClr>
                </a:solidFill>
                <a:latin typeface="楷体" panose="02010609060101010101" pitchFamily="49" charset="-122"/>
                <a:ea typeface="楷体" panose="02010609060101010101" pitchFamily="49" charset="-122"/>
              </a:rPr>
              <a:t>申请退还增量留抵税额</a:t>
            </a:r>
            <a:r>
              <a:rPr lang="zh-CN" altLang="en-US" sz="1200" dirty="0">
                <a:solidFill>
                  <a:schemeClr val="tx2">
                    <a:lumMod val="50000"/>
                  </a:schemeClr>
                </a:solidFill>
                <a:latin typeface="楷体" panose="02010609060101010101" pitchFamily="49" charset="-122"/>
                <a:ea typeface="楷体" panose="02010609060101010101" pitchFamily="49" charset="-122"/>
              </a:rPr>
              <a:t>的条件</a:t>
            </a:r>
            <a:r>
              <a:rPr lang="en-US" altLang="zh-CN" sz="1200" dirty="0">
                <a:solidFill>
                  <a:schemeClr val="tx2">
                    <a:lumMod val="50000"/>
                  </a:schemeClr>
                </a:solidFill>
                <a:latin typeface="楷体" panose="02010609060101010101" pitchFamily="49" charset="-122"/>
                <a:ea typeface="楷体" panose="02010609060101010101" pitchFamily="49" charset="-122"/>
              </a:rPr>
              <a:t>——</a:t>
            </a:r>
            <a:r>
              <a:rPr lang="zh-CN" altLang="en-US" sz="1200" dirty="0">
                <a:solidFill>
                  <a:schemeClr val="tx2">
                    <a:lumMod val="50000"/>
                  </a:schemeClr>
                </a:solidFill>
                <a:latin typeface="楷体" panose="02010609060101010101" pitchFamily="49" charset="-122"/>
                <a:ea typeface="楷体" panose="02010609060101010101" pitchFamily="49" charset="-122"/>
              </a:rPr>
              <a:t>纳税信用等级为</a:t>
            </a:r>
            <a:r>
              <a:rPr lang="en-US" altLang="zh-CN" sz="1200" dirty="0">
                <a:solidFill>
                  <a:schemeClr val="tx2">
                    <a:lumMod val="50000"/>
                  </a:schemeClr>
                </a:solidFill>
                <a:latin typeface="楷体" panose="02010609060101010101" pitchFamily="49" charset="-122"/>
                <a:ea typeface="楷体" panose="02010609060101010101" pitchFamily="49" charset="-122"/>
              </a:rPr>
              <a:t>A</a:t>
            </a:r>
            <a:r>
              <a:rPr lang="zh-CN" altLang="en-US" sz="1200" dirty="0">
                <a:solidFill>
                  <a:schemeClr val="tx2">
                    <a:lumMod val="50000"/>
                  </a:schemeClr>
                </a:solidFill>
                <a:latin typeface="楷体" panose="02010609060101010101" pitchFamily="49" charset="-122"/>
                <a:ea typeface="楷体" panose="02010609060101010101" pitchFamily="49" charset="-122"/>
              </a:rPr>
              <a:t>级或者</a:t>
            </a:r>
            <a:r>
              <a:rPr lang="en-US" altLang="zh-CN" sz="1200" dirty="0">
                <a:solidFill>
                  <a:schemeClr val="tx2">
                    <a:lumMod val="50000"/>
                  </a:schemeClr>
                </a:solidFill>
                <a:latin typeface="楷体" panose="02010609060101010101" pitchFamily="49" charset="-122"/>
                <a:ea typeface="楷体" panose="02010609060101010101" pitchFamily="49" charset="-122"/>
              </a:rPr>
              <a:t>B</a:t>
            </a:r>
            <a:r>
              <a:rPr lang="zh-CN" altLang="en-US" sz="1200" dirty="0">
                <a:solidFill>
                  <a:schemeClr val="tx2">
                    <a:lumMod val="50000"/>
                  </a:schemeClr>
                </a:solidFill>
                <a:latin typeface="楷体" panose="02010609060101010101" pitchFamily="49" charset="-122"/>
                <a:ea typeface="楷体" panose="02010609060101010101" pitchFamily="49" charset="-122"/>
              </a:rPr>
              <a:t>级</a:t>
            </a:r>
            <a:endParaRPr lang="en-US" altLang="zh-CN" sz="1200" dirty="0">
              <a:solidFill>
                <a:schemeClr val="tx2">
                  <a:lumMod val="50000"/>
                </a:schemeClr>
              </a:solidFill>
              <a:latin typeface="楷体" panose="02010609060101010101" pitchFamily="49" charset="-122"/>
              <a:ea typeface="楷体" panose="02010609060101010101" pitchFamily="49" charset="-122"/>
              <a:sym typeface="Arial" panose="020B0604020202020204" pitchFamily="34" charset="0"/>
            </a:endParaRPr>
          </a:p>
          <a:p>
            <a:pPr>
              <a:lnSpc>
                <a:spcPct val="150000"/>
              </a:lnSpc>
            </a:pPr>
            <a:endParaRPr lang="en-US" altLang="zh-CN" sz="1200" dirty="0">
              <a:solidFill>
                <a:schemeClr val="tx2">
                  <a:lumMod val="50000"/>
                </a:schemeClr>
              </a:solidFill>
              <a:latin typeface="楷体" panose="02010609060101010101" pitchFamily="49" charset="-122"/>
              <a:ea typeface="楷体" panose="02010609060101010101" pitchFamily="49" charset="-122"/>
              <a:sym typeface="Arial" panose="020B0604020202020204" pitchFamily="34"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538" y="2111050"/>
            <a:ext cx="6973273" cy="248637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bject 210006"/>
          <p:cNvSpPr>
            <a:spLocks noChangeArrowheads="1"/>
          </p:cNvSpPr>
          <p:nvPr/>
        </p:nvSpPr>
        <p:spPr bwMode="auto">
          <a:xfrm>
            <a:off x="1887609" y="1553845"/>
            <a:ext cx="8173085" cy="457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2859" tIns="22859" rIns="22859" bIns="22859">
            <a:spAutoFit/>
          </a:bodyPr>
          <a:lstStyle>
            <a:lvl1pPr indent="8128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2000" dirty="0">
                <a:solidFill>
                  <a:schemeClr val="tx2">
                    <a:lumMod val="50000"/>
                  </a:schemeClr>
                </a:solidFill>
                <a:latin typeface="微软雅黑" panose="020B0503020204020204" pitchFamily="34" charset="-122"/>
                <a:ea typeface="微软雅黑" panose="020B0503020204020204" pitchFamily="34" charset="-122"/>
              </a:rPr>
              <a:t>国家税务总局</a:t>
            </a:r>
            <a:r>
              <a:rPr lang="zh-CN" altLang="zh-CN" sz="2000" b="1" dirty="0">
                <a:solidFill>
                  <a:srgbClr val="C00000"/>
                </a:solidFill>
                <a:latin typeface="微软雅黑" panose="020B0503020204020204" pitchFamily="34" charset="-122"/>
                <a:ea typeface="微软雅黑" panose="020B0503020204020204" pitchFamily="34" charset="-122"/>
              </a:rPr>
              <a:t>深圳市税务局</a:t>
            </a:r>
            <a:r>
              <a:rPr lang="zh-CN" altLang="zh-CN" sz="2000" dirty="0">
                <a:solidFill>
                  <a:schemeClr val="tx2">
                    <a:lumMod val="50000"/>
                  </a:schemeClr>
                </a:solidFill>
                <a:latin typeface="微软雅黑" panose="020B0503020204020204" pitchFamily="34" charset="-122"/>
                <a:ea typeface="微软雅黑" panose="020B0503020204020204" pitchFamily="34" charset="-122"/>
              </a:rPr>
              <a:t>第三稽查局税务行政处罚事项告知</a:t>
            </a:r>
            <a:r>
              <a:rPr lang="zh-CN" altLang="zh-CN" sz="2000" dirty="0" smtClean="0">
                <a:solidFill>
                  <a:schemeClr val="tx2">
                    <a:lumMod val="50000"/>
                  </a:schemeClr>
                </a:solidFill>
                <a:latin typeface="微软雅黑" panose="020B0503020204020204" pitchFamily="34" charset="-122"/>
                <a:ea typeface="微软雅黑" panose="020B0503020204020204" pitchFamily="34" charset="-122"/>
              </a:rPr>
              <a:t>书</a:t>
            </a:r>
            <a:endParaRPr lang="en-US" altLang="zh-CN" sz="2000" dirty="0" smtClean="0">
              <a:solidFill>
                <a:schemeClr val="tx2">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2">
                    <a:lumMod val="50000"/>
                  </a:schemeClr>
                </a:solidFill>
                <a:latin typeface="微软雅黑" panose="020B0503020204020204" pitchFamily="34" charset="-122"/>
                <a:ea typeface="微软雅黑" panose="020B0503020204020204" pitchFamily="34" charset="-122"/>
              </a:rPr>
              <a:t> </a:t>
            </a:r>
            <a:r>
              <a:rPr lang="en-US" altLang="zh-CN" sz="2000" dirty="0" smtClean="0">
                <a:solidFill>
                  <a:schemeClr val="tx2">
                    <a:lumMod val="50000"/>
                  </a:schemeClr>
                </a:solidFill>
                <a:latin typeface="微软雅黑" panose="020B0503020204020204" pitchFamily="34" charset="-122"/>
                <a:ea typeface="微软雅黑" panose="020B0503020204020204" pitchFamily="34" charset="-122"/>
              </a:rPr>
              <a:t>                                                  </a:t>
            </a:r>
            <a:r>
              <a:rPr lang="zh-CN" altLang="zh-CN" dirty="0" smtClean="0">
                <a:solidFill>
                  <a:schemeClr val="tx2">
                    <a:lumMod val="50000"/>
                  </a:schemeClr>
                </a:solidFill>
                <a:latin typeface="微软雅黑" panose="020B0503020204020204" pitchFamily="34" charset="-122"/>
                <a:ea typeface="微软雅黑" panose="020B0503020204020204" pitchFamily="34" charset="-122"/>
              </a:rPr>
              <a:t>深</a:t>
            </a:r>
            <a:r>
              <a:rPr lang="zh-CN" altLang="zh-CN" dirty="0">
                <a:solidFill>
                  <a:schemeClr val="tx2">
                    <a:lumMod val="50000"/>
                  </a:schemeClr>
                </a:solidFill>
                <a:latin typeface="微软雅黑" panose="020B0503020204020204" pitchFamily="34" charset="-122"/>
                <a:ea typeface="微软雅黑" panose="020B0503020204020204" pitchFamily="34" charset="-122"/>
              </a:rPr>
              <a:t>税三稽罚</a:t>
            </a:r>
            <a:r>
              <a:rPr lang="zh-CN" altLang="zh-CN" dirty="0" smtClean="0">
                <a:solidFill>
                  <a:schemeClr val="tx2">
                    <a:lumMod val="50000"/>
                  </a:schemeClr>
                </a:solidFill>
                <a:latin typeface="微软雅黑" panose="020B0503020204020204" pitchFamily="34" charset="-122"/>
                <a:ea typeface="微软雅黑" panose="020B0503020204020204" pitchFamily="34" charset="-122"/>
              </a:rPr>
              <a:t>告</a:t>
            </a:r>
            <a:r>
              <a:rPr lang="en-US" altLang="zh-CN" dirty="0" smtClean="0">
                <a:solidFill>
                  <a:schemeClr val="tx2">
                    <a:lumMod val="50000"/>
                  </a:schemeClr>
                </a:solidFill>
                <a:latin typeface="微软雅黑" panose="020B0503020204020204" pitchFamily="34" charset="-122"/>
                <a:ea typeface="微软雅黑" panose="020B0503020204020204" pitchFamily="34" charset="-122"/>
              </a:rPr>
              <a:t>[2021]892</a:t>
            </a:r>
            <a:r>
              <a:rPr lang="zh-CN" altLang="zh-CN" dirty="0" smtClean="0">
                <a:solidFill>
                  <a:schemeClr val="tx2">
                    <a:lumMod val="50000"/>
                  </a:schemeClr>
                </a:solidFill>
                <a:latin typeface="微软雅黑" panose="020B0503020204020204" pitchFamily="34" charset="-122"/>
                <a:ea typeface="微软雅黑" panose="020B0503020204020204" pitchFamily="34" charset="-122"/>
              </a:rPr>
              <a:t>号</a:t>
            </a:r>
          </a:p>
          <a:p>
            <a:pPr>
              <a:lnSpc>
                <a:spcPct val="150000"/>
              </a:lnSpc>
            </a:pPr>
            <a:r>
              <a:rPr lang="zh-CN" altLang="zh-CN" sz="1400" dirty="0" smtClean="0">
                <a:solidFill>
                  <a:schemeClr val="tx2">
                    <a:lumMod val="50000"/>
                  </a:schemeClr>
                </a:solidFill>
                <a:latin typeface="微软雅黑" panose="020B0503020204020204" pitchFamily="34" charset="-122"/>
                <a:ea typeface="微软雅黑" panose="020B0503020204020204" pitchFamily="34" charset="-122"/>
              </a:rPr>
              <a:t>深圳市</a:t>
            </a:r>
            <a:r>
              <a:rPr lang="en-US" altLang="zh-CN" sz="1400" dirty="0" smtClean="0">
                <a:solidFill>
                  <a:schemeClr val="tx2">
                    <a:lumMod val="50000"/>
                  </a:schemeClr>
                </a:solidFill>
                <a:latin typeface="微软雅黑" panose="020B0503020204020204" pitchFamily="34" charset="-122"/>
                <a:ea typeface="微软雅黑" panose="020B0503020204020204" pitchFamily="34" charset="-122"/>
              </a:rPr>
              <a:t>***</a:t>
            </a:r>
            <a:r>
              <a:rPr lang="zh-CN" altLang="zh-CN" sz="1400" dirty="0" smtClean="0">
                <a:solidFill>
                  <a:schemeClr val="tx2">
                    <a:lumMod val="50000"/>
                  </a:schemeClr>
                </a:solidFill>
                <a:latin typeface="微软雅黑" panose="020B0503020204020204" pitchFamily="34" charset="-122"/>
                <a:ea typeface="微软雅黑" panose="020B0503020204020204" pitchFamily="34" charset="-122"/>
              </a:rPr>
              <a:t>园林绿化工程有限公司（纳税人识别号</a:t>
            </a:r>
            <a:r>
              <a:rPr lang="en-US" altLang="zh-CN" sz="1400" dirty="0" smtClean="0">
                <a:solidFill>
                  <a:schemeClr val="tx2">
                    <a:lumMod val="50000"/>
                  </a:schemeClr>
                </a:solidFill>
                <a:latin typeface="微软雅黑" panose="020B0503020204020204" pitchFamily="34" charset="-122"/>
                <a:ea typeface="微软雅黑" panose="020B0503020204020204" pitchFamily="34" charset="-122"/>
              </a:rPr>
              <a:t>:9144***84058164</a:t>
            </a:r>
            <a:r>
              <a:rPr lang="zh-CN" altLang="zh-CN" sz="1400" dirty="0" smtClean="0">
                <a:solidFill>
                  <a:schemeClr val="tx2">
                    <a:lumMod val="50000"/>
                  </a:schemeClr>
                </a:solidFill>
                <a:latin typeface="微软雅黑" panose="020B0503020204020204" pitchFamily="34" charset="-122"/>
                <a:ea typeface="微软雅黑" panose="020B0503020204020204" pitchFamily="34" charset="-122"/>
              </a:rPr>
              <a:t>）</a:t>
            </a:r>
            <a:r>
              <a:rPr lang="en-US" altLang="zh-CN" sz="1400" dirty="0" smtClean="0">
                <a:solidFill>
                  <a:schemeClr val="tx2">
                    <a:lumMod val="50000"/>
                  </a:schemeClr>
                </a:solidFill>
                <a:latin typeface="微软雅黑" panose="020B0503020204020204" pitchFamily="34" charset="-122"/>
                <a:ea typeface="微软雅黑" panose="020B0503020204020204" pitchFamily="34" charset="-122"/>
              </a:rPr>
              <a:t>:</a:t>
            </a:r>
            <a:endParaRPr lang="zh-CN" altLang="zh-CN" sz="1400" dirty="0" smtClean="0">
              <a:solidFill>
                <a:schemeClr val="tx2">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zh-CN" sz="1400" dirty="0" smtClean="0">
                <a:solidFill>
                  <a:schemeClr val="tx2">
                    <a:lumMod val="50000"/>
                  </a:schemeClr>
                </a:solidFill>
                <a:latin typeface="微软雅黑" panose="020B0503020204020204" pitchFamily="34" charset="-122"/>
                <a:ea typeface="微软雅黑" panose="020B0503020204020204" pitchFamily="34" charset="-122"/>
              </a:rPr>
              <a:t>对</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你（单位）（地址：深圳市南山区西丽街道学苑大道</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1001</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号南山</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楼）的税收违法行为拟作出行政处罚决定，根据《中华人民共和国税收征收管理法》第八条、《中华人民共和国行政处罚法》第四十四条、第六十三条、第六十四条规定，现将有关事项告知如下：</a:t>
            </a:r>
          </a:p>
          <a:p>
            <a:pPr>
              <a:lnSpc>
                <a:spcPct val="150000"/>
              </a:lnSpc>
            </a:pPr>
            <a:r>
              <a:rPr lang="zh-CN" altLang="zh-CN" sz="1600" b="1" dirty="0">
                <a:solidFill>
                  <a:schemeClr val="tx2">
                    <a:lumMod val="50000"/>
                  </a:schemeClr>
                </a:solidFill>
                <a:latin typeface="微软雅黑" panose="020B0503020204020204" pitchFamily="34" charset="-122"/>
                <a:ea typeface="微软雅黑" panose="020B0503020204020204" pitchFamily="34" charset="-122"/>
              </a:rPr>
              <a:t>一、税务行政处罚的事实、理由、依据及拟作出的处罚决定</a:t>
            </a:r>
            <a:r>
              <a:rPr lang="en-US" altLang="zh-CN" sz="1600" b="1" dirty="0">
                <a:solidFill>
                  <a:schemeClr val="tx2">
                    <a:lumMod val="50000"/>
                  </a:schemeClr>
                </a:solidFill>
                <a:latin typeface="微软雅黑" panose="020B0503020204020204" pitchFamily="34" charset="-122"/>
                <a:ea typeface="微软雅黑" panose="020B0503020204020204" pitchFamily="34" charset="-122"/>
              </a:rPr>
              <a:t>: </a:t>
            </a:r>
          </a:p>
          <a:p>
            <a:pPr>
              <a:lnSpc>
                <a:spcPct val="150000"/>
              </a:lnSpc>
            </a:pPr>
            <a:r>
              <a:rPr lang="zh-CN" altLang="zh-CN" sz="1400" dirty="0">
                <a:solidFill>
                  <a:schemeClr val="tx2">
                    <a:lumMod val="50000"/>
                  </a:schemeClr>
                </a:solidFill>
                <a:latin typeface="微软雅黑" panose="020B0503020204020204" pitchFamily="34" charset="-122"/>
                <a:ea typeface="微软雅黑" panose="020B0503020204020204" pitchFamily="34" charset="-122"/>
              </a:rPr>
              <a:t>你公司取得深圳市</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科技有限公司开具的</a:t>
            </a:r>
            <a:r>
              <a:rPr lang="en-US" altLang="zh-CN" sz="1400" b="1" dirty="0">
                <a:solidFill>
                  <a:srgbClr val="C00000"/>
                </a:solidFill>
                <a:latin typeface="微软雅黑" panose="020B0503020204020204" pitchFamily="34" charset="-122"/>
                <a:ea typeface="微软雅黑" panose="020B0503020204020204" pitchFamily="34" charset="-122"/>
              </a:rPr>
              <a:t>3</a:t>
            </a:r>
            <a:r>
              <a:rPr lang="zh-CN" altLang="zh-CN" sz="1400" b="1" dirty="0">
                <a:solidFill>
                  <a:srgbClr val="C00000"/>
                </a:solidFill>
                <a:latin typeface="微软雅黑" panose="020B0503020204020204" pitchFamily="34" charset="-122"/>
                <a:ea typeface="微软雅黑" panose="020B0503020204020204" pitchFamily="34" charset="-122"/>
              </a:rPr>
              <a:t>份</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增值税专用发票（发票代码：</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4403152130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，发票号码：</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19786762-19786764,</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金额：</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299979.48</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元，税额：</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50996.52</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元，价税合计</a:t>
            </a:r>
            <a:r>
              <a:rPr lang="en-US" altLang="zh-CN" sz="1400" b="1" dirty="0">
                <a:solidFill>
                  <a:schemeClr val="tx2">
                    <a:lumMod val="50000"/>
                  </a:schemeClr>
                </a:solidFill>
                <a:latin typeface="微软雅黑" panose="020B0503020204020204" pitchFamily="34" charset="-122"/>
                <a:ea typeface="微软雅黑" panose="020B0503020204020204" pitchFamily="34" charset="-122"/>
              </a:rPr>
              <a:t>35</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0976.00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、取得深圳市</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科技有限公司开具的</a:t>
            </a:r>
            <a:r>
              <a:rPr lang="en-US" altLang="zh-CN" sz="1400" b="1" dirty="0">
                <a:solidFill>
                  <a:srgbClr val="C00000"/>
                </a:solidFill>
                <a:latin typeface="微软雅黑" panose="020B0503020204020204" pitchFamily="34" charset="-122"/>
                <a:ea typeface="微软雅黑" panose="020B0503020204020204" pitchFamily="34" charset="-122"/>
              </a:rPr>
              <a:t>3</a:t>
            </a:r>
            <a:r>
              <a:rPr lang="zh-CN" altLang="zh-CN" sz="1400" b="1" dirty="0">
                <a:solidFill>
                  <a:srgbClr val="C00000"/>
                </a:solidFill>
                <a:latin typeface="微软雅黑" panose="020B0503020204020204" pitchFamily="34" charset="-122"/>
                <a:ea typeface="微软雅黑" panose="020B0503020204020204" pitchFamily="34" charset="-122"/>
              </a:rPr>
              <a:t>份</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增值税专用发票（发票代码：</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4403142140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4403143130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4403151130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，发票号码：</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02735257</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03136129</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13958162,</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金额：</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35493.84</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元，税额：</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6033.96</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元，价税合计</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41527.80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为虚开发票。</a:t>
            </a:r>
            <a:r>
              <a:rPr lang="zh-CN" altLang="zh-CN" sz="1400" dirty="0">
                <a:solidFill>
                  <a:srgbClr val="C00000"/>
                </a:solidFill>
                <a:latin typeface="微软雅黑" panose="020B0503020204020204" pitchFamily="34" charset="-122"/>
                <a:ea typeface="微软雅黑" panose="020B0503020204020204" pitchFamily="34" charset="-122"/>
              </a:rPr>
              <a:t>上述</a:t>
            </a:r>
            <a:r>
              <a:rPr lang="en-US" altLang="zh-CN" sz="1400" dirty="0">
                <a:solidFill>
                  <a:srgbClr val="C00000"/>
                </a:solidFill>
                <a:latin typeface="微软雅黑" panose="020B0503020204020204" pitchFamily="34" charset="-122"/>
                <a:ea typeface="微软雅黑" panose="020B0503020204020204" pitchFamily="34" charset="-122"/>
              </a:rPr>
              <a:t>6</a:t>
            </a:r>
            <a:r>
              <a:rPr lang="zh-CN" altLang="zh-CN" sz="1400" dirty="0">
                <a:solidFill>
                  <a:srgbClr val="C00000"/>
                </a:solidFill>
                <a:latin typeface="微软雅黑" panose="020B0503020204020204" pitchFamily="34" charset="-122"/>
                <a:ea typeface="微软雅黑" panose="020B0503020204020204" pitchFamily="34" charset="-122"/>
              </a:rPr>
              <a:t>份增值税专用发票你公司已于</a:t>
            </a:r>
            <a:r>
              <a:rPr lang="en-US" altLang="zh-CN" sz="1400" dirty="0">
                <a:solidFill>
                  <a:srgbClr val="C00000"/>
                </a:solidFill>
                <a:latin typeface="微软雅黑" panose="020B0503020204020204" pitchFamily="34" charset="-122"/>
                <a:ea typeface="微软雅黑" panose="020B0503020204020204" pitchFamily="34" charset="-122"/>
              </a:rPr>
              <a:t>2014</a:t>
            </a:r>
            <a:r>
              <a:rPr lang="zh-CN" altLang="zh-CN" sz="1400" dirty="0">
                <a:solidFill>
                  <a:srgbClr val="C00000"/>
                </a:solidFill>
                <a:latin typeface="微软雅黑" panose="020B0503020204020204" pitchFamily="34" charset="-122"/>
                <a:ea typeface="微软雅黑" panose="020B0503020204020204" pitchFamily="34" charset="-122"/>
              </a:rPr>
              <a:t>年</a:t>
            </a:r>
            <a:r>
              <a:rPr lang="en-US" altLang="zh-CN" sz="1400" dirty="0">
                <a:solidFill>
                  <a:srgbClr val="C00000"/>
                </a:solidFill>
                <a:latin typeface="微软雅黑" panose="020B0503020204020204" pitchFamily="34" charset="-122"/>
                <a:ea typeface="微软雅黑" panose="020B0503020204020204" pitchFamily="34" charset="-122"/>
              </a:rPr>
              <a:t>12</a:t>
            </a:r>
            <a:r>
              <a:rPr lang="zh-CN" altLang="zh-CN" sz="1400" dirty="0">
                <a:solidFill>
                  <a:srgbClr val="C00000"/>
                </a:solidFill>
                <a:latin typeface="微软雅黑" panose="020B0503020204020204" pitchFamily="34" charset="-122"/>
                <a:ea typeface="微软雅黑" panose="020B0503020204020204" pitchFamily="34" charset="-122"/>
              </a:rPr>
              <a:t>月、</a:t>
            </a:r>
            <a:r>
              <a:rPr lang="en-US" altLang="zh-CN" sz="1400" dirty="0">
                <a:solidFill>
                  <a:srgbClr val="C00000"/>
                </a:solidFill>
                <a:latin typeface="微软雅黑" panose="020B0503020204020204" pitchFamily="34" charset="-122"/>
                <a:ea typeface="微软雅黑" panose="020B0503020204020204" pitchFamily="34" charset="-122"/>
              </a:rPr>
              <a:t>2015</a:t>
            </a:r>
            <a:r>
              <a:rPr lang="zh-CN" altLang="zh-CN" sz="1400" dirty="0">
                <a:solidFill>
                  <a:srgbClr val="C00000"/>
                </a:solidFill>
                <a:latin typeface="微软雅黑" panose="020B0503020204020204" pitchFamily="34" charset="-122"/>
                <a:ea typeface="微软雅黑" panose="020B0503020204020204" pitchFamily="34" charset="-122"/>
              </a:rPr>
              <a:t>年</a:t>
            </a:r>
            <a:r>
              <a:rPr lang="en-US" altLang="zh-CN" sz="1400" dirty="0">
                <a:solidFill>
                  <a:srgbClr val="C00000"/>
                </a:solidFill>
                <a:latin typeface="微软雅黑" panose="020B0503020204020204" pitchFamily="34" charset="-122"/>
                <a:ea typeface="微软雅黑" panose="020B0503020204020204" pitchFamily="34" charset="-122"/>
              </a:rPr>
              <a:t>1</a:t>
            </a:r>
            <a:r>
              <a:rPr lang="zh-CN" altLang="zh-CN" sz="1400" dirty="0">
                <a:solidFill>
                  <a:srgbClr val="C00000"/>
                </a:solidFill>
                <a:latin typeface="微软雅黑" panose="020B0503020204020204" pitchFamily="34" charset="-122"/>
                <a:ea typeface="微软雅黑" panose="020B0503020204020204" pitchFamily="34" charset="-122"/>
              </a:rPr>
              <a:t>月、</a:t>
            </a:r>
            <a:r>
              <a:rPr lang="en-US" altLang="zh-CN" sz="1400" dirty="0">
                <a:solidFill>
                  <a:srgbClr val="C00000"/>
                </a:solidFill>
                <a:latin typeface="微软雅黑" panose="020B0503020204020204" pitchFamily="34" charset="-122"/>
                <a:ea typeface="微软雅黑" panose="020B0503020204020204" pitchFamily="34" charset="-122"/>
              </a:rPr>
              <a:t>2015</a:t>
            </a:r>
            <a:r>
              <a:rPr lang="zh-CN" altLang="zh-CN" sz="1400" dirty="0">
                <a:solidFill>
                  <a:srgbClr val="C00000"/>
                </a:solidFill>
                <a:latin typeface="微软雅黑" panose="020B0503020204020204" pitchFamily="34" charset="-122"/>
                <a:ea typeface="微软雅黑" panose="020B0503020204020204" pitchFamily="34" charset="-122"/>
              </a:rPr>
              <a:t>年</a:t>
            </a:r>
            <a:r>
              <a:rPr lang="en-US" altLang="zh-CN" sz="1400" dirty="0">
                <a:solidFill>
                  <a:srgbClr val="C00000"/>
                </a:solidFill>
                <a:latin typeface="微软雅黑" panose="020B0503020204020204" pitchFamily="34" charset="-122"/>
                <a:ea typeface="微软雅黑" panose="020B0503020204020204" pitchFamily="34" charset="-122"/>
              </a:rPr>
              <a:t>6</a:t>
            </a:r>
            <a:r>
              <a:rPr lang="zh-CN" altLang="zh-CN" sz="1400" dirty="0">
                <a:solidFill>
                  <a:srgbClr val="C00000"/>
                </a:solidFill>
                <a:latin typeface="微软雅黑" panose="020B0503020204020204" pitchFamily="34" charset="-122"/>
                <a:ea typeface="微软雅黑" panose="020B0503020204020204" pitchFamily="34" charset="-122"/>
              </a:rPr>
              <a:t>月、</a:t>
            </a:r>
            <a:r>
              <a:rPr lang="en-US" altLang="zh-CN" sz="1400" dirty="0">
                <a:solidFill>
                  <a:srgbClr val="C00000"/>
                </a:solidFill>
                <a:latin typeface="微软雅黑" panose="020B0503020204020204" pitchFamily="34" charset="-122"/>
                <a:ea typeface="微软雅黑" panose="020B0503020204020204" pitchFamily="34" charset="-122"/>
              </a:rPr>
              <a:t>2015</a:t>
            </a:r>
            <a:r>
              <a:rPr lang="zh-CN" altLang="zh-CN" sz="1400" dirty="0">
                <a:solidFill>
                  <a:srgbClr val="C00000"/>
                </a:solidFill>
                <a:latin typeface="微软雅黑" panose="020B0503020204020204" pitchFamily="34" charset="-122"/>
                <a:ea typeface="微软雅黑" panose="020B0503020204020204" pitchFamily="34" charset="-122"/>
              </a:rPr>
              <a:t>年</a:t>
            </a:r>
            <a:r>
              <a:rPr lang="en-US" altLang="zh-CN" sz="1400" dirty="0">
                <a:solidFill>
                  <a:srgbClr val="C00000"/>
                </a:solidFill>
                <a:latin typeface="微软雅黑" panose="020B0503020204020204" pitchFamily="34" charset="-122"/>
                <a:ea typeface="微软雅黑" panose="020B0503020204020204" pitchFamily="34" charset="-122"/>
              </a:rPr>
              <a:t>9</a:t>
            </a:r>
            <a:r>
              <a:rPr lang="zh-CN" altLang="zh-CN" sz="1400" dirty="0">
                <a:solidFill>
                  <a:srgbClr val="C00000"/>
                </a:solidFill>
                <a:latin typeface="微软雅黑" panose="020B0503020204020204" pitchFamily="34" charset="-122"/>
                <a:ea typeface="微软雅黑" panose="020B0503020204020204" pitchFamily="34" charset="-122"/>
              </a:rPr>
              <a:t>月所属期认证抵扣税款。</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你公司取得虚开发票抵扣税款造成违法后果如下</a:t>
            </a:r>
            <a:r>
              <a:rPr lang="zh-CN" altLang="zh-CN" sz="1400" dirty="0" smtClean="0">
                <a:solidFill>
                  <a:schemeClr val="tx2">
                    <a:lumMod val="50000"/>
                  </a:schemeClr>
                </a:solidFill>
                <a:latin typeface="微软雅黑" panose="020B0503020204020204" pitchFamily="34" charset="-122"/>
                <a:ea typeface="微软雅黑" panose="020B0503020204020204" pitchFamily="34" charset="-122"/>
              </a:rPr>
              <a:t>：</a:t>
            </a:r>
            <a:endParaRPr lang="zh-CN" altLang="zh-CN" sz="1400"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5" name="TextBox 3"/>
          <p:cNvSpPr>
            <a:spLocks noChangeArrowheads="1"/>
          </p:cNvSpPr>
          <p:nvPr/>
        </p:nvSpPr>
        <p:spPr bwMode="auto">
          <a:xfrm>
            <a:off x="1007707" y="1008062"/>
            <a:ext cx="3707856"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lgn="l">
              <a:buNone/>
            </a:pPr>
            <a:r>
              <a:rPr lang="en-US" altLang="zh-CN" sz="2000" dirty="0" smtClean="0">
                <a:solidFill>
                  <a:schemeClr val="tx2">
                    <a:lumMod val="50000"/>
                  </a:schemeClr>
                </a:solidFill>
                <a:latin typeface="微软雅黑" panose="020B0503020204020204" pitchFamily="34" charset="-122"/>
                <a:ea typeface="微软雅黑" panose="020B0503020204020204" pitchFamily="34" charset="-122"/>
              </a:rPr>
              <a:t>1</a:t>
            </a:r>
            <a:r>
              <a:rPr lang="zh-CN" altLang="en-US" sz="2000" dirty="0" smtClean="0">
                <a:solidFill>
                  <a:schemeClr val="tx2">
                    <a:lumMod val="50000"/>
                  </a:schemeClr>
                </a:solidFill>
                <a:latin typeface="微软雅黑" panose="020B0503020204020204" pitchFamily="34" charset="-122"/>
                <a:ea typeface="微软雅黑" panose="020B0503020204020204" pitchFamily="34" charset="-122"/>
              </a:rPr>
              <a:t>、</a:t>
            </a:r>
            <a:r>
              <a:rPr lang="zh-CN" altLang="en-US" sz="2000" b="1" dirty="0" smtClean="0">
                <a:solidFill>
                  <a:schemeClr val="tx2">
                    <a:lumMod val="50000"/>
                  </a:schemeClr>
                </a:solidFill>
                <a:latin typeface="微软雅黑" panose="020B0503020204020204" pitchFamily="34" charset="-122"/>
                <a:ea typeface="微软雅黑" panose="020B0503020204020204" pitchFamily="34" charset="-122"/>
              </a:rPr>
              <a:t>取得虚开的增值税发票</a:t>
            </a:r>
            <a:endParaRPr lang="zh-CN" altLang="en-US" sz="2000" b="1" dirty="0" smtClean="0">
              <a:solidFill>
                <a:schemeClr val="tx2">
                  <a:lumMod val="50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 name="矩形 3"/>
          <p:cNvSpPr/>
          <p:nvPr/>
        </p:nvSpPr>
        <p:spPr>
          <a:xfrm>
            <a:off x="191239" y="227012"/>
            <a:ext cx="6966585" cy="589915"/>
          </a:xfrm>
          <a:prstGeom prst="rect">
            <a:avLst/>
          </a:prstGeom>
        </p:spPr>
        <p:txBody>
          <a:bodyPr wrap="square">
            <a:noAutofit/>
          </a:bodyPr>
          <a:lstStyle/>
          <a:p>
            <a:r>
              <a:rPr lang="zh-CN" altLang="en-US" sz="2400" kern="100" dirty="0" smtClean="0">
                <a:solidFill>
                  <a:schemeClr val="tx2">
                    <a:lumMod val="50000"/>
                  </a:schemeClr>
                </a:solidFill>
                <a:ea typeface="微软雅黑" panose="020B0503020204020204" pitchFamily="34" charset="-122"/>
                <a:cs typeface="微软雅黑" panose="020B0503020204020204" pitchFamily="34" charset="-122"/>
                <a:sym typeface="+mn-ea"/>
              </a:rPr>
              <a:t>        举例：稽查</a:t>
            </a:r>
            <a:r>
              <a:rPr lang="zh-CN" altLang="en-US" sz="2400" kern="100" dirty="0">
                <a:solidFill>
                  <a:schemeClr val="tx2">
                    <a:lumMod val="50000"/>
                  </a:schemeClr>
                </a:solidFill>
                <a:ea typeface="微软雅黑" panose="020B0503020204020204" pitchFamily="34" charset="-122"/>
                <a:cs typeface="微软雅黑" panose="020B0503020204020204" pitchFamily="34" charset="-122"/>
                <a:sym typeface="+mn-ea"/>
              </a:rPr>
              <a:t>文书中体现出的税收大数据应用</a:t>
            </a:r>
          </a:p>
        </p:txBody>
      </p:sp>
      <p:sp>
        <p:nvSpPr>
          <p:cNvPr id="6" name="矩形 7"/>
          <p:cNvSpPr>
            <a:spLocks noChangeArrowheads="1"/>
          </p:cNvSpPr>
          <p:nvPr/>
        </p:nvSpPr>
        <p:spPr bwMode="auto">
          <a:xfrm flipV="1">
            <a:off x="905070" y="782283"/>
            <a:ext cx="9584759" cy="69288"/>
          </a:xfrm>
          <a:prstGeom prst="rect">
            <a:avLst/>
          </a:prstGeom>
          <a:solidFill>
            <a:srgbClr val="7C7A8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2500">
                <a:solidFill>
                  <a:srgbClr val="000000"/>
                </a:solidFill>
                <a:latin typeface="Arial" panose="020B0604020202020204" pitchFamily="34" charset="0"/>
                <a:ea typeface="宋体" panose="02010600030101010101" pitchFamily="2" charset="-122"/>
              </a:defRPr>
            </a:lvl1pPr>
            <a:lvl2pPr marL="742950" indent="-285750" algn="ctr">
              <a:defRPr sz="2500">
                <a:solidFill>
                  <a:srgbClr val="000000"/>
                </a:solidFill>
                <a:latin typeface="Arial" panose="020B0604020202020204" pitchFamily="34" charset="0"/>
                <a:ea typeface="宋体" panose="02010600030101010101" pitchFamily="2" charset="-122"/>
              </a:defRPr>
            </a:lvl2pPr>
            <a:lvl3pPr marL="1143000" indent="-228600" algn="ctr">
              <a:defRPr sz="2500">
                <a:solidFill>
                  <a:srgbClr val="000000"/>
                </a:solidFill>
                <a:latin typeface="Arial" panose="020B0604020202020204" pitchFamily="34" charset="0"/>
                <a:ea typeface="宋体" panose="02010600030101010101" pitchFamily="2" charset="-122"/>
              </a:defRPr>
            </a:lvl3pPr>
            <a:lvl4pPr marL="1600200" indent="-228600" algn="ctr">
              <a:defRPr sz="2500">
                <a:solidFill>
                  <a:srgbClr val="000000"/>
                </a:solidFill>
                <a:latin typeface="Arial" panose="020B0604020202020204" pitchFamily="34" charset="0"/>
                <a:ea typeface="宋体" panose="02010600030101010101" pitchFamily="2" charset="-122"/>
              </a:defRPr>
            </a:lvl4pPr>
            <a:lvl5pPr marL="2057400" indent="-228600" algn="ctr">
              <a:defRPr sz="2500">
                <a:solidFill>
                  <a:srgbClr val="000000"/>
                </a:solidFill>
                <a:latin typeface="Arial" panose="020B0604020202020204" pitchFamily="34" charset="0"/>
                <a:ea typeface="宋体" panose="02010600030101010101" pitchFamily="2" charset="-122"/>
              </a:defRPr>
            </a:lvl5pPr>
            <a:lvl6pPr marL="25146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6pPr>
            <a:lvl7pPr marL="29718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7pPr>
            <a:lvl8pPr marL="34290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8pPr>
            <a:lvl9pPr marL="38862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9pPr>
          </a:lstStyle>
          <a:p>
            <a:endParaRPr lang="zh-CN" altLang="en-US" sz="2000">
              <a:latin typeface="黑体" panose="02010609060101010101" pitchFamily="49" charset="-122"/>
              <a:ea typeface="黑体" panose="02010609060101010101" pitchFamily="49" charset="-122"/>
              <a:sym typeface="黑体" panose="02010609060101010101" pitchFamily="49" charset="-122"/>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bject 210006"/>
          <p:cNvSpPr>
            <a:spLocks noChangeArrowheads="1"/>
          </p:cNvSpPr>
          <p:nvPr/>
        </p:nvSpPr>
        <p:spPr bwMode="auto">
          <a:xfrm>
            <a:off x="1840865" y="572135"/>
            <a:ext cx="8300085" cy="498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2859" tIns="22859" rIns="22859" bIns="22859">
            <a:spAutoFit/>
          </a:bodyPr>
          <a:lstStyle>
            <a:lvl1pPr indent="8128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indent="0">
              <a:lnSpc>
                <a:spcPct val="150000"/>
              </a:lnSpc>
            </a:pPr>
            <a:r>
              <a:rPr lang="en-US" altLang="zh-CN" dirty="0">
                <a:solidFill>
                  <a:schemeClr val="tx2">
                    <a:lumMod val="50000"/>
                  </a:schemeClr>
                </a:solidFill>
                <a:latin typeface="微软雅黑" panose="020B0503020204020204" pitchFamily="34" charset="-122"/>
                <a:ea typeface="微软雅黑" panose="020B0503020204020204" pitchFamily="34" charset="-122"/>
              </a:rPr>
              <a:t>1</a:t>
            </a:r>
            <a:r>
              <a:rPr lang="zh-CN" altLang="zh-CN" dirty="0">
                <a:solidFill>
                  <a:schemeClr val="tx2">
                    <a:lumMod val="50000"/>
                  </a:schemeClr>
                </a:solidFill>
                <a:latin typeface="微软雅黑" panose="020B0503020204020204" pitchFamily="34" charset="-122"/>
                <a:ea typeface="微软雅黑" panose="020B0503020204020204" pitchFamily="34" charset="-122"/>
              </a:rPr>
              <a:t>、增值税及其附加方面</a:t>
            </a:r>
            <a:endParaRPr lang="zh-CN" altLang="zh-CN" dirty="0">
              <a:solidFill>
                <a:schemeClr val="accent5">
                  <a:lumMod val="50000"/>
                </a:schemeClr>
              </a:solidFill>
              <a:latin typeface="微软雅黑" panose="020B0503020204020204" pitchFamily="34" charset="-122"/>
              <a:ea typeface="微软雅黑" panose="020B0503020204020204" pitchFamily="34" charset="-122"/>
            </a:endParaRPr>
          </a:p>
          <a:p>
            <a:pPr indent="457200">
              <a:lnSpc>
                <a:spcPct val="150000"/>
              </a:lnSpc>
            </a:pPr>
            <a:r>
              <a:rPr lang="zh-CN" altLang="zh-CN" sz="1400" dirty="0">
                <a:solidFill>
                  <a:srgbClr val="C00000"/>
                </a:solidFill>
                <a:latin typeface="微软雅黑" panose="020B0503020204020204" pitchFamily="34" charset="-122"/>
                <a:ea typeface="微软雅黑" panose="020B0503020204020204" pitchFamily="34" charset="-122"/>
              </a:rPr>
              <a:t>你公司取得虚开发票抵扣税款的行为，违反了《中华人民共和国增值税暂行条例》第九条的规定</a:t>
            </a:r>
            <a:r>
              <a:rPr lang="en-US" altLang="zh-CN" sz="1400" dirty="0">
                <a:solidFill>
                  <a:srgbClr val="C00000"/>
                </a:solidFill>
                <a:latin typeface="微软雅黑" panose="020B0503020204020204" pitchFamily="34" charset="-122"/>
                <a:ea typeface="微软雅黑" panose="020B0503020204020204" pitchFamily="34" charset="-122"/>
              </a:rPr>
              <a:t>, </a:t>
            </a:r>
            <a:r>
              <a:rPr lang="zh-CN" altLang="zh-CN" sz="1400" dirty="0">
                <a:solidFill>
                  <a:srgbClr val="C00000"/>
                </a:solidFill>
                <a:latin typeface="微软雅黑" panose="020B0503020204020204" pitchFamily="34" charset="-122"/>
                <a:ea typeface="微软雅黑" panose="020B0503020204020204" pitchFamily="34" charset="-122"/>
              </a:rPr>
              <a:t>相应的进项税额不得从销项税额中抵扣。</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根据《国家税务总局关于纳税人取得虚开的增值税专用发票处理问题的通知》（国税发〔</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1997</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134</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号）、《国家税务总局关于〈国家税务总局关于纳税人取得虚开的增值税专用发票处理问题的通知〉的补充通知》（国税发〔</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2000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182</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号）的规定，你公司上述行为应按偷税处理。经计算，你公司上述违法行为造成少缴</a:t>
            </a:r>
            <a:r>
              <a:rPr lang="en-US" altLang="zh-CN" sz="1400" b="1" dirty="0">
                <a:solidFill>
                  <a:schemeClr val="tx2">
                    <a:lumMod val="50000"/>
                  </a:schemeClr>
                </a:solidFill>
                <a:latin typeface="微软雅黑" panose="020B0503020204020204" pitchFamily="34" charset="-122"/>
                <a:ea typeface="微软雅黑" panose="020B0503020204020204" pitchFamily="34" charset="-122"/>
              </a:rPr>
              <a:t>2014</a:t>
            </a:r>
            <a:r>
              <a:rPr lang="zh-CN" altLang="zh-CN" sz="1400" b="1" dirty="0">
                <a:solidFill>
                  <a:schemeClr val="tx2">
                    <a:lumMod val="50000"/>
                  </a:schemeClr>
                </a:solidFill>
                <a:latin typeface="微软雅黑" panose="020B0503020204020204" pitchFamily="34" charset="-122"/>
                <a:ea typeface="微软雅黑" panose="020B0503020204020204" pitchFamily="34" charset="-122"/>
              </a:rPr>
              <a:t>年</a:t>
            </a:r>
            <a:r>
              <a:rPr lang="en-US" altLang="zh-CN" sz="1400" b="1" dirty="0">
                <a:solidFill>
                  <a:schemeClr val="tx2">
                    <a:lumMod val="50000"/>
                  </a:schemeClr>
                </a:solidFill>
                <a:latin typeface="微软雅黑" panose="020B0503020204020204" pitchFamily="34" charset="-122"/>
                <a:ea typeface="微软雅黑" panose="020B0503020204020204" pitchFamily="34" charset="-122"/>
              </a:rPr>
              <a:t>12</a:t>
            </a:r>
            <a:r>
              <a:rPr lang="zh-CN" altLang="zh-CN" sz="1400" b="1" dirty="0">
                <a:solidFill>
                  <a:schemeClr val="tx2">
                    <a:lumMod val="50000"/>
                  </a:schemeClr>
                </a:solidFill>
                <a:latin typeface="微软雅黑" panose="020B0503020204020204" pitchFamily="34" charset="-122"/>
                <a:ea typeface="微软雅黑" panose="020B0503020204020204" pitchFamily="34" charset="-122"/>
              </a:rPr>
              <a:t>月</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少缴增值税</a:t>
            </a:r>
            <a:r>
              <a:rPr lang="en-US" altLang="zh-CN" sz="1400" dirty="0" smtClean="0">
                <a:solidFill>
                  <a:schemeClr val="tx2">
                    <a:lumMod val="50000"/>
                  </a:schemeClr>
                </a:solidFill>
                <a:latin typeface="微软雅黑" panose="020B0503020204020204" pitchFamily="34" charset="-122"/>
                <a:ea typeface="微软雅黑" panose="020B0503020204020204" pitchFamily="34" charset="-122"/>
              </a:rPr>
              <a:t>921.20</a:t>
            </a: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rPr>
              <a:t>元</a:t>
            </a:r>
            <a:r>
              <a:rPr lang="zh-CN" altLang="zh-CN" sz="1400" dirty="0" smtClean="0">
                <a:solidFill>
                  <a:schemeClr val="tx2">
                    <a:lumMod val="50000"/>
                  </a:schemeClr>
                </a:solidFill>
                <a:latin typeface="微软雅黑" panose="020B0503020204020204" pitchFamily="34" charset="-122"/>
                <a:ea typeface="微软雅黑" panose="020B0503020204020204" pitchFamily="34" charset="-122"/>
              </a:rPr>
              <a:t>，</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少缴城市维护建设税</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64.48</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元，少缴教育费附加</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27.64</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元，少缴地方教育附加</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18.42</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元；造成</a:t>
            </a:r>
            <a:r>
              <a:rPr lang="en-US" altLang="zh-CN" sz="1400" b="1" dirty="0">
                <a:solidFill>
                  <a:schemeClr val="tx2">
                    <a:lumMod val="50000"/>
                  </a:schemeClr>
                </a:solidFill>
                <a:latin typeface="微软雅黑" panose="020B0503020204020204" pitchFamily="34" charset="-122"/>
                <a:ea typeface="微软雅黑" panose="020B0503020204020204" pitchFamily="34" charset="-122"/>
              </a:rPr>
              <a:t>2015</a:t>
            </a:r>
            <a:r>
              <a:rPr lang="zh-CN" altLang="zh-CN" sz="1400" b="1" dirty="0">
                <a:solidFill>
                  <a:schemeClr val="tx2">
                    <a:lumMod val="50000"/>
                  </a:schemeClr>
                </a:solidFill>
                <a:latin typeface="微软雅黑" panose="020B0503020204020204" pitchFamily="34" charset="-122"/>
                <a:ea typeface="微软雅黑" panose="020B0503020204020204" pitchFamily="34" charset="-122"/>
              </a:rPr>
              <a:t>年</a:t>
            </a:r>
            <a:r>
              <a:rPr lang="en-US" altLang="zh-CN" sz="1400" b="1" dirty="0">
                <a:solidFill>
                  <a:schemeClr val="tx2">
                    <a:lumMod val="50000"/>
                  </a:schemeClr>
                </a:solidFill>
                <a:latin typeface="微软雅黑" panose="020B0503020204020204" pitchFamily="34" charset="-122"/>
                <a:ea typeface="微软雅黑" panose="020B0503020204020204" pitchFamily="34" charset="-122"/>
              </a:rPr>
              <a:t>1</a:t>
            </a:r>
            <a:r>
              <a:rPr lang="zh-CN" altLang="zh-CN" sz="1400" b="1" dirty="0">
                <a:solidFill>
                  <a:schemeClr val="tx2">
                    <a:lumMod val="50000"/>
                  </a:schemeClr>
                </a:solidFill>
                <a:latin typeface="微软雅黑" panose="020B0503020204020204" pitchFamily="34" charset="-122"/>
                <a:ea typeface="微软雅黑" panose="020B0503020204020204" pitchFamily="34" charset="-122"/>
              </a:rPr>
              <a:t>月</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少缴增值税</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3184.96</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元，少缴城市维护建设税</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222.95</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元，少缴教育费附加</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95.55</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元，少缴地方教育附加</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63.70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元；造成</a:t>
            </a:r>
            <a:r>
              <a:rPr lang="en-US" altLang="zh-CN" sz="1400" b="1" dirty="0">
                <a:solidFill>
                  <a:schemeClr val="tx2">
                    <a:lumMod val="50000"/>
                  </a:schemeClr>
                </a:solidFill>
                <a:latin typeface="微软雅黑" panose="020B0503020204020204" pitchFamily="34" charset="-122"/>
                <a:ea typeface="微软雅黑" panose="020B0503020204020204" pitchFamily="34" charset="-122"/>
              </a:rPr>
              <a:t>2015</a:t>
            </a:r>
            <a:r>
              <a:rPr lang="zh-CN" altLang="zh-CN" sz="1400" b="1" dirty="0">
                <a:solidFill>
                  <a:schemeClr val="tx2">
                    <a:lumMod val="50000"/>
                  </a:schemeClr>
                </a:solidFill>
                <a:latin typeface="微软雅黑" panose="020B0503020204020204" pitchFamily="34" charset="-122"/>
                <a:ea typeface="微软雅黑" panose="020B0503020204020204" pitchFamily="34" charset="-122"/>
              </a:rPr>
              <a:t>年</a:t>
            </a:r>
            <a:r>
              <a:rPr lang="en-US" altLang="zh-CN" sz="1400" b="1" dirty="0">
                <a:solidFill>
                  <a:schemeClr val="tx2">
                    <a:lumMod val="50000"/>
                  </a:schemeClr>
                </a:solidFill>
                <a:latin typeface="微软雅黑" panose="020B0503020204020204" pitchFamily="34" charset="-122"/>
                <a:ea typeface="微软雅黑" panose="020B0503020204020204" pitchFamily="34" charset="-122"/>
              </a:rPr>
              <a:t>6</a:t>
            </a:r>
            <a:r>
              <a:rPr lang="zh-CN" altLang="zh-CN" sz="1400" b="1" dirty="0">
                <a:solidFill>
                  <a:schemeClr val="tx2">
                    <a:lumMod val="50000"/>
                  </a:schemeClr>
                </a:solidFill>
                <a:latin typeface="微软雅黑" panose="020B0503020204020204" pitchFamily="34" charset="-122"/>
                <a:ea typeface="微软雅黑" panose="020B0503020204020204" pitchFamily="34" charset="-122"/>
              </a:rPr>
              <a:t>月</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少缴增值税</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1927.80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元，少缴城市维护建设税</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134.95</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元，少缴教育费附加</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57.83</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元，少缴地方教育附加</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38.56</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元；造成</a:t>
            </a:r>
            <a:r>
              <a:rPr lang="en-US" altLang="zh-CN" sz="1400" b="1" dirty="0">
                <a:solidFill>
                  <a:schemeClr val="tx2">
                    <a:lumMod val="50000"/>
                  </a:schemeClr>
                </a:solidFill>
                <a:latin typeface="微软雅黑" panose="020B0503020204020204" pitchFamily="34" charset="-122"/>
                <a:ea typeface="微软雅黑" panose="020B0503020204020204" pitchFamily="34" charset="-122"/>
              </a:rPr>
              <a:t>2015</a:t>
            </a:r>
            <a:r>
              <a:rPr lang="zh-CN" altLang="zh-CN" sz="1400" b="1" dirty="0">
                <a:solidFill>
                  <a:schemeClr val="tx2">
                    <a:lumMod val="50000"/>
                  </a:schemeClr>
                </a:solidFill>
                <a:latin typeface="微软雅黑" panose="020B0503020204020204" pitchFamily="34" charset="-122"/>
                <a:ea typeface="微软雅黑" panose="020B0503020204020204" pitchFamily="34" charset="-122"/>
              </a:rPr>
              <a:t>年</a:t>
            </a:r>
            <a:r>
              <a:rPr lang="en-US" altLang="zh-CN" sz="1400" b="1" dirty="0">
                <a:solidFill>
                  <a:schemeClr val="tx2">
                    <a:lumMod val="50000"/>
                  </a:schemeClr>
                </a:solidFill>
                <a:latin typeface="微软雅黑" panose="020B0503020204020204" pitchFamily="34" charset="-122"/>
                <a:ea typeface="微软雅黑" panose="020B0503020204020204" pitchFamily="34" charset="-122"/>
              </a:rPr>
              <a:t>9</a:t>
            </a:r>
            <a:r>
              <a:rPr lang="zh-CN" altLang="zh-CN" sz="1400" b="1" dirty="0">
                <a:solidFill>
                  <a:schemeClr val="tx2">
                    <a:lumMod val="50000"/>
                  </a:schemeClr>
                </a:solidFill>
                <a:latin typeface="微软雅黑" panose="020B0503020204020204" pitchFamily="34" charset="-122"/>
                <a:ea typeface="微软雅黑" panose="020B0503020204020204" pitchFamily="34" charset="-122"/>
              </a:rPr>
              <a:t>月</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少缴增值税</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50996.52</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元，少缴城市维护建设税</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3569.76</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元，少缴教育费附加</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1529.90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元，少缴地方教育附加</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1019.93</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a:t>
            </a:r>
            <a:r>
              <a:rPr lang="zh-CN" altLang="zh-CN" sz="1400" dirty="0" smtClean="0">
                <a:solidFill>
                  <a:schemeClr val="tx2">
                    <a:lumMod val="50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2">
                  <a:lumMod val="50000"/>
                </a:schemeClr>
              </a:solidFill>
              <a:latin typeface="微软雅黑" panose="020B0503020204020204" pitchFamily="34" charset="-122"/>
              <a:ea typeface="微软雅黑" panose="020B0503020204020204" pitchFamily="34" charset="-122"/>
            </a:endParaRPr>
          </a:p>
          <a:p>
            <a:pPr indent="457200">
              <a:lnSpc>
                <a:spcPct val="150000"/>
              </a:lnSpc>
            </a:pPr>
            <a:r>
              <a:rPr lang="zh-CN" altLang="zh-CN" sz="1400" dirty="0" smtClean="0">
                <a:solidFill>
                  <a:schemeClr val="tx2">
                    <a:lumMod val="50000"/>
                  </a:schemeClr>
                </a:solidFill>
                <a:latin typeface="微软雅黑" panose="020B0503020204020204" pitchFamily="34" charset="-122"/>
                <a:ea typeface="微软雅黑" panose="020B0503020204020204" pitchFamily="34" charset="-122"/>
              </a:rPr>
              <a:t>你</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公司上述行为违反了《中华人民共和国增值税暂行条例》第一条、第十九条和第二十三条，《中华人民共和国城市维护建设税暂行条例》第二条和第三条，《国务院关于教育费附加征收问题的紧急通知》</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国发明电〔</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1994</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2</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号</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第一条，《深圳市地方教育附加征收管理暂行办法》</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深府办〔</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2011</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60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号</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第二条和第四条的规定。</a:t>
            </a:r>
          </a:p>
        </p:txBody>
      </p:sp>
      <p:sp>
        <p:nvSpPr>
          <p:cNvPr id="2" name="矩形 1"/>
          <p:cNvSpPr/>
          <p:nvPr/>
        </p:nvSpPr>
        <p:spPr>
          <a:xfrm>
            <a:off x="1330960" y="5556299"/>
            <a:ext cx="9779726" cy="414020"/>
          </a:xfrm>
          <a:prstGeom prst="rect">
            <a:avLst/>
          </a:prstGeom>
        </p:spPr>
        <p:txBody>
          <a:bodyPr wrap="square">
            <a:spAutoFit/>
          </a:bodyPr>
          <a:lstStyle/>
          <a:p>
            <a:pPr indent="0">
              <a:lnSpc>
                <a:spcPct val="150000"/>
              </a:lnSpc>
            </a:pPr>
            <a:r>
              <a:rPr lang="zh-CN" altLang="en-US" sz="1400" dirty="0">
                <a:solidFill>
                  <a:schemeClr val="tx2">
                    <a:lumMod val="50000"/>
                  </a:schemeClr>
                </a:solidFill>
                <a:latin typeface="楷体" panose="02010609060101010101" pitchFamily="49" charset="-122"/>
                <a:ea typeface="楷体" panose="02010609060101010101" pitchFamily="49" charset="-122"/>
              </a:rPr>
              <a:t>增值税</a:t>
            </a:r>
            <a:r>
              <a:rPr lang="en-US" altLang="zh-CN" sz="1400" dirty="0">
                <a:solidFill>
                  <a:schemeClr val="tx2">
                    <a:lumMod val="50000"/>
                  </a:schemeClr>
                </a:solidFill>
                <a:latin typeface="楷体" panose="02010609060101010101" pitchFamily="49" charset="-122"/>
                <a:ea typeface="楷体" panose="02010609060101010101" pitchFamily="49" charset="-122"/>
              </a:rPr>
              <a:t>57030.48</a:t>
            </a:r>
            <a:r>
              <a:rPr lang="zh-CN" altLang="en-US" sz="1400" dirty="0">
                <a:solidFill>
                  <a:schemeClr val="tx2">
                    <a:lumMod val="50000"/>
                  </a:schemeClr>
                </a:solidFill>
                <a:latin typeface="楷体" panose="02010609060101010101" pitchFamily="49" charset="-122"/>
                <a:ea typeface="楷体" panose="02010609060101010101" pitchFamily="49" charset="-122"/>
              </a:rPr>
              <a:t>元；</a:t>
            </a:r>
            <a:r>
              <a:rPr lang="zh-CN" altLang="zh-CN" sz="1400" dirty="0">
                <a:solidFill>
                  <a:schemeClr val="tx2">
                    <a:lumMod val="50000"/>
                  </a:schemeClr>
                </a:solidFill>
                <a:latin typeface="楷体" panose="02010609060101010101" pitchFamily="49" charset="-122"/>
                <a:ea typeface="楷体" panose="02010609060101010101" pitchFamily="49" charset="-122"/>
              </a:rPr>
              <a:t>城市维护建设税</a:t>
            </a:r>
            <a:r>
              <a:rPr lang="en-US" altLang="zh-CN" sz="1400" dirty="0">
                <a:solidFill>
                  <a:schemeClr val="tx2">
                    <a:lumMod val="50000"/>
                  </a:schemeClr>
                </a:solidFill>
                <a:latin typeface="楷体" panose="02010609060101010101" pitchFamily="49" charset="-122"/>
                <a:ea typeface="楷体" panose="02010609060101010101" pitchFamily="49" charset="-122"/>
              </a:rPr>
              <a:t>3992.14</a:t>
            </a:r>
            <a:r>
              <a:rPr lang="zh-CN" altLang="en-US" sz="1400" dirty="0">
                <a:solidFill>
                  <a:schemeClr val="tx2">
                    <a:lumMod val="50000"/>
                  </a:schemeClr>
                </a:solidFill>
                <a:latin typeface="楷体" panose="02010609060101010101" pitchFamily="49" charset="-122"/>
                <a:ea typeface="楷体" panose="02010609060101010101" pitchFamily="49" charset="-122"/>
              </a:rPr>
              <a:t>元（</a:t>
            </a:r>
            <a:r>
              <a:rPr lang="en-US" altLang="zh-CN" sz="1400" dirty="0">
                <a:solidFill>
                  <a:schemeClr val="tx2">
                    <a:lumMod val="50000"/>
                  </a:schemeClr>
                </a:solidFill>
                <a:latin typeface="楷体" panose="02010609060101010101" pitchFamily="49" charset="-122"/>
                <a:ea typeface="楷体" panose="02010609060101010101" pitchFamily="49" charset="-122"/>
              </a:rPr>
              <a:t>7%</a:t>
            </a:r>
            <a:r>
              <a:rPr lang="zh-CN" altLang="en-US" sz="1400" dirty="0">
                <a:solidFill>
                  <a:schemeClr val="tx2">
                    <a:lumMod val="50000"/>
                  </a:schemeClr>
                </a:solidFill>
                <a:latin typeface="楷体" panose="02010609060101010101" pitchFamily="49" charset="-122"/>
                <a:ea typeface="楷体" panose="02010609060101010101" pitchFamily="49" charset="-122"/>
              </a:rPr>
              <a:t>）；</a:t>
            </a:r>
            <a:r>
              <a:rPr lang="zh-CN" altLang="zh-CN" sz="1400" dirty="0">
                <a:solidFill>
                  <a:schemeClr val="tx2">
                    <a:lumMod val="50000"/>
                  </a:schemeClr>
                </a:solidFill>
                <a:latin typeface="楷体" panose="02010609060101010101" pitchFamily="49" charset="-122"/>
                <a:ea typeface="楷体" panose="02010609060101010101" pitchFamily="49" charset="-122"/>
              </a:rPr>
              <a:t>教育费附加</a:t>
            </a:r>
            <a:r>
              <a:rPr lang="en-US" altLang="zh-CN" sz="1400" dirty="0">
                <a:solidFill>
                  <a:schemeClr val="tx2">
                    <a:lumMod val="50000"/>
                  </a:schemeClr>
                </a:solidFill>
                <a:latin typeface="楷体" panose="02010609060101010101" pitchFamily="49" charset="-122"/>
                <a:ea typeface="楷体" panose="02010609060101010101" pitchFamily="49" charset="-122"/>
              </a:rPr>
              <a:t>1707.92</a:t>
            </a:r>
            <a:r>
              <a:rPr lang="zh-CN" altLang="en-US" sz="1400" dirty="0">
                <a:solidFill>
                  <a:schemeClr val="tx2">
                    <a:lumMod val="50000"/>
                  </a:schemeClr>
                </a:solidFill>
                <a:latin typeface="楷体" panose="02010609060101010101" pitchFamily="49" charset="-122"/>
                <a:ea typeface="楷体" panose="02010609060101010101" pitchFamily="49" charset="-122"/>
              </a:rPr>
              <a:t>元（</a:t>
            </a:r>
            <a:r>
              <a:rPr lang="en-US" altLang="zh-CN" sz="1400" dirty="0">
                <a:solidFill>
                  <a:schemeClr val="tx2">
                    <a:lumMod val="50000"/>
                  </a:schemeClr>
                </a:solidFill>
                <a:latin typeface="楷体" panose="02010609060101010101" pitchFamily="49" charset="-122"/>
                <a:ea typeface="楷体" panose="02010609060101010101" pitchFamily="49" charset="-122"/>
              </a:rPr>
              <a:t>3%</a:t>
            </a:r>
            <a:r>
              <a:rPr lang="zh-CN" altLang="en-US" sz="1400" dirty="0">
                <a:solidFill>
                  <a:schemeClr val="tx2">
                    <a:lumMod val="50000"/>
                  </a:schemeClr>
                </a:solidFill>
                <a:latin typeface="楷体" panose="02010609060101010101" pitchFamily="49" charset="-122"/>
                <a:ea typeface="楷体" panose="02010609060101010101" pitchFamily="49" charset="-122"/>
              </a:rPr>
              <a:t>）；</a:t>
            </a:r>
            <a:r>
              <a:rPr lang="zh-CN" altLang="zh-CN" sz="1400" dirty="0">
                <a:solidFill>
                  <a:schemeClr val="tx2">
                    <a:lumMod val="50000"/>
                  </a:schemeClr>
                </a:solidFill>
                <a:latin typeface="楷体" panose="02010609060101010101" pitchFamily="49" charset="-122"/>
                <a:ea typeface="楷体" panose="02010609060101010101" pitchFamily="49" charset="-122"/>
              </a:rPr>
              <a:t>地方教育附加</a:t>
            </a:r>
            <a:r>
              <a:rPr lang="en-US" altLang="zh-CN" sz="1400" dirty="0">
                <a:solidFill>
                  <a:schemeClr val="tx2">
                    <a:lumMod val="50000"/>
                  </a:schemeClr>
                </a:solidFill>
                <a:latin typeface="楷体" panose="02010609060101010101" pitchFamily="49" charset="-122"/>
                <a:ea typeface="楷体" panose="02010609060101010101" pitchFamily="49" charset="-122"/>
              </a:rPr>
              <a:t>1140.61</a:t>
            </a:r>
            <a:r>
              <a:rPr lang="zh-CN" altLang="en-US" sz="1400" dirty="0">
                <a:solidFill>
                  <a:schemeClr val="tx2">
                    <a:lumMod val="50000"/>
                  </a:schemeClr>
                </a:solidFill>
                <a:latin typeface="楷体" panose="02010609060101010101" pitchFamily="49" charset="-122"/>
                <a:ea typeface="楷体" panose="02010609060101010101" pitchFamily="49" charset="-122"/>
              </a:rPr>
              <a:t>元（</a:t>
            </a:r>
            <a:r>
              <a:rPr lang="en-US" altLang="zh-CN" sz="1400" dirty="0">
                <a:solidFill>
                  <a:schemeClr val="tx2">
                    <a:lumMod val="50000"/>
                  </a:schemeClr>
                </a:solidFill>
                <a:latin typeface="楷体" panose="02010609060101010101" pitchFamily="49" charset="-122"/>
                <a:ea typeface="楷体" panose="02010609060101010101" pitchFamily="49" charset="-122"/>
              </a:rPr>
              <a:t>2%</a:t>
            </a:r>
            <a:r>
              <a:rPr lang="zh-CN" altLang="en-US" sz="1400" dirty="0">
                <a:solidFill>
                  <a:schemeClr val="tx2">
                    <a:lumMod val="50000"/>
                  </a:schemeClr>
                </a:solidFill>
                <a:latin typeface="楷体" panose="02010609060101010101" pitchFamily="49" charset="-122"/>
                <a:ea typeface="楷体" panose="02010609060101010101" pitchFamily="49" charset="-122"/>
              </a:rPr>
              <a:t>）</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bject 210006"/>
          <p:cNvSpPr>
            <a:spLocks noChangeArrowheads="1"/>
          </p:cNvSpPr>
          <p:nvPr/>
        </p:nvSpPr>
        <p:spPr bwMode="auto">
          <a:xfrm>
            <a:off x="1780540" y="628650"/>
            <a:ext cx="7974965" cy="438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2859" tIns="22859" rIns="22859" bIns="22859">
            <a:spAutoFit/>
          </a:bodyPr>
          <a:lstStyle>
            <a:lvl1pPr indent="8128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indent="457200">
              <a:lnSpc>
                <a:spcPct val="150000"/>
              </a:lnSpc>
            </a:pPr>
            <a:r>
              <a:rPr lang="en-US" altLang="zh-CN" sz="1600" b="1" dirty="0">
                <a:solidFill>
                  <a:schemeClr val="tx2">
                    <a:lumMod val="50000"/>
                  </a:schemeClr>
                </a:solidFill>
                <a:latin typeface="微软雅黑" panose="020B0503020204020204" pitchFamily="34" charset="-122"/>
                <a:ea typeface="微软雅黑" panose="020B0503020204020204" pitchFamily="34" charset="-122"/>
              </a:rPr>
              <a:t>2</a:t>
            </a:r>
            <a:r>
              <a:rPr lang="zh-CN" altLang="zh-CN" sz="1600" b="1" dirty="0">
                <a:solidFill>
                  <a:schemeClr val="tx2">
                    <a:lumMod val="50000"/>
                  </a:schemeClr>
                </a:solidFill>
                <a:latin typeface="微软雅黑" panose="020B0503020204020204" pitchFamily="34" charset="-122"/>
                <a:ea typeface="微软雅黑" panose="020B0503020204020204" pitchFamily="34" charset="-122"/>
              </a:rPr>
              <a:t>、企业所得税方面</a:t>
            </a:r>
            <a:endParaRPr lang="en-US" altLang="zh-CN" sz="1600" b="1" dirty="0">
              <a:solidFill>
                <a:schemeClr val="accent5">
                  <a:lumMod val="50000"/>
                </a:schemeClr>
              </a:solidFill>
              <a:latin typeface="微软雅黑" panose="020B0503020204020204" pitchFamily="34" charset="-122"/>
              <a:ea typeface="微软雅黑" panose="020B0503020204020204" pitchFamily="34" charset="-122"/>
            </a:endParaRPr>
          </a:p>
          <a:p>
            <a:pPr indent="457200">
              <a:lnSpc>
                <a:spcPct val="150000"/>
              </a:lnSpc>
            </a:pPr>
            <a:endParaRPr lang="zh-CN" altLang="zh-CN" sz="400" b="1" dirty="0">
              <a:solidFill>
                <a:schemeClr val="accent5">
                  <a:lumMod val="50000"/>
                </a:schemeClr>
              </a:solidFill>
              <a:latin typeface="微软雅黑" panose="020B0503020204020204" pitchFamily="34" charset="-122"/>
              <a:ea typeface="微软雅黑" panose="020B0503020204020204" pitchFamily="34" charset="-122"/>
            </a:endParaRPr>
          </a:p>
          <a:p>
            <a:pPr indent="457200">
              <a:lnSpc>
                <a:spcPct val="150000"/>
              </a:lnSpc>
            </a:pPr>
            <a:r>
              <a:rPr lang="zh-CN" altLang="zh-CN" sz="1400" dirty="0">
                <a:solidFill>
                  <a:schemeClr val="tx2">
                    <a:lumMod val="50000"/>
                  </a:schemeClr>
                </a:solidFill>
                <a:latin typeface="微软雅黑" panose="020B0503020204020204" pitchFamily="34" charset="-122"/>
                <a:ea typeface="微软雅黑" panose="020B0503020204020204" pitchFamily="34" charset="-122"/>
              </a:rPr>
              <a:t>由于你公司未在规定期限内接受调查并提供账册凭证等资料，</a:t>
            </a:r>
            <a:r>
              <a:rPr lang="zh-CN" altLang="zh-CN" sz="1400" dirty="0">
                <a:solidFill>
                  <a:srgbClr val="C00000"/>
                </a:solidFill>
                <a:latin typeface="微软雅黑" panose="020B0503020204020204" pitchFamily="34" charset="-122"/>
                <a:ea typeface="微软雅黑" panose="020B0503020204020204" pitchFamily="34" charset="-122"/>
              </a:rPr>
              <a:t>无法准确核算你公司的应纳税所得</a:t>
            </a:r>
            <a:r>
              <a:rPr lang="zh-CN" altLang="zh-CN" sz="1400" dirty="0" smtClean="0">
                <a:solidFill>
                  <a:srgbClr val="C00000"/>
                </a:solidFill>
                <a:latin typeface="微软雅黑" panose="020B0503020204020204" pitchFamily="34" charset="-122"/>
                <a:ea typeface="微软雅黑" panose="020B0503020204020204" pitchFamily="34" charset="-122"/>
              </a:rPr>
              <a:t>额</a:t>
            </a:r>
            <a:r>
              <a:rPr lang="zh-CN" altLang="en-US" sz="1400" dirty="0" smtClean="0">
                <a:solidFill>
                  <a:srgbClr val="C00000"/>
                </a:solidFill>
                <a:latin typeface="微软雅黑" panose="020B0503020204020204" pitchFamily="34" charset="-122"/>
                <a:ea typeface="微软雅黑" panose="020B0503020204020204" pitchFamily="34" charset="-122"/>
              </a:rPr>
              <a:t>，</a:t>
            </a:r>
            <a:r>
              <a:rPr lang="zh-CN" altLang="zh-CN" sz="1400" dirty="0" smtClean="0">
                <a:solidFill>
                  <a:schemeClr val="tx2">
                    <a:lumMod val="50000"/>
                  </a:schemeClr>
                </a:solidFill>
                <a:latin typeface="微软雅黑" panose="020B0503020204020204" pitchFamily="34" charset="-122"/>
                <a:ea typeface="微软雅黑" panose="020B0503020204020204" pitchFamily="34" charset="-122"/>
              </a:rPr>
              <a:t>根据</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《中华人民共和国企业所得税法》第四十四条、《中华人民共和国税收征收管理法》第三十五条和《企业所得税核定征收办法</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试行</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》（国税发〔</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2008</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30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号）第三条规定，</a:t>
            </a:r>
            <a:r>
              <a:rPr lang="zh-CN" altLang="zh-CN" sz="1400" dirty="0">
                <a:solidFill>
                  <a:srgbClr val="C00000"/>
                </a:solidFill>
                <a:latin typeface="微软雅黑" panose="020B0503020204020204" pitchFamily="34" charset="-122"/>
                <a:ea typeface="微软雅黑" panose="020B0503020204020204" pitchFamily="34" charset="-122"/>
              </a:rPr>
              <a:t>核定征收你公司企业所得税。</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根据《企业所得税核定征收办法</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试行</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》（国税发〔</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2008</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30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号）第八条的规定，</a:t>
            </a:r>
            <a:r>
              <a:rPr lang="zh-CN" altLang="zh-CN" sz="1400" b="1" dirty="0">
                <a:solidFill>
                  <a:srgbClr val="C00000"/>
                </a:solidFill>
                <a:latin typeface="微软雅黑" panose="020B0503020204020204" pitchFamily="34" charset="-122"/>
                <a:ea typeface="微软雅黑" panose="020B0503020204020204" pitchFamily="34" charset="-122"/>
              </a:rPr>
              <a:t>你公司为电气安装行业，对你公司按</a:t>
            </a:r>
            <a:r>
              <a:rPr lang="en-US" altLang="zh-CN" sz="1400" b="1" dirty="0">
                <a:solidFill>
                  <a:srgbClr val="C00000"/>
                </a:solidFill>
                <a:latin typeface="微软雅黑" panose="020B0503020204020204" pitchFamily="34" charset="-122"/>
                <a:ea typeface="微软雅黑" panose="020B0503020204020204" pitchFamily="34" charset="-122"/>
              </a:rPr>
              <a:t>10%</a:t>
            </a:r>
            <a:r>
              <a:rPr lang="zh-CN" altLang="zh-CN" sz="1400" b="1" dirty="0">
                <a:solidFill>
                  <a:srgbClr val="C00000"/>
                </a:solidFill>
                <a:latin typeface="微软雅黑" panose="020B0503020204020204" pitchFamily="34" charset="-122"/>
                <a:ea typeface="微软雅黑" panose="020B0503020204020204" pitchFamily="34" charset="-122"/>
              </a:rPr>
              <a:t>应税所得率核定应纳税所得额。</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你公司</a:t>
            </a:r>
            <a:r>
              <a:rPr lang="en-US" altLang="zh-CN" sz="1400" b="1" dirty="0">
                <a:solidFill>
                  <a:schemeClr val="tx2">
                    <a:lumMod val="50000"/>
                  </a:schemeClr>
                </a:solidFill>
                <a:latin typeface="微软雅黑" panose="020B0503020204020204" pitchFamily="34" charset="-122"/>
                <a:ea typeface="微软雅黑" panose="020B0503020204020204" pitchFamily="34" charset="-122"/>
              </a:rPr>
              <a:t>2014</a:t>
            </a:r>
            <a:r>
              <a:rPr lang="zh-CN" altLang="zh-CN" sz="1400" b="1" dirty="0">
                <a:solidFill>
                  <a:schemeClr val="tx2">
                    <a:lumMod val="50000"/>
                  </a:schemeClr>
                </a:solidFill>
                <a:latin typeface="微软雅黑" panose="020B0503020204020204" pitchFamily="34" charset="-122"/>
                <a:ea typeface="微软雅黑" panose="020B0503020204020204" pitchFamily="34" charset="-122"/>
              </a:rPr>
              <a:t>年累计申报销售收入</a:t>
            </a:r>
            <a:r>
              <a:rPr lang="en-US" altLang="zh-CN" sz="1400" b="1" dirty="0">
                <a:solidFill>
                  <a:schemeClr val="tx2">
                    <a:lumMod val="50000"/>
                  </a:schemeClr>
                </a:solidFill>
                <a:latin typeface="微软雅黑" panose="020B0503020204020204" pitchFamily="34" charset="-122"/>
                <a:ea typeface="微软雅黑" panose="020B0503020204020204" pitchFamily="34" charset="-122"/>
              </a:rPr>
              <a:t>59402099.00</a:t>
            </a:r>
            <a:r>
              <a:rPr lang="zh-CN" altLang="zh-CN" sz="1400" b="1" dirty="0">
                <a:solidFill>
                  <a:schemeClr val="tx2">
                    <a:lumMod val="50000"/>
                  </a:schemeClr>
                </a:solidFill>
                <a:latin typeface="微软雅黑" panose="020B0503020204020204" pitchFamily="34" charset="-122"/>
                <a:ea typeface="微软雅黑" panose="020B0503020204020204" pitchFamily="34" charset="-122"/>
              </a:rPr>
              <a:t>元，</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按</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的应税所得率核定应纳税所得额</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5940209.90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元，按</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25%</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的企业所得税适用税率计算，你公司</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2014</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年应纳税额</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1485052.48</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元，自行申报应纳税额</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40947.83</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元。经查询征管系统，未查到你公司</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2014</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年企业所得税入库记录。因此，你公司应补缴</a:t>
            </a:r>
            <a:r>
              <a:rPr lang="en-US" altLang="zh-CN" sz="1400" dirty="0">
                <a:solidFill>
                  <a:srgbClr val="C00000"/>
                </a:solidFill>
                <a:latin typeface="微软雅黑" panose="020B0503020204020204" pitchFamily="34" charset="-122"/>
                <a:ea typeface="微软雅黑" panose="020B0503020204020204" pitchFamily="34" charset="-122"/>
              </a:rPr>
              <a:t>2014</a:t>
            </a:r>
            <a:r>
              <a:rPr lang="zh-CN" altLang="zh-CN" sz="1400" dirty="0">
                <a:solidFill>
                  <a:srgbClr val="C00000"/>
                </a:solidFill>
                <a:latin typeface="微软雅黑" panose="020B0503020204020204" pitchFamily="34" charset="-122"/>
                <a:ea typeface="微软雅黑" panose="020B0503020204020204" pitchFamily="34" charset="-122"/>
              </a:rPr>
              <a:t>年企业所得税</a:t>
            </a:r>
            <a:r>
              <a:rPr lang="en-US" altLang="zh-CN" sz="1400" b="1" dirty="0">
                <a:solidFill>
                  <a:srgbClr val="C00000"/>
                </a:solidFill>
                <a:latin typeface="微软雅黑" panose="020B0503020204020204" pitchFamily="34" charset="-122"/>
                <a:ea typeface="微软雅黑" panose="020B0503020204020204" pitchFamily="34" charset="-122"/>
              </a:rPr>
              <a:t>148</a:t>
            </a:r>
            <a:r>
              <a:rPr lang="en-US" altLang="zh-CN" sz="1400" dirty="0">
                <a:solidFill>
                  <a:srgbClr val="C00000"/>
                </a:solidFill>
                <a:latin typeface="微软雅黑" panose="020B0503020204020204" pitchFamily="34" charset="-122"/>
                <a:ea typeface="微软雅黑" panose="020B0503020204020204" pitchFamily="34" charset="-122"/>
              </a:rPr>
              <a:t>5052.48</a:t>
            </a:r>
            <a:r>
              <a:rPr lang="zh-CN" altLang="zh-CN" sz="1400" dirty="0">
                <a:solidFill>
                  <a:srgbClr val="C00000"/>
                </a:solidFill>
                <a:latin typeface="微软雅黑" panose="020B0503020204020204" pitchFamily="34" charset="-122"/>
                <a:ea typeface="微软雅黑" panose="020B0503020204020204" pitchFamily="34" charset="-122"/>
              </a:rPr>
              <a:t>元</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。你公司</a:t>
            </a:r>
            <a:r>
              <a:rPr lang="en-US" altLang="zh-CN" sz="1400" b="1" dirty="0">
                <a:solidFill>
                  <a:schemeClr val="tx2">
                    <a:lumMod val="50000"/>
                  </a:schemeClr>
                </a:solidFill>
                <a:latin typeface="微软雅黑" panose="020B0503020204020204" pitchFamily="34" charset="-122"/>
                <a:ea typeface="微软雅黑" panose="020B0503020204020204" pitchFamily="34" charset="-122"/>
              </a:rPr>
              <a:t>2015</a:t>
            </a:r>
            <a:r>
              <a:rPr lang="zh-CN" altLang="zh-CN" sz="1400" b="1" dirty="0">
                <a:solidFill>
                  <a:schemeClr val="tx2">
                    <a:lumMod val="50000"/>
                  </a:schemeClr>
                </a:solidFill>
                <a:latin typeface="微软雅黑" panose="020B0503020204020204" pitchFamily="34" charset="-122"/>
                <a:ea typeface="微软雅黑" panose="020B0503020204020204" pitchFamily="34" charset="-122"/>
              </a:rPr>
              <a:t>年累计申报销售收入</a:t>
            </a:r>
            <a:r>
              <a:rPr lang="en-US" altLang="zh-CN" sz="1400" b="1" dirty="0">
                <a:solidFill>
                  <a:schemeClr val="tx2">
                    <a:lumMod val="50000"/>
                  </a:schemeClr>
                </a:solidFill>
                <a:latin typeface="微软雅黑" panose="020B0503020204020204" pitchFamily="34" charset="-122"/>
                <a:ea typeface="微软雅黑" panose="020B0503020204020204" pitchFamily="34" charset="-122"/>
              </a:rPr>
              <a:t>475997450.75</a:t>
            </a:r>
            <a:r>
              <a:rPr lang="zh-CN" altLang="zh-CN" sz="1400" b="1" dirty="0">
                <a:solidFill>
                  <a:schemeClr val="tx2">
                    <a:lumMod val="50000"/>
                  </a:schemeClr>
                </a:solidFill>
                <a:latin typeface="微软雅黑" panose="020B0503020204020204" pitchFamily="34" charset="-122"/>
                <a:ea typeface="微软雅黑" panose="020B0503020204020204" pitchFamily="34" charset="-122"/>
              </a:rPr>
              <a:t>元，</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按</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的应税所得率核定应纳税所得额</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47599745.08</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元，按</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25%</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的企业所得税适用税率计算，你公司</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2015</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年应纳税额</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11899936.27</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元，自行申报应纳税额</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0</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元，应补缴</a:t>
            </a:r>
            <a:r>
              <a:rPr lang="en-US" altLang="zh-CN" sz="1400" dirty="0">
                <a:solidFill>
                  <a:srgbClr val="C00000"/>
                </a:solidFill>
                <a:latin typeface="微软雅黑" panose="020B0503020204020204" pitchFamily="34" charset="-122"/>
                <a:ea typeface="微软雅黑" panose="020B0503020204020204" pitchFamily="34" charset="-122"/>
              </a:rPr>
              <a:t>2015</a:t>
            </a:r>
            <a:r>
              <a:rPr lang="zh-CN" altLang="zh-CN" sz="1400" dirty="0">
                <a:solidFill>
                  <a:srgbClr val="C00000"/>
                </a:solidFill>
                <a:latin typeface="微软雅黑" panose="020B0503020204020204" pitchFamily="34" charset="-122"/>
                <a:ea typeface="微软雅黑" panose="020B0503020204020204" pitchFamily="34" charset="-122"/>
              </a:rPr>
              <a:t>年企业所得税</a:t>
            </a:r>
            <a:r>
              <a:rPr lang="en-US" altLang="zh-CN" sz="1400" b="1" dirty="0">
                <a:solidFill>
                  <a:srgbClr val="C00000"/>
                </a:solidFill>
                <a:latin typeface="微软雅黑" panose="020B0503020204020204" pitchFamily="34" charset="-122"/>
                <a:ea typeface="微软雅黑" panose="020B0503020204020204" pitchFamily="34" charset="-122"/>
              </a:rPr>
              <a:t>1189</a:t>
            </a:r>
            <a:r>
              <a:rPr lang="en-US" altLang="zh-CN" sz="1400" dirty="0">
                <a:solidFill>
                  <a:srgbClr val="C00000"/>
                </a:solidFill>
                <a:latin typeface="微软雅黑" panose="020B0503020204020204" pitchFamily="34" charset="-122"/>
                <a:ea typeface="微软雅黑" panose="020B0503020204020204" pitchFamily="34" charset="-122"/>
              </a:rPr>
              <a:t>9936.27</a:t>
            </a:r>
            <a:r>
              <a:rPr lang="zh-CN" altLang="zh-CN" sz="1400" dirty="0">
                <a:solidFill>
                  <a:srgbClr val="C00000"/>
                </a:solidFill>
                <a:latin typeface="微软雅黑" panose="020B0503020204020204" pitchFamily="34" charset="-122"/>
                <a:ea typeface="微软雅黑" panose="020B0503020204020204" pitchFamily="34" charset="-122"/>
              </a:rPr>
              <a:t>元</a:t>
            </a:r>
            <a:r>
              <a:rPr lang="zh-CN" altLang="zh-CN" sz="1400" dirty="0" smtClean="0">
                <a:solidFill>
                  <a:schemeClr val="accent5">
                    <a:lumMod val="50000"/>
                  </a:schemeClr>
                </a:solidFill>
                <a:latin typeface="微软雅黑" panose="020B0503020204020204" pitchFamily="34" charset="-122"/>
                <a:ea typeface="微软雅黑" panose="020B0503020204020204" pitchFamily="34" charset="-122"/>
              </a:rPr>
              <a:t>。</a:t>
            </a:r>
            <a:r>
              <a:rPr lang="en-US" altLang="zh-CN" sz="1400" dirty="0" smtClean="0">
                <a:solidFill>
                  <a:schemeClr val="accent5">
                    <a:lumMod val="50000"/>
                  </a:schemeClr>
                </a:solidFill>
                <a:latin typeface="微软雅黑" panose="020B0503020204020204" pitchFamily="34" charset="-122"/>
                <a:ea typeface="微软雅黑" panose="020B0503020204020204" pitchFamily="34" charset="-122"/>
              </a:rPr>
              <a:t>                   </a:t>
            </a:r>
            <a:endParaRPr lang="zh-CN" altLang="zh-CN" sz="1400" dirty="0">
              <a:solidFill>
                <a:schemeClr val="accent5">
                  <a:lumMod val="50000"/>
                </a:schemeClr>
              </a:solidFill>
              <a:latin typeface="楷体" panose="02010609060101010101" pitchFamily="49" charset="-122"/>
              <a:ea typeface="楷体" panose="02010609060101010101" pitchFamily="49" charset="-122"/>
            </a:endParaRPr>
          </a:p>
          <a:p>
            <a:pPr indent="457200">
              <a:lnSpc>
                <a:spcPct val="150000"/>
              </a:lnSpc>
            </a:pPr>
            <a:r>
              <a:rPr lang="zh-CN" altLang="zh-CN" sz="1400" dirty="0" smtClean="0">
                <a:solidFill>
                  <a:schemeClr val="tx2">
                    <a:lumMod val="50000"/>
                  </a:schemeClr>
                </a:solidFill>
                <a:latin typeface="微软雅黑" panose="020B0503020204020204" pitchFamily="34" charset="-122"/>
                <a:ea typeface="微软雅黑" panose="020B0503020204020204" pitchFamily="34" charset="-122"/>
              </a:rPr>
              <a:t>你</a:t>
            </a:r>
            <a:r>
              <a:rPr lang="zh-CN" altLang="zh-CN" sz="1400" dirty="0">
                <a:solidFill>
                  <a:schemeClr val="tx2">
                    <a:lumMod val="50000"/>
                  </a:schemeClr>
                </a:solidFill>
                <a:latin typeface="微软雅黑" panose="020B0503020204020204" pitchFamily="34" charset="-122"/>
                <a:ea typeface="微软雅黑" panose="020B0503020204020204" pitchFamily="34" charset="-122"/>
              </a:rPr>
              <a:t>公司上述行为违反了《中华人民共和国企业所得税法》第一条、第八条规定</a:t>
            </a:r>
            <a:r>
              <a:rPr lang="zh-CN" altLang="zh-CN" sz="1400" dirty="0" smtClean="0">
                <a:solidFill>
                  <a:schemeClr val="tx2">
                    <a:lumMod val="50000"/>
                  </a:schemeClr>
                </a:solidFill>
                <a:latin typeface="微软雅黑" panose="020B0503020204020204" pitchFamily="34" charset="-122"/>
                <a:ea typeface="微软雅黑" panose="020B0503020204020204" pitchFamily="34" charset="-122"/>
              </a:rPr>
              <a:t>。</a:t>
            </a:r>
          </a:p>
        </p:txBody>
      </p:sp>
      <p:sp>
        <p:nvSpPr>
          <p:cNvPr id="2" name="矩形 1"/>
          <p:cNvSpPr/>
          <p:nvPr/>
        </p:nvSpPr>
        <p:spPr>
          <a:xfrm>
            <a:off x="4067021" y="5402564"/>
            <a:ext cx="3030583" cy="368300"/>
          </a:xfrm>
          <a:prstGeom prst="rect">
            <a:avLst/>
          </a:prstGeom>
        </p:spPr>
        <p:txBody>
          <a:bodyPr wrap="square">
            <a:spAutoFit/>
          </a:bodyPr>
          <a:lstStyle/>
          <a:p>
            <a:r>
              <a:rPr lang="zh-CN" altLang="en-US" dirty="0">
                <a:solidFill>
                  <a:schemeClr val="tx2">
                    <a:lumMod val="50000"/>
                  </a:schemeClr>
                </a:solidFill>
                <a:latin typeface="楷体" panose="02010609060101010101" pitchFamily="49" charset="-122"/>
                <a:ea typeface="楷体" panose="02010609060101010101" pitchFamily="49" charset="-122"/>
              </a:rPr>
              <a:t>企业所得税</a:t>
            </a:r>
            <a:r>
              <a:rPr lang="en-US" altLang="zh-CN" dirty="0">
                <a:solidFill>
                  <a:schemeClr val="tx2">
                    <a:lumMod val="50000"/>
                  </a:schemeClr>
                </a:solidFill>
                <a:latin typeface="楷体" panose="02010609060101010101" pitchFamily="49" charset="-122"/>
                <a:ea typeface="楷体" panose="02010609060101010101" pitchFamily="49" charset="-122"/>
              </a:rPr>
              <a:t>13384988.75</a:t>
            </a:r>
            <a:r>
              <a:rPr lang="zh-CN" altLang="en-US" dirty="0">
                <a:solidFill>
                  <a:schemeClr val="tx2">
                    <a:lumMod val="50000"/>
                  </a:schemeClr>
                </a:solidFill>
                <a:latin typeface="楷体" panose="02010609060101010101" pitchFamily="49" charset="-122"/>
                <a:ea typeface="楷体" panose="02010609060101010101" pitchFamily="49" charset="-122"/>
              </a:rPr>
              <a:t>元</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bject 210006"/>
          <p:cNvSpPr>
            <a:spLocks noChangeArrowheads="1"/>
          </p:cNvSpPr>
          <p:nvPr/>
        </p:nvSpPr>
        <p:spPr bwMode="auto">
          <a:xfrm>
            <a:off x="1780540" y="760730"/>
            <a:ext cx="811657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2859" tIns="22859" rIns="22859" bIns="22859">
            <a:spAutoFit/>
          </a:bodyPr>
          <a:lstStyle>
            <a:lvl1pPr indent="8128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indent="457200">
              <a:lnSpc>
                <a:spcPct val="150000"/>
              </a:lnSpc>
            </a:pPr>
            <a:endParaRPr lang="zh-CN" altLang="zh-CN" sz="500" b="1" dirty="0">
              <a:solidFill>
                <a:schemeClr val="accent5">
                  <a:lumMod val="50000"/>
                </a:schemeClr>
              </a:solidFill>
              <a:latin typeface="微软雅黑" panose="020B0503020204020204" pitchFamily="34" charset="-122"/>
              <a:ea typeface="微软雅黑" panose="020B0503020204020204" pitchFamily="34" charset="-122"/>
            </a:endParaRPr>
          </a:p>
          <a:p>
            <a:pPr indent="457200">
              <a:lnSpc>
                <a:spcPct val="150000"/>
              </a:lnSpc>
            </a:pPr>
            <a:r>
              <a:rPr lang="zh-CN" altLang="zh-CN" b="1" dirty="0">
                <a:solidFill>
                  <a:schemeClr val="tx2">
                    <a:lumMod val="50000"/>
                  </a:schemeClr>
                </a:solidFill>
                <a:latin typeface="微软雅黑" panose="020B0503020204020204" pitchFamily="34" charset="-122"/>
                <a:ea typeface="微软雅黑" panose="020B0503020204020204" pitchFamily="34" charset="-122"/>
              </a:rPr>
              <a:t>以上事实，有以下证据证明：</a:t>
            </a:r>
          </a:p>
          <a:p>
            <a:pPr indent="457200">
              <a:lnSpc>
                <a:spcPct val="150000"/>
              </a:lnSpc>
            </a:pPr>
            <a:r>
              <a:rPr lang="zh-CN" altLang="zh-CN" sz="1600" dirty="0">
                <a:solidFill>
                  <a:srgbClr val="C00000"/>
                </a:solidFill>
                <a:latin typeface="微软雅黑" panose="020B0503020204020204" pitchFamily="34" charset="-122"/>
                <a:ea typeface="微软雅黑" panose="020B0503020204020204" pitchFamily="34" charset="-122"/>
              </a:rPr>
              <a:t>证据</a:t>
            </a:r>
            <a:r>
              <a:rPr lang="en-US" altLang="zh-CN" sz="1600" dirty="0" smtClean="0">
                <a:solidFill>
                  <a:srgbClr val="C00000"/>
                </a:solidFill>
                <a:latin typeface="微软雅黑" panose="020B0503020204020204" pitchFamily="34" charset="-122"/>
                <a:ea typeface="微软雅黑" panose="020B0503020204020204" pitchFamily="34" charset="-122"/>
              </a:rPr>
              <a:t>1</a:t>
            </a:r>
            <a:r>
              <a:rPr lang="zh-CN" altLang="en-US" sz="1600" dirty="0" smtClean="0">
                <a:solidFill>
                  <a:srgbClr val="C00000"/>
                </a:solidFill>
                <a:latin typeface="微软雅黑" panose="020B0503020204020204" pitchFamily="34" charset="-122"/>
                <a:ea typeface="微软雅黑" panose="020B0503020204020204" pitchFamily="34" charset="-122"/>
              </a:rPr>
              <a:t>，</a:t>
            </a:r>
            <a:r>
              <a:rPr lang="zh-CN" altLang="zh-CN" sz="1600" dirty="0" smtClean="0">
                <a:solidFill>
                  <a:srgbClr val="C00000"/>
                </a:solidFill>
                <a:latin typeface="微软雅黑" panose="020B0503020204020204" pitchFamily="34" charset="-122"/>
                <a:ea typeface="微软雅黑" panose="020B0503020204020204" pitchFamily="34" charset="-122"/>
              </a:rPr>
              <a:t>征管</a:t>
            </a:r>
            <a:r>
              <a:rPr lang="zh-CN" altLang="zh-CN" sz="1600" dirty="0">
                <a:solidFill>
                  <a:srgbClr val="C00000"/>
                </a:solidFill>
                <a:latin typeface="微软雅黑" panose="020B0503020204020204" pitchFamily="34" charset="-122"/>
                <a:ea typeface="微软雅黑" panose="020B0503020204020204" pitchFamily="34" charset="-122"/>
              </a:rPr>
              <a:t>系统非正常</a:t>
            </a:r>
            <a:r>
              <a:rPr lang="en-US" altLang="zh-CN" sz="1600" dirty="0">
                <a:solidFill>
                  <a:srgbClr val="C00000"/>
                </a:solidFill>
                <a:latin typeface="微软雅黑" panose="020B0503020204020204" pitchFamily="34" charset="-122"/>
                <a:ea typeface="微软雅黑" panose="020B0503020204020204" pitchFamily="34" charset="-122"/>
              </a:rPr>
              <a:t>JPG</a:t>
            </a:r>
            <a:r>
              <a:rPr lang="zh-CN" altLang="zh-CN" sz="1600" dirty="0">
                <a:solidFill>
                  <a:srgbClr val="C00000"/>
                </a:solidFill>
                <a:latin typeface="微软雅黑" panose="020B0503020204020204" pitchFamily="34" charset="-122"/>
                <a:ea typeface="微软雅黑" panose="020B0503020204020204" pitchFamily="34" charset="-122"/>
              </a:rPr>
              <a:t>截图、邮寄回执、官网公告，证明你公司无法取得联系。</a:t>
            </a:r>
          </a:p>
          <a:p>
            <a:pPr indent="457200">
              <a:lnSpc>
                <a:spcPct val="150000"/>
              </a:lnSpc>
            </a:pPr>
            <a:r>
              <a:rPr lang="zh-CN" altLang="zh-CN" sz="1600" dirty="0">
                <a:solidFill>
                  <a:srgbClr val="C00000"/>
                </a:solidFill>
                <a:latin typeface="微软雅黑" panose="020B0503020204020204" pitchFamily="34" charset="-122"/>
                <a:ea typeface="微软雅黑" panose="020B0503020204020204" pitchFamily="34" charset="-122"/>
              </a:rPr>
              <a:t>证据</a:t>
            </a:r>
            <a:r>
              <a:rPr lang="en-US" altLang="zh-CN" sz="1600" dirty="0">
                <a:solidFill>
                  <a:srgbClr val="C00000"/>
                </a:solidFill>
                <a:latin typeface="微软雅黑" panose="020B0503020204020204" pitchFamily="34" charset="-122"/>
                <a:ea typeface="微软雅黑" panose="020B0503020204020204" pitchFamily="34" charset="-122"/>
              </a:rPr>
              <a:t>2</a:t>
            </a:r>
            <a:r>
              <a:rPr lang="zh-CN" altLang="zh-CN" sz="1600" dirty="0">
                <a:solidFill>
                  <a:srgbClr val="C00000"/>
                </a:solidFill>
                <a:latin typeface="微软雅黑" panose="020B0503020204020204" pitchFamily="34" charset="-122"/>
                <a:ea typeface="微软雅黑" panose="020B0503020204020204" pitchFamily="34" charset="-122"/>
              </a:rPr>
              <a:t>，增值税申报表主表、发票认证抵扣清单，证明你公司取得已定性虚开增值税发票并违规抵扣进项税额。</a:t>
            </a:r>
          </a:p>
          <a:p>
            <a:pPr indent="457200">
              <a:lnSpc>
                <a:spcPct val="150000"/>
              </a:lnSpc>
            </a:pPr>
            <a:r>
              <a:rPr lang="zh-CN" altLang="zh-CN" sz="1600" dirty="0">
                <a:solidFill>
                  <a:schemeClr val="tx2">
                    <a:lumMod val="50000"/>
                  </a:schemeClr>
                </a:solidFill>
                <a:latin typeface="微软雅黑" panose="020B0503020204020204" pitchFamily="34" charset="-122"/>
                <a:ea typeface="微软雅黑" panose="020B0503020204020204" pitchFamily="34" charset="-122"/>
              </a:rPr>
              <a:t>根据《中华人民共和国税收征收管理法》第六十三条第一款，拟对你公司的偷税行为，处以所偷税款百分之六十的罚款</a:t>
            </a:r>
            <a:r>
              <a:rPr lang="en-US" altLang="zh-CN" sz="1600" b="1" dirty="0">
                <a:solidFill>
                  <a:srgbClr val="C00000"/>
                </a:solidFill>
                <a:latin typeface="微软雅黑" panose="020B0503020204020204" pitchFamily="34" charset="-122"/>
                <a:ea typeface="微软雅黑" panose="020B0503020204020204" pitchFamily="34" charset="-122"/>
              </a:rPr>
              <a:t>806</a:t>
            </a:r>
            <a:r>
              <a:rPr lang="en-US" altLang="zh-CN" sz="1600" b="1" dirty="0">
                <a:solidFill>
                  <a:schemeClr val="tx2">
                    <a:lumMod val="50000"/>
                  </a:schemeClr>
                </a:solidFill>
                <a:latin typeface="微软雅黑" panose="020B0503020204020204" pitchFamily="34" charset="-122"/>
                <a:ea typeface="微软雅黑" panose="020B0503020204020204" pitchFamily="34" charset="-122"/>
              </a:rPr>
              <a:t>7606.83</a:t>
            </a:r>
            <a:r>
              <a:rPr lang="zh-CN" altLang="zh-CN" sz="1600" b="1" dirty="0" smtClean="0">
                <a:solidFill>
                  <a:schemeClr val="tx2">
                    <a:lumMod val="50000"/>
                  </a:schemeClr>
                </a:solidFill>
                <a:latin typeface="微软雅黑" panose="020B0503020204020204" pitchFamily="34" charset="-122"/>
                <a:ea typeface="微软雅黑" panose="020B0503020204020204" pitchFamily="34" charset="-122"/>
              </a:rPr>
              <a:t>元</a:t>
            </a: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rPr>
              <a:t>（</a:t>
            </a:r>
            <a:r>
              <a:rPr lang="en-US" altLang="zh-CN" sz="1400" dirty="0" smtClean="0">
                <a:solidFill>
                  <a:schemeClr val="tx2">
                    <a:lumMod val="50000"/>
                  </a:schemeClr>
                </a:solidFill>
                <a:latin typeface="微软雅黑" panose="020B0503020204020204" pitchFamily="34" charset="-122"/>
                <a:ea typeface="微软雅黑" panose="020B0503020204020204" pitchFamily="34" charset="-122"/>
              </a:rPr>
              <a:t>13446011. 37×60%</a:t>
            </a: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rPr>
              <a:t>）</a:t>
            </a:r>
            <a:r>
              <a:rPr lang="zh-CN" altLang="zh-CN" sz="1600" dirty="0" smtClean="0">
                <a:solidFill>
                  <a:schemeClr val="tx2">
                    <a:lumMod val="50000"/>
                  </a:schemeClr>
                </a:solidFill>
                <a:latin typeface="微软雅黑" panose="020B0503020204020204" pitchFamily="34" charset="-122"/>
                <a:ea typeface="微软雅黑" panose="020B0503020204020204" pitchFamily="34" charset="-122"/>
              </a:rPr>
              <a:t>。</a:t>
            </a:r>
            <a:endParaRPr lang="zh-CN" altLang="zh-CN" sz="1600" dirty="0">
              <a:solidFill>
                <a:schemeClr val="tx2">
                  <a:lumMod val="50000"/>
                </a:schemeClr>
              </a:solidFill>
              <a:latin typeface="微软雅黑" panose="020B0503020204020204" pitchFamily="34" charset="-122"/>
              <a:ea typeface="微软雅黑" panose="020B0503020204020204" pitchFamily="34" charset="-122"/>
            </a:endParaRPr>
          </a:p>
          <a:p>
            <a:pPr indent="457200">
              <a:lnSpc>
                <a:spcPct val="150000"/>
              </a:lnSpc>
            </a:pPr>
            <a:r>
              <a:rPr lang="zh-CN" altLang="zh-CN" sz="1600" dirty="0">
                <a:solidFill>
                  <a:schemeClr val="tx2">
                    <a:lumMod val="50000"/>
                  </a:schemeClr>
                </a:solidFill>
                <a:latin typeface="微软雅黑" panose="020B0503020204020204" pitchFamily="34" charset="-122"/>
                <a:ea typeface="微软雅黑" panose="020B0503020204020204" pitchFamily="34" charset="-122"/>
              </a:rPr>
              <a:t>二、你（单位）有陈述、申辩的权利。请在我局（所）作出税务行政处罚决定之前，到我局（所）进行陈述、申辩或自行提供陈述、申辩材料；逾期不进行陈述、申辩的，视同放弃权利。</a:t>
            </a:r>
          </a:p>
          <a:p>
            <a:pPr indent="457200">
              <a:lnSpc>
                <a:spcPct val="150000"/>
              </a:lnSpc>
            </a:pPr>
            <a:r>
              <a:rPr lang="zh-CN" altLang="zh-CN" sz="1600" dirty="0">
                <a:solidFill>
                  <a:schemeClr val="tx2">
                    <a:lumMod val="50000"/>
                  </a:schemeClr>
                </a:solidFill>
                <a:latin typeface="微软雅黑" panose="020B0503020204020204" pitchFamily="34" charset="-122"/>
                <a:ea typeface="微软雅黑" panose="020B0503020204020204" pitchFamily="34" charset="-122"/>
              </a:rPr>
              <a:t>三、若拟对你单位罚款</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10000</a:t>
            </a:r>
            <a:r>
              <a:rPr lang="zh-CN" altLang="zh-CN" sz="1600" dirty="0">
                <a:solidFill>
                  <a:schemeClr val="tx2">
                    <a:lumMod val="50000"/>
                  </a:schemeClr>
                </a:solidFill>
                <a:latin typeface="微软雅黑" panose="020B0503020204020204" pitchFamily="34" charset="-122"/>
                <a:ea typeface="微软雅黑" panose="020B0503020204020204" pitchFamily="34" charset="-122"/>
              </a:rPr>
              <a:t>元（含</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10000</a:t>
            </a:r>
            <a:r>
              <a:rPr lang="zh-CN" altLang="zh-CN" sz="1600" dirty="0">
                <a:solidFill>
                  <a:schemeClr val="tx2">
                    <a:lumMod val="50000"/>
                  </a:schemeClr>
                </a:solidFill>
                <a:latin typeface="微软雅黑" panose="020B0503020204020204" pitchFamily="34" charset="-122"/>
                <a:ea typeface="微软雅黑" panose="020B0503020204020204" pitchFamily="34" charset="-122"/>
              </a:rPr>
              <a:t>元）以上，或符合《中华人民共和国行政处罚法》第六十三条规定的其他情形的，你（单位）有要求听证的权利。可自收到本告知书之日起五个工作日内向我局（所）书面提出听证申请；逾期不提出，视为放弃听证权利。</a:t>
            </a:r>
          </a:p>
          <a:p>
            <a:pPr indent="457200" algn="r">
              <a:lnSpc>
                <a:spcPct val="150000"/>
              </a:lnSpc>
            </a:pPr>
            <a:r>
              <a:rPr lang="zh-CN" altLang="zh-CN" sz="1600" dirty="0">
                <a:solidFill>
                  <a:schemeClr val="tx2">
                    <a:lumMod val="50000"/>
                  </a:schemeClr>
                </a:solidFill>
                <a:latin typeface="微软雅黑" panose="020B0503020204020204" pitchFamily="34" charset="-122"/>
                <a:ea typeface="微软雅黑" panose="020B0503020204020204" pitchFamily="34" charset="-122"/>
              </a:rPr>
              <a:t>二Ｏ二一年九月三十日</a:t>
            </a:r>
          </a:p>
        </p:txBody>
      </p:sp>
      <p:sp>
        <p:nvSpPr>
          <p:cNvPr id="4" name="矩形 7"/>
          <p:cNvSpPr>
            <a:spLocks noChangeArrowheads="1"/>
          </p:cNvSpPr>
          <p:nvPr/>
        </p:nvSpPr>
        <p:spPr bwMode="auto">
          <a:xfrm flipV="1">
            <a:off x="1046523" y="691358"/>
            <a:ext cx="9584759" cy="69288"/>
          </a:xfrm>
          <a:prstGeom prst="rect">
            <a:avLst/>
          </a:prstGeom>
          <a:solidFill>
            <a:srgbClr val="7C7A8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2500">
                <a:solidFill>
                  <a:srgbClr val="000000"/>
                </a:solidFill>
                <a:latin typeface="Arial" panose="020B0604020202020204" pitchFamily="34" charset="0"/>
                <a:ea typeface="宋体" panose="02010600030101010101" pitchFamily="2" charset="-122"/>
              </a:defRPr>
            </a:lvl1pPr>
            <a:lvl2pPr marL="742950" indent="-285750" algn="ctr">
              <a:defRPr sz="2500">
                <a:solidFill>
                  <a:srgbClr val="000000"/>
                </a:solidFill>
                <a:latin typeface="Arial" panose="020B0604020202020204" pitchFamily="34" charset="0"/>
                <a:ea typeface="宋体" panose="02010600030101010101" pitchFamily="2" charset="-122"/>
              </a:defRPr>
            </a:lvl2pPr>
            <a:lvl3pPr marL="1143000" indent="-228600" algn="ctr">
              <a:defRPr sz="2500">
                <a:solidFill>
                  <a:srgbClr val="000000"/>
                </a:solidFill>
                <a:latin typeface="Arial" panose="020B0604020202020204" pitchFamily="34" charset="0"/>
                <a:ea typeface="宋体" panose="02010600030101010101" pitchFamily="2" charset="-122"/>
              </a:defRPr>
            </a:lvl3pPr>
            <a:lvl4pPr marL="1600200" indent="-228600" algn="ctr">
              <a:defRPr sz="2500">
                <a:solidFill>
                  <a:srgbClr val="000000"/>
                </a:solidFill>
                <a:latin typeface="Arial" panose="020B0604020202020204" pitchFamily="34" charset="0"/>
                <a:ea typeface="宋体" panose="02010600030101010101" pitchFamily="2" charset="-122"/>
              </a:defRPr>
            </a:lvl4pPr>
            <a:lvl5pPr marL="2057400" indent="-228600" algn="ctr">
              <a:defRPr sz="2500">
                <a:solidFill>
                  <a:srgbClr val="000000"/>
                </a:solidFill>
                <a:latin typeface="Arial" panose="020B0604020202020204" pitchFamily="34" charset="0"/>
                <a:ea typeface="宋体" panose="02010600030101010101" pitchFamily="2" charset="-122"/>
              </a:defRPr>
            </a:lvl5pPr>
            <a:lvl6pPr marL="25146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6pPr>
            <a:lvl7pPr marL="29718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7pPr>
            <a:lvl8pPr marL="34290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8pPr>
            <a:lvl9pPr marL="38862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9pPr>
          </a:lstStyle>
          <a:p>
            <a:endParaRPr lang="zh-CN" altLang="en-US" sz="2000">
              <a:latin typeface="黑体" panose="02010609060101010101" pitchFamily="49" charset="-122"/>
              <a:ea typeface="黑体" panose="02010609060101010101" pitchFamily="49" charset="-122"/>
              <a:sym typeface="黑体" panose="02010609060101010101" pitchFamily="49" charset="-122"/>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bject 210006"/>
          <p:cNvSpPr>
            <a:spLocks noChangeArrowheads="1"/>
          </p:cNvSpPr>
          <p:nvPr/>
        </p:nvSpPr>
        <p:spPr bwMode="auto">
          <a:xfrm>
            <a:off x="1301750" y="1360170"/>
            <a:ext cx="9468485" cy="442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2859" tIns="22859" rIns="22859" bIns="22859">
            <a:spAutoFit/>
          </a:bodyPr>
          <a:lstStyle>
            <a:lvl1pPr indent="8128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200000"/>
              </a:lnSpc>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国家税务总局</a:t>
            </a:r>
            <a:r>
              <a:rPr lang="zh-CN" altLang="en-US" sz="2000" b="1" dirty="0">
                <a:solidFill>
                  <a:srgbClr val="C00000"/>
                </a:solidFill>
                <a:latin typeface="微软雅黑" panose="020B0503020204020204" pitchFamily="34" charset="-122"/>
                <a:ea typeface="微软雅黑" panose="020B0503020204020204" pitchFamily="34" charset="-122"/>
              </a:rPr>
              <a:t>海南省税务局</a:t>
            </a:r>
            <a:r>
              <a:rPr lang="zh-CN" altLang="en-US" sz="2000" dirty="0">
                <a:solidFill>
                  <a:schemeClr val="tx2">
                    <a:lumMod val="50000"/>
                  </a:schemeClr>
                </a:solidFill>
                <a:latin typeface="微软雅黑" panose="020B0503020204020204" pitchFamily="34" charset="-122"/>
                <a:ea typeface="微软雅黑" panose="020B0503020204020204" pitchFamily="34" charset="-122"/>
              </a:rPr>
              <a:t>第二稽查局公告（琼税二稽</a:t>
            </a:r>
            <a:r>
              <a:rPr lang="zh-CN" altLang="en-US" sz="2000" dirty="0" smtClean="0">
                <a:solidFill>
                  <a:schemeClr val="tx2">
                    <a:lumMod val="50000"/>
                  </a:schemeClr>
                </a:solidFill>
                <a:latin typeface="微软雅黑" panose="020B0503020204020204" pitchFamily="34" charset="-122"/>
                <a:ea typeface="微软雅黑" panose="020B0503020204020204" pitchFamily="34" charset="-122"/>
              </a:rPr>
              <a:t>告</a:t>
            </a:r>
            <a:r>
              <a:rPr lang="en-US" altLang="zh-CN" sz="2000" dirty="0" smtClean="0">
                <a:solidFill>
                  <a:schemeClr val="tx2">
                    <a:lumMod val="50000"/>
                  </a:schemeClr>
                </a:solidFill>
                <a:latin typeface="微软雅黑" panose="020B0503020204020204" pitchFamily="34" charset="-122"/>
                <a:ea typeface="微软雅黑" panose="020B0503020204020204" pitchFamily="34" charset="-122"/>
              </a:rPr>
              <a:t>[2021]75</a:t>
            </a:r>
            <a:r>
              <a:rPr lang="zh-CN" altLang="en-US" sz="2000" dirty="0" smtClean="0">
                <a:solidFill>
                  <a:schemeClr val="tx2">
                    <a:lumMod val="50000"/>
                  </a:schemeClr>
                </a:solidFill>
                <a:latin typeface="微软雅黑" panose="020B0503020204020204" pitchFamily="34" charset="-122"/>
                <a:ea typeface="微软雅黑" panose="020B0503020204020204" pitchFamily="34" charset="-122"/>
              </a:rPr>
              <a:t>号）</a:t>
            </a:r>
            <a:endParaRPr lang="en-US" altLang="zh-CN" sz="2000" dirty="0" smtClean="0">
              <a:solidFill>
                <a:schemeClr val="tx2">
                  <a:lumMod val="50000"/>
                </a:schemeClr>
              </a:solidFill>
              <a:latin typeface="微软雅黑" panose="020B0503020204020204" pitchFamily="34" charset="-122"/>
              <a:ea typeface="微软雅黑" panose="020B0503020204020204" pitchFamily="34" charset="-122"/>
            </a:endParaRPr>
          </a:p>
          <a:p>
            <a:pPr>
              <a:lnSpc>
                <a:spcPct val="200000"/>
              </a:lnSpc>
            </a:pPr>
            <a:r>
              <a:rPr lang="zh-CN" altLang="en-US" sz="1600" dirty="0">
                <a:solidFill>
                  <a:schemeClr val="tx2">
                    <a:lumMod val="50000"/>
                  </a:schemeClr>
                </a:solidFill>
                <a:latin typeface="微软雅黑" panose="020B0503020204020204" pitchFamily="34" charset="-122"/>
                <a:ea typeface="微软雅黑" panose="020B0503020204020204" pitchFamily="34" charset="-122"/>
              </a:rPr>
              <a:t>海南锦成广告有限公司（纳税人识别号：</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91460300348073155Q,</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法定代表人：张渊实）：</a:t>
            </a:r>
          </a:p>
          <a:p>
            <a:pPr>
              <a:lnSpc>
                <a:spcPct val="200000"/>
              </a:lnSpc>
            </a:pPr>
            <a:r>
              <a:rPr lang="zh-CN" altLang="en-US" sz="1600" dirty="0">
                <a:solidFill>
                  <a:schemeClr val="tx2">
                    <a:lumMod val="50000"/>
                  </a:schemeClr>
                </a:solidFill>
                <a:latin typeface="微软雅黑" panose="020B0503020204020204" pitchFamily="34" charset="-122"/>
                <a:ea typeface="微软雅黑" panose="020B0503020204020204" pitchFamily="34" charset="-122"/>
              </a:rPr>
              <a:t>因无法联系你公司相关人员，涉税文书采用其他方式无法送达，根据</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中华人民共和国税收征收管理法实施细则</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第</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106</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条规定，现将</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税务行政处罚决定书</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（琼税二稽罚</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〔2021〕17</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号）公告送达。你公司见本公告后可自行到我局领取纸质件。如不来领取，自公告之日起满</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30</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日，即视为送达。</a:t>
            </a:r>
          </a:p>
          <a:p>
            <a:pPr>
              <a:lnSpc>
                <a:spcPct val="200000"/>
              </a:lnSpc>
            </a:pPr>
            <a:r>
              <a:rPr lang="zh-CN" altLang="en-US" sz="1600" dirty="0">
                <a:solidFill>
                  <a:schemeClr val="tx2">
                    <a:lumMod val="50000"/>
                  </a:schemeClr>
                </a:solidFill>
                <a:latin typeface="微软雅黑" panose="020B0503020204020204" pitchFamily="34" charset="-122"/>
                <a:ea typeface="微软雅黑" panose="020B0503020204020204" pitchFamily="34" charset="-122"/>
              </a:rPr>
              <a:t>联系地址：海口市城西路</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22</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号办公楼</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401</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室</a:t>
            </a:r>
          </a:p>
          <a:p>
            <a:pPr>
              <a:lnSpc>
                <a:spcPct val="200000"/>
              </a:lnSpc>
            </a:pPr>
            <a:r>
              <a:rPr lang="zh-CN" altLang="en-US" sz="1600" dirty="0">
                <a:solidFill>
                  <a:schemeClr val="tx2">
                    <a:lumMod val="50000"/>
                  </a:schemeClr>
                </a:solidFill>
                <a:latin typeface="微软雅黑" panose="020B0503020204020204" pitchFamily="34" charset="-122"/>
                <a:ea typeface="微软雅黑" panose="020B0503020204020204" pitchFamily="34" charset="-122"/>
              </a:rPr>
              <a:t>联系人：陈先生、黄先生            联系电话：</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66969081    </a:t>
            </a:r>
          </a:p>
          <a:p>
            <a:pPr>
              <a:lnSpc>
                <a:spcPct val="200000"/>
              </a:lnSpc>
            </a:pPr>
            <a:r>
              <a:rPr lang="en-US" altLang="zh-CN" sz="1600" dirty="0">
                <a:solidFill>
                  <a:schemeClr val="tx2">
                    <a:lumMod val="50000"/>
                  </a:schemeClr>
                </a:solidFill>
                <a:latin typeface="微软雅黑" panose="020B0503020204020204" pitchFamily="34" charset="-122"/>
                <a:ea typeface="微软雅黑" panose="020B0503020204020204" pitchFamily="34" charset="-122"/>
              </a:rPr>
              <a:t>2021</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年</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10</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月</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21</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日</a:t>
            </a:r>
            <a:endParaRPr lang="zh-CN" altLang="zh-CN" dirty="0">
              <a:solidFill>
                <a:schemeClr val="tx2">
                  <a:lumMod val="50000"/>
                </a:schemeClr>
              </a:solidFill>
            </a:endParaRPr>
          </a:p>
          <a:p>
            <a:pPr algn="just">
              <a:lnSpc>
                <a:spcPct val="130000"/>
              </a:lnSpc>
            </a:pPr>
            <a:endParaRPr lang="zh-CN" altLang="zh-CN" sz="1600" b="1" dirty="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3"/>
          <p:cNvSpPr>
            <a:spLocks noChangeArrowheads="1"/>
          </p:cNvSpPr>
          <p:nvPr/>
        </p:nvSpPr>
        <p:spPr bwMode="auto">
          <a:xfrm>
            <a:off x="0" y="456674"/>
            <a:ext cx="10769922" cy="84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lgn="ctr">
              <a:buNone/>
            </a:pPr>
            <a:r>
              <a:rPr lang="en-US" altLang="zh-CN" sz="2000" dirty="0">
                <a:solidFill>
                  <a:schemeClr val="tx2">
                    <a:lumMod val="50000"/>
                  </a:schemeClr>
                </a:solidFill>
                <a:latin typeface="微软雅黑" panose="020B0503020204020204" pitchFamily="34" charset="-122"/>
                <a:ea typeface="微软雅黑" panose="020B0503020204020204" pitchFamily="34" charset="-122"/>
              </a:rPr>
              <a:t>2</a:t>
            </a:r>
            <a:r>
              <a:rPr lang="zh-CN" altLang="en-US" sz="2000" dirty="0" smtClean="0">
                <a:solidFill>
                  <a:schemeClr val="tx2">
                    <a:lumMod val="50000"/>
                  </a:schemeClr>
                </a:solidFill>
                <a:latin typeface="微软雅黑" panose="020B0503020204020204" pitchFamily="34" charset="-122"/>
                <a:ea typeface="微软雅黑" panose="020B0503020204020204" pitchFamily="34" charset="-122"/>
              </a:rPr>
              <a:t>、</a:t>
            </a:r>
            <a:r>
              <a:rPr lang="zh-CN" altLang="en-US" sz="2000" dirty="0" smtClean="0">
                <a:solidFill>
                  <a:srgbClr val="C00000"/>
                </a:solidFill>
                <a:latin typeface="微软雅黑" panose="020B0503020204020204" pitchFamily="34" charset="-122"/>
                <a:ea typeface="微软雅黑" panose="020B0503020204020204" pitchFamily="34" charset="-122"/>
              </a:rPr>
              <a:t>开具</a:t>
            </a:r>
            <a:r>
              <a:rPr lang="zh-CN" altLang="en-US" sz="2000" dirty="0">
                <a:solidFill>
                  <a:schemeClr val="tx2">
                    <a:lumMod val="50000"/>
                  </a:schemeClr>
                </a:solidFill>
                <a:latin typeface="微软雅黑" panose="020B0503020204020204" pitchFamily="34" charset="-122"/>
                <a:ea typeface="微软雅黑" panose="020B0503020204020204" pitchFamily="34" charset="-122"/>
              </a:rPr>
              <a:t>大额咨询服务费等名目</a:t>
            </a:r>
            <a:r>
              <a:rPr lang="zh-CN" altLang="en-US" sz="2000" dirty="0">
                <a:solidFill>
                  <a:srgbClr val="C00000"/>
                </a:solidFill>
                <a:latin typeface="微软雅黑" panose="020B0503020204020204" pitchFamily="34" charset="-122"/>
                <a:ea typeface="微软雅黑" panose="020B0503020204020204" pitchFamily="34" charset="-122"/>
              </a:rPr>
              <a:t>发票</a:t>
            </a:r>
            <a:r>
              <a:rPr lang="zh-CN" altLang="en-US" sz="2000" dirty="0">
                <a:solidFill>
                  <a:schemeClr val="tx2">
                    <a:lumMod val="50000"/>
                  </a:schemeClr>
                </a:solidFill>
                <a:latin typeface="微软雅黑" panose="020B0503020204020204" pitchFamily="34" charset="-122"/>
                <a:ea typeface="微软雅黑" panose="020B0503020204020204" pitchFamily="34" charset="-122"/>
              </a:rPr>
              <a:t>被</a:t>
            </a:r>
            <a:r>
              <a:rPr lang="zh-CN" altLang="en-US" sz="2000" dirty="0" smtClean="0">
                <a:solidFill>
                  <a:schemeClr val="tx2">
                    <a:lumMod val="50000"/>
                  </a:schemeClr>
                </a:solidFill>
                <a:latin typeface="微软雅黑" panose="020B0503020204020204" pitchFamily="34" charset="-122"/>
                <a:ea typeface="微软雅黑" panose="020B0503020204020204" pitchFamily="34" charset="-122"/>
              </a:rPr>
              <a:t>查</a:t>
            </a:r>
            <a:endParaRPr lang="en-US" altLang="zh-CN" sz="2000" dirty="0" smtClean="0">
              <a:solidFill>
                <a:schemeClr val="tx2">
                  <a:lumMod val="50000"/>
                </a:schemeClr>
              </a:solidFill>
              <a:latin typeface="微软雅黑" panose="020B0503020204020204" pitchFamily="34" charset="-122"/>
              <a:ea typeface="微软雅黑" panose="020B0503020204020204" pitchFamily="34" charset="-122"/>
            </a:endParaRPr>
          </a:p>
          <a:p>
            <a:pPr algn="ctr">
              <a:buNone/>
            </a:pPr>
            <a:r>
              <a:rPr lang="en-US" altLang="zh-CN" sz="2400" b="1" dirty="0">
                <a:solidFill>
                  <a:schemeClr val="accent5">
                    <a:lumMod val="50000"/>
                  </a:schemeClr>
                </a:solidFill>
                <a:latin typeface="微软雅黑" panose="020B0503020204020204" pitchFamily="34" charset="-122"/>
                <a:ea typeface="微软雅黑" panose="020B0503020204020204" pitchFamily="34" charset="-122"/>
              </a:rPr>
              <a:t> </a:t>
            </a:r>
            <a:r>
              <a:rPr lang="en-US" altLang="zh-CN" sz="2400" b="1" dirty="0" smtClean="0">
                <a:solidFill>
                  <a:schemeClr val="accent5">
                    <a:lumMod val="50000"/>
                  </a:schemeClr>
                </a:solidFill>
                <a:latin typeface="微软雅黑" panose="020B0503020204020204" pitchFamily="34" charset="-122"/>
                <a:ea typeface="微软雅黑" panose="020B0503020204020204" pitchFamily="34" charset="-122"/>
              </a:rPr>
              <a:t>                                            </a:t>
            </a:r>
            <a:r>
              <a:rPr lang="en-US" altLang="zh-CN" sz="2400" dirty="0" smtClean="0">
                <a:solidFill>
                  <a:schemeClr val="tx2">
                    <a:lumMod val="50000"/>
                  </a:schemeClr>
                </a:solidFill>
                <a:latin typeface="微软雅黑" panose="020B0503020204020204" pitchFamily="34" charset="-122"/>
                <a:ea typeface="微软雅黑" panose="020B0503020204020204" pitchFamily="34" charset="-122"/>
              </a:rPr>
              <a:t>——</a:t>
            </a:r>
            <a:r>
              <a:rPr lang="zh-CN" altLang="en-US" sz="1800" dirty="0" smtClean="0">
                <a:solidFill>
                  <a:schemeClr val="tx2">
                    <a:lumMod val="50000"/>
                  </a:schemeClr>
                </a:solidFill>
                <a:latin typeface="微软雅黑" panose="020B0503020204020204" pitchFamily="34" charset="-122"/>
                <a:ea typeface="微软雅黑" panose="020B0503020204020204" pitchFamily="34" charset="-122"/>
              </a:rPr>
              <a:t>交易</a:t>
            </a:r>
            <a:r>
              <a:rPr lang="zh-CN" altLang="en-US" sz="1800" dirty="0">
                <a:solidFill>
                  <a:schemeClr val="tx2">
                    <a:lumMod val="50000"/>
                  </a:schemeClr>
                </a:solidFill>
                <a:latin typeface="微软雅黑" panose="020B0503020204020204" pitchFamily="34" charset="-122"/>
                <a:ea typeface="微软雅黑" panose="020B0503020204020204" pitchFamily="34" charset="-122"/>
              </a:rPr>
              <a:t>对手提供了</a:t>
            </a:r>
            <a:r>
              <a:rPr lang="en-US" altLang="zh-CN" sz="1800" dirty="0">
                <a:solidFill>
                  <a:schemeClr val="tx2">
                    <a:lumMod val="50000"/>
                  </a:schemeClr>
                </a:solidFill>
                <a:latin typeface="微软雅黑" panose="020B0503020204020204" pitchFamily="34" charset="-122"/>
                <a:ea typeface="微软雅黑" panose="020B0503020204020204" pitchFamily="34" charset="-122"/>
              </a:rPr>
              <a:t>4</a:t>
            </a:r>
            <a:r>
              <a:rPr lang="zh-CN" altLang="en-US" sz="1800" dirty="0">
                <a:solidFill>
                  <a:schemeClr val="tx2">
                    <a:lumMod val="50000"/>
                  </a:schemeClr>
                </a:solidFill>
                <a:latin typeface="微软雅黑" panose="020B0503020204020204" pitchFamily="34" charset="-122"/>
                <a:ea typeface="微软雅黑" panose="020B0503020204020204" pitchFamily="34" charset="-122"/>
              </a:rPr>
              <a:t>项证据给税务局！</a:t>
            </a:r>
            <a:endParaRPr lang="zh-CN" altLang="en-US" sz="1800" dirty="0">
              <a:solidFill>
                <a:schemeClr val="tx2">
                  <a:lumMod val="50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bject 210006"/>
          <p:cNvSpPr>
            <a:spLocks noChangeArrowheads="1"/>
          </p:cNvSpPr>
          <p:nvPr/>
        </p:nvSpPr>
        <p:spPr bwMode="auto">
          <a:xfrm>
            <a:off x="1530350" y="1069975"/>
            <a:ext cx="9133205" cy="452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2859" tIns="22859" rIns="22859" bIns="22859">
            <a:spAutoFit/>
          </a:bodyPr>
          <a:lstStyle>
            <a:lvl1pPr indent="8128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indent="431800">
              <a:lnSpc>
                <a:spcPct val="150000"/>
              </a:lnSpc>
            </a:pPr>
            <a:r>
              <a:rPr lang="zh-CN" altLang="en-US" sz="1600" dirty="0">
                <a:solidFill>
                  <a:schemeClr val="tx2">
                    <a:lumMod val="50000"/>
                  </a:schemeClr>
                </a:solidFill>
                <a:latin typeface="微软雅黑" panose="020B0503020204020204" pitchFamily="34" charset="-122"/>
                <a:ea typeface="微软雅黑" panose="020B0503020204020204" pitchFamily="34" charset="-122"/>
              </a:rPr>
              <a:t>海南锦成广告有限公司（纳税人识别号：</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91460300348073155Q</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a:t>
            </a:r>
          </a:p>
          <a:p>
            <a:pPr indent="431800">
              <a:lnSpc>
                <a:spcPct val="150000"/>
              </a:lnSpc>
            </a:pPr>
            <a:r>
              <a:rPr lang="zh-CN" altLang="en-US" sz="1600" dirty="0">
                <a:solidFill>
                  <a:schemeClr val="tx2">
                    <a:lumMod val="50000"/>
                  </a:schemeClr>
                </a:solidFill>
                <a:latin typeface="微软雅黑" panose="020B0503020204020204" pitchFamily="34" charset="-122"/>
                <a:ea typeface="微软雅黑" panose="020B0503020204020204" pitchFamily="34" charset="-122"/>
              </a:rPr>
              <a:t>经我局对你公司（地址：洋浦经济开发区海岸华庭</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K2</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栋</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7</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楼</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704</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房 ）</a:t>
            </a:r>
            <a:r>
              <a:rPr lang="en-US" altLang="zh-CN" sz="1600" dirty="0">
                <a:solidFill>
                  <a:srgbClr val="C00000"/>
                </a:solidFill>
                <a:latin typeface="微软雅黑" panose="020B0503020204020204" pitchFamily="34" charset="-122"/>
                <a:ea typeface="微软雅黑" panose="020B0503020204020204" pitchFamily="34" charset="-122"/>
              </a:rPr>
              <a:t>2015</a:t>
            </a:r>
            <a:r>
              <a:rPr lang="zh-CN" altLang="en-US" sz="1600" dirty="0">
                <a:solidFill>
                  <a:srgbClr val="C00000"/>
                </a:solidFill>
                <a:latin typeface="微软雅黑" panose="020B0503020204020204" pitchFamily="34" charset="-122"/>
                <a:ea typeface="微软雅黑" panose="020B0503020204020204" pitchFamily="34" charset="-122"/>
              </a:rPr>
              <a:t>年</a:t>
            </a:r>
            <a:r>
              <a:rPr lang="en-US" altLang="zh-CN" sz="1600" dirty="0">
                <a:solidFill>
                  <a:srgbClr val="C00000"/>
                </a:solidFill>
                <a:latin typeface="微软雅黑" panose="020B0503020204020204" pitchFamily="34" charset="-122"/>
                <a:ea typeface="微软雅黑" panose="020B0503020204020204" pitchFamily="34" charset="-122"/>
              </a:rPr>
              <a:t>8</a:t>
            </a:r>
            <a:r>
              <a:rPr lang="zh-CN" altLang="en-US" sz="1600" dirty="0">
                <a:solidFill>
                  <a:srgbClr val="C00000"/>
                </a:solidFill>
                <a:latin typeface="微软雅黑" panose="020B0503020204020204" pitchFamily="34" charset="-122"/>
                <a:ea typeface="微软雅黑" panose="020B0503020204020204" pitchFamily="34" charset="-122"/>
              </a:rPr>
              <a:t>月</a:t>
            </a:r>
            <a:r>
              <a:rPr lang="en-US" altLang="zh-CN" sz="1600" dirty="0">
                <a:solidFill>
                  <a:srgbClr val="C00000"/>
                </a:solidFill>
                <a:latin typeface="微软雅黑" panose="020B0503020204020204" pitchFamily="34" charset="-122"/>
                <a:ea typeface="微软雅黑" panose="020B0503020204020204" pitchFamily="34" charset="-122"/>
              </a:rPr>
              <a:t>1</a:t>
            </a:r>
            <a:r>
              <a:rPr lang="zh-CN" altLang="en-US" sz="1600" dirty="0">
                <a:solidFill>
                  <a:srgbClr val="C00000"/>
                </a:solidFill>
                <a:latin typeface="微软雅黑" panose="020B0503020204020204" pitchFamily="34" charset="-122"/>
                <a:ea typeface="微软雅黑" panose="020B0503020204020204" pitchFamily="34" charset="-122"/>
              </a:rPr>
              <a:t>日至</a:t>
            </a:r>
            <a:r>
              <a:rPr lang="en-US" altLang="zh-CN" sz="1600" dirty="0">
                <a:solidFill>
                  <a:srgbClr val="C00000"/>
                </a:solidFill>
                <a:latin typeface="微软雅黑" panose="020B0503020204020204" pitchFamily="34" charset="-122"/>
                <a:ea typeface="微软雅黑" panose="020B0503020204020204" pitchFamily="34" charset="-122"/>
              </a:rPr>
              <a:t>2016</a:t>
            </a:r>
            <a:r>
              <a:rPr lang="zh-CN" altLang="en-US" sz="1600" dirty="0">
                <a:solidFill>
                  <a:srgbClr val="C00000"/>
                </a:solidFill>
                <a:latin typeface="微软雅黑" panose="020B0503020204020204" pitchFamily="34" charset="-122"/>
                <a:ea typeface="微软雅黑" panose="020B0503020204020204" pitchFamily="34" charset="-122"/>
              </a:rPr>
              <a:t>年</a:t>
            </a:r>
            <a:r>
              <a:rPr lang="en-US" altLang="zh-CN" sz="1600" dirty="0">
                <a:solidFill>
                  <a:srgbClr val="C00000"/>
                </a:solidFill>
                <a:latin typeface="微软雅黑" panose="020B0503020204020204" pitchFamily="34" charset="-122"/>
                <a:ea typeface="微软雅黑" panose="020B0503020204020204" pitchFamily="34" charset="-122"/>
              </a:rPr>
              <a:t>8</a:t>
            </a:r>
            <a:r>
              <a:rPr lang="zh-CN" altLang="en-US" sz="1600" dirty="0">
                <a:solidFill>
                  <a:srgbClr val="C00000"/>
                </a:solidFill>
                <a:latin typeface="微软雅黑" panose="020B0503020204020204" pitchFamily="34" charset="-122"/>
                <a:ea typeface="微软雅黑" panose="020B0503020204020204" pitchFamily="34" charset="-122"/>
              </a:rPr>
              <a:t>月</a:t>
            </a:r>
            <a:r>
              <a:rPr lang="en-US" altLang="zh-CN" sz="1600" dirty="0">
                <a:solidFill>
                  <a:srgbClr val="C00000"/>
                </a:solidFill>
                <a:latin typeface="微软雅黑" panose="020B0503020204020204" pitchFamily="34" charset="-122"/>
                <a:ea typeface="微软雅黑" panose="020B0503020204020204" pitchFamily="34" charset="-122"/>
              </a:rPr>
              <a:t>31</a:t>
            </a:r>
            <a:r>
              <a:rPr lang="zh-CN" altLang="en-US" sz="1600" dirty="0">
                <a:solidFill>
                  <a:srgbClr val="C00000"/>
                </a:solidFill>
                <a:latin typeface="微软雅黑" panose="020B0503020204020204" pitchFamily="34" charset="-122"/>
                <a:ea typeface="微软雅黑" panose="020B0503020204020204" pitchFamily="34" charset="-122"/>
              </a:rPr>
              <a:t>日</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涉税情况</a:t>
            </a:r>
            <a:r>
              <a:rPr lang="zh-CN" altLang="en-US" sz="1600" dirty="0" smtClean="0">
                <a:solidFill>
                  <a:schemeClr val="tx2">
                    <a:lumMod val="50000"/>
                  </a:schemeClr>
                </a:solidFill>
                <a:latin typeface="微软雅黑" panose="020B0503020204020204" pitchFamily="34" charset="-122"/>
                <a:ea typeface="微软雅黑" panose="020B0503020204020204" pitchFamily="34" charset="-122"/>
              </a:rPr>
              <a:t>进行检查</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，你公司存在违法事实及处罚决定如下</a:t>
            </a:r>
            <a:r>
              <a:rPr lang="zh-CN" altLang="en-US" sz="1600" dirty="0" smtClean="0">
                <a:solidFill>
                  <a:schemeClr val="tx2">
                    <a:lumMod val="50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2">
                  <a:lumMod val="50000"/>
                </a:schemeClr>
              </a:solidFill>
              <a:latin typeface="微软雅黑" panose="020B0503020204020204" pitchFamily="34" charset="-122"/>
              <a:ea typeface="微软雅黑" panose="020B0503020204020204" pitchFamily="34" charset="-122"/>
            </a:endParaRPr>
          </a:p>
          <a:p>
            <a:pPr indent="431800">
              <a:lnSpc>
                <a:spcPct val="150000"/>
              </a:lnSpc>
            </a:pPr>
            <a:r>
              <a:rPr lang="zh-CN" altLang="en-US" b="1" dirty="0" smtClean="0">
                <a:solidFill>
                  <a:schemeClr val="tx2">
                    <a:lumMod val="50000"/>
                  </a:schemeClr>
                </a:solidFill>
                <a:latin typeface="微软雅黑" panose="020B0503020204020204" pitchFamily="34" charset="-122"/>
                <a:ea typeface="微软雅黑" panose="020B0503020204020204" pitchFamily="34" charset="-122"/>
              </a:rPr>
              <a:t>一、</a:t>
            </a:r>
            <a:r>
              <a:rPr lang="zh-CN" altLang="zh-CN" b="1" dirty="0" smtClean="0">
                <a:solidFill>
                  <a:schemeClr val="tx2">
                    <a:lumMod val="50000"/>
                  </a:schemeClr>
                </a:solidFill>
                <a:latin typeface="微软雅黑" panose="020B0503020204020204" pitchFamily="34" charset="-122"/>
                <a:ea typeface="微软雅黑" panose="020B0503020204020204" pitchFamily="34" charset="-122"/>
              </a:rPr>
              <a:t>违法事实</a:t>
            </a:r>
            <a:r>
              <a:rPr lang="zh-CN" altLang="en-US" b="1" dirty="0" smtClean="0">
                <a:solidFill>
                  <a:schemeClr val="tx2">
                    <a:lumMod val="50000"/>
                  </a:schemeClr>
                </a:solidFill>
                <a:latin typeface="微软雅黑" panose="020B0503020204020204" pitchFamily="34" charset="-122"/>
                <a:ea typeface="微软雅黑" panose="020B0503020204020204" pitchFamily="34" charset="-122"/>
              </a:rPr>
              <a:t>及证据</a:t>
            </a:r>
            <a:endParaRPr lang="zh-CN" altLang="zh-CN" b="1" dirty="0">
              <a:solidFill>
                <a:schemeClr val="tx2">
                  <a:lumMod val="50000"/>
                </a:schemeClr>
              </a:solidFill>
              <a:latin typeface="微软雅黑" panose="020B0503020204020204" pitchFamily="34" charset="-122"/>
              <a:ea typeface="微软雅黑" panose="020B0503020204020204" pitchFamily="34" charset="-122"/>
            </a:endParaRPr>
          </a:p>
          <a:p>
            <a:pPr indent="431800">
              <a:lnSpc>
                <a:spcPct val="150000"/>
              </a:lnSpc>
            </a:pPr>
            <a:r>
              <a:rPr lang="zh-CN" altLang="en-US" sz="1600" dirty="0">
                <a:solidFill>
                  <a:schemeClr val="tx2">
                    <a:lumMod val="50000"/>
                  </a:schemeClr>
                </a:solidFill>
                <a:latin typeface="微软雅黑" panose="020B0503020204020204" pitchFamily="34" charset="-122"/>
                <a:ea typeface="微软雅黑" panose="020B0503020204020204" pitchFamily="34" charset="-122"/>
              </a:rPr>
              <a:t>经查，</a:t>
            </a:r>
            <a:r>
              <a:rPr lang="zh-CN" altLang="en-US" sz="1600" dirty="0">
                <a:solidFill>
                  <a:srgbClr val="C00000"/>
                </a:solidFill>
                <a:latin typeface="微软雅黑" panose="020B0503020204020204" pitchFamily="34" charset="-122"/>
                <a:ea typeface="微软雅黑" panose="020B0503020204020204" pitchFamily="34" charset="-122"/>
              </a:rPr>
              <a:t>你公司</a:t>
            </a:r>
            <a:r>
              <a:rPr lang="en-US" altLang="zh-CN" sz="1600" dirty="0">
                <a:solidFill>
                  <a:srgbClr val="C00000"/>
                </a:solidFill>
                <a:latin typeface="微软雅黑" panose="020B0503020204020204" pitchFamily="34" charset="-122"/>
                <a:ea typeface="微软雅黑" panose="020B0503020204020204" pitchFamily="34" charset="-122"/>
              </a:rPr>
              <a:t>2016</a:t>
            </a:r>
            <a:r>
              <a:rPr lang="zh-CN" altLang="en-US" sz="1600" dirty="0">
                <a:solidFill>
                  <a:srgbClr val="C00000"/>
                </a:solidFill>
                <a:latin typeface="微软雅黑" panose="020B0503020204020204" pitchFamily="34" charset="-122"/>
                <a:ea typeface="微软雅黑" panose="020B0503020204020204" pitchFamily="34" charset="-122"/>
              </a:rPr>
              <a:t>年</a:t>
            </a:r>
            <a:r>
              <a:rPr lang="en-US" altLang="zh-CN" sz="1600" dirty="0">
                <a:solidFill>
                  <a:srgbClr val="C00000"/>
                </a:solidFill>
                <a:latin typeface="微软雅黑" panose="020B0503020204020204" pitchFamily="34" charset="-122"/>
                <a:ea typeface="微软雅黑" panose="020B0503020204020204" pitchFamily="34" charset="-122"/>
              </a:rPr>
              <a:t>1-7</a:t>
            </a:r>
            <a:r>
              <a:rPr lang="zh-CN" altLang="en-US" sz="1600" dirty="0">
                <a:solidFill>
                  <a:srgbClr val="C00000"/>
                </a:solidFill>
                <a:latin typeface="微软雅黑" panose="020B0503020204020204" pitchFamily="34" charset="-122"/>
                <a:ea typeface="微软雅黑" panose="020B0503020204020204" pitchFamily="34" charset="-122"/>
              </a:rPr>
              <a:t>月份期间</a:t>
            </a:r>
            <a:r>
              <a:rPr lang="zh-CN" altLang="en-US" sz="1600" b="1" dirty="0">
                <a:solidFill>
                  <a:srgbClr val="C00000"/>
                </a:solidFill>
                <a:latin typeface="微软雅黑" panose="020B0503020204020204" pitchFamily="34" charset="-122"/>
                <a:ea typeface="微软雅黑" panose="020B0503020204020204" pitchFamily="34" charset="-122"/>
              </a:rPr>
              <a:t>虚构业务</a:t>
            </a:r>
            <a:r>
              <a:rPr lang="zh-CN" altLang="en-US" sz="1600" dirty="0">
                <a:solidFill>
                  <a:srgbClr val="C00000"/>
                </a:solidFill>
                <a:latin typeface="微软雅黑" panose="020B0503020204020204" pitchFamily="34" charset="-122"/>
                <a:ea typeface="微软雅黑" panose="020B0503020204020204" pitchFamily="34" charset="-122"/>
              </a:rPr>
              <a:t>向昆明赛诺制药有限公司开具增值税专用发票</a:t>
            </a:r>
            <a:r>
              <a:rPr lang="en-US" altLang="zh-CN" sz="1600" dirty="0">
                <a:solidFill>
                  <a:srgbClr val="C00000"/>
                </a:solidFill>
                <a:latin typeface="微软雅黑" panose="020B0503020204020204" pitchFamily="34" charset="-122"/>
                <a:ea typeface="微软雅黑" panose="020B0503020204020204" pitchFamily="34" charset="-122"/>
              </a:rPr>
              <a:t>138</a:t>
            </a:r>
            <a:r>
              <a:rPr lang="zh-CN" altLang="en-US" sz="1600" dirty="0">
                <a:solidFill>
                  <a:srgbClr val="C00000"/>
                </a:solidFill>
                <a:latin typeface="微软雅黑" panose="020B0503020204020204" pitchFamily="34" charset="-122"/>
                <a:ea typeface="微软雅黑" panose="020B0503020204020204" pitchFamily="34" charset="-122"/>
              </a:rPr>
              <a:t>份，货物或应税劳务名称为“咨询服务费”“企业营销策划”或“市场推广服务”，金额合计</a:t>
            </a:r>
            <a:r>
              <a:rPr lang="en-US" altLang="zh-CN" sz="1600" dirty="0">
                <a:solidFill>
                  <a:srgbClr val="C00000"/>
                </a:solidFill>
                <a:latin typeface="微软雅黑" panose="020B0503020204020204" pitchFamily="34" charset="-122"/>
                <a:ea typeface="微软雅黑" panose="020B0503020204020204" pitchFamily="34" charset="-122"/>
              </a:rPr>
              <a:t>12,923,785.49</a:t>
            </a:r>
            <a:r>
              <a:rPr lang="zh-CN" altLang="en-US" sz="1600" dirty="0">
                <a:solidFill>
                  <a:srgbClr val="C00000"/>
                </a:solidFill>
                <a:latin typeface="微软雅黑" panose="020B0503020204020204" pitchFamily="34" charset="-122"/>
                <a:ea typeface="微软雅黑" panose="020B0503020204020204" pitchFamily="34" charset="-122"/>
              </a:rPr>
              <a:t>元，税额合计 </a:t>
            </a:r>
            <a:r>
              <a:rPr lang="en-US" altLang="zh-CN" sz="1600" dirty="0">
                <a:solidFill>
                  <a:srgbClr val="C00000"/>
                </a:solidFill>
                <a:latin typeface="微软雅黑" panose="020B0503020204020204" pitchFamily="34" charset="-122"/>
                <a:ea typeface="微软雅黑" panose="020B0503020204020204" pitchFamily="34" charset="-122"/>
              </a:rPr>
              <a:t>775,427.51</a:t>
            </a:r>
            <a:r>
              <a:rPr lang="zh-CN" altLang="en-US" sz="1600" dirty="0">
                <a:solidFill>
                  <a:srgbClr val="C00000"/>
                </a:solidFill>
                <a:latin typeface="微软雅黑" panose="020B0503020204020204" pitchFamily="34" charset="-122"/>
                <a:ea typeface="微软雅黑" panose="020B0503020204020204" pitchFamily="34" charset="-122"/>
              </a:rPr>
              <a:t>元</a:t>
            </a:r>
            <a:r>
              <a:rPr lang="en-US" altLang="zh-CN" sz="1600" dirty="0">
                <a:solidFill>
                  <a:srgbClr val="C00000"/>
                </a:solidFill>
                <a:latin typeface="微软雅黑" panose="020B0503020204020204" pitchFamily="34" charset="-122"/>
                <a:ea typeface="微软雅黑" panose="020B0503020204020204" pitchFamily="34" charset="-122"/>
              </a:rPr>
              <a:t>,</a:t>
            </a:r>
            <a:r>
              <a:rPr lang="zh-CN" altLang="en-US" sz="1600" dirty="0">
                <a:solidFill>
                  <a:srgbClr val="C00000"/>
                </a:solidFill>
                <a:latin typeface="微软雅黑" panose="020B0503020204020204" pitchFamily="34" charset="-122"/>
                <a:ea typeface="微软雅黑" panose="020B0503020204020204" pitchFamily="34" charset="-122"/>
              </a:rPr>
              <a:t>价税合计</a:t>
            </a:r>
            <a:r>
              <a:rPr lang="en-US" altLang="zh-CN" sz="1600" b="1" dirty="0">
                <a:solidFill>
                  <a:srgbClr val="C00000"/>
                </a:solidFill>
                <a:latin typeface="微软雅黑" panose="020B0503020204020204" pitchFamily="34" charset="-122"/>
                <a:ea typeface="微软雅黑" panose="020B0503020204020204" pitchFamily="34" charset="-122"/>
              </a:rPr>
              <a:t>13,69</a:t>
            </a:r>
            <a:r>
              <a:rPr lang="en-US" altLang="zh-CN" sz="1600" dirty="0">
                <a:solidFill>
                  <a:srgbClr val="C00000"/>
                </a:solidFill>
                <a:latin typeface="微软雅黑" panose="020B0503020204020204" pitchFamily="34" charset="-122"/>
                <a:ea typeface="微软雅黑" panose="020B0503020204020204" pitchFamily="34" charset="-122"/>
              </a:rPr>
              <a:t>9,213.00</a:t>
            </a:r>
            <a:r>
              <a:rPr lang="zh-CN" altLang="en-US" sz="1600" dirty="0">
                <a:solidFill>
                  <a:srgbClr val="C00000"/>
                </a:solidFill>
                <a:latin typeface="微软雅黑" panose="020B0503020204020204" pitchFamily="34" charset="-122"/>
                <a:ea typeface="微软雅黑" panose="020B0503020204020204" pitchFamily="34" charset="-122"/>
              </a:rPr>
              <a:t>元</a:t>
            </a:r>
            <a:r>
              <a:rPr lang="zh-CN" altLang="en-US" sz="1600" dirty="0" smtClean="0">
                <a:solidFill>
                  <a:srgbClr val="C00000"/>
                </a:solidFill>
                <a:latin typeface="微软雅黑" panose="020B0503020204020204" pitchFamily="34" charset="-122"/>
                <a:ea typeface="微软雅黑" panose="020B0503020204020204" pitchFamily="34" charset="-122"/>
              </a:rPr>
              <a:t>。</a:t>
            </a:r>
            <a:endParaRPr lang="en-US" altLang="zh-CN" sz="1600" dirty="0" smtClean="0">
              <a:solidFill>
                <a:srgbClr val="C00000"/>
              </a:solidFill>
              <a:latin typeface="微软雅黑" panose="020B0503020204020204" pitchFamily="34" charset="-122"/>
              <a:ea typeface="微软雅黑" panose="020B0503020204020204" pitchFamily="34" charset="-122"/>
            </a:endParaRPr>
          </a:p>
          <a:p>
            <a:pPr indent="431800">
              <a:lnSpc>
                <a:spcPct val="150000"/>
              </a:lnSpc>
            </a:pPr>
            <a:r>
              <a:rPr lang="zh-CN" altLang="en-US" sz="1600" dirty="0" smtClean="0">
                <a:solidFill>
                  <a:schemeClr val="tx2">
                    <a:lumMod val="50000"/>
                  </a:schemeClr>
                </a:solidFill>
                <a:latin typeface="微软雅黑" panose="020B0503020204020204" pitchFamily="34" charset="-122"/>
                <a:ea typeface="微软雅黑" panose="020B0503020204020204" pitchFamily="34" charset="-122"/>
              </a:rPr>
              <a:t>根据</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中华人民共和国发票管理办法</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（中华人民共和国国务院令第</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587</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号）第二十二条：“开具发票应当按照规定的时限、顺序、栏目，全部联次一次性如实开具，并加盖发票专用章。任何单位和个人不得有下列虚开发票行为：（一）为他人、为自己开具与实际经营业务情况不符的发票；（二）让他人为自己开具与实际经营业务情况不符的发票；（三）介绍他人开具与实际经营业务情况不符的发票。”之规定，你公司上述行为确认为虚开增值税专用发票行为。</a:t>
            </a:r>
            <a:endParaRPr lang="zh-CN" altLang="en-US" sz="16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3" name="TextBox 3"/>
          <p:cNvSpPr>
            <a:spLocks noChangeArrowheads="1"/>
          </p:cNvSpPr>
          <p:nvPr/>
        </p:nvSpPr>
        <p:spPr bwMode="auto">
          <a:xfrm>
            <a:off x="2033458" y="671246"/>
            <a:ext cx="812762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buNone/>
            </a:pPr>
            <a:r>
              <a:rPr lang="en-US" altLang="zh-CN" sz="2000" dirty="0" smtClean="0">
                <a:solidFill>
                  <a:schemeClr val="tx2">
                    <a:lumMod val="50000"/>
                  </a:schemeClr>
                </a:solidFill>
                <a:latin typeface="微软雅黑" panose="020B0503020204020204" pitchFamily="34" charset="-122"/>
                <a:ea typeface="微软雅黑" panose="020B0503020204020204" pitchFamily="34" charset="-122"/>
              </a:rPr>
              <a:t>《</a:t>
            </a:r>
            <a:r>
              <a:rPr lang="zh-CN" altLang="en-US" sz="2000" dirty="0">
                <a:solidFill>
                  <a:schemeClr val="tx2">
                    <a:lumMod val="50000"/>
                  </a:schemeClr>
                </a:solidFill>
                <a:latin typeface="微软雅黑" panose="020B0503020204020204" pitchFamily="34" charset="-122"/>
                <a:ea typeface="微软雅黑" panose="020B0503020204020204" pitchFamily="34" charset="-122"/>
              </a:rPr>
              <a:t>税务行政处罚决定书</a:t>
            </a:r>
            <a:r>
              <a:rPr lang="en-US" altLang="zh-CN" sz="20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800" dirty="0">
                <a:solidFill>
                  <a:schemeClr val="tx2">
                    <a:lumMod val="50000"/>
                  </a:schemeClr>
                </a:solidFill>
                <a:latin typeface="微软雅黑" panose="020B0503020204020204" pitchFamily="34" charset="-122"/>
                <a:ea typeface="微软雅黑" panose="020B0503020204020204" pitchFamily="34" charset="-122"/>
              </a:rPr>
              <a:t>（琼税二稽</a:t>
            </a:r>
            <a:r>
              <a:rPr lang="zh-CN" altLang="en-US" sz="1800" dirty="0" smtClean="0">
                <a:solidFill>
                  <a:schemeClr val="tx2">
                    <a:lumMod val="50000"/>
                  </a:schemeClr>
                </a:solidFill>
                <a:latin typeface="微软雅黑" panose="020B0503020204020204" pitchFamily="34" charset="-122"/>
                <a:ea typeface="微软雅黑" panose="020B0503020204020204" pitchFamily="34" charset="-122"/>
              </a:rPr>
              <a:t>罚</a:t>
            </a:r>
            <a:r>
              <a:rPr lang="en-US" altLang="zh-CN" sz="1800" dirty="0">
                <a:solidFill>
                  <a:schemeClr val="tx2">
                    <a:lumMod val="50000"/>
                  </a:schemeClr>
                </a:solidFill>
                <a:latin typeface="微软雅黑" panose="020B0503020204020204" pitchFamily="34" charset="-122"/>
                <a:ea typeface="微软雅黑" panose="020B0503020204020204" pitchFamily="34" charset="-122"/>
              </a:rPr>
              <a:t>[</a:t>
            </a:r>
            <a:r>
              <a:rPr lang="en-US" altLang="zh-CN" sz="1800" dirty="0" smtClean="0">
                <a:solidFill>
                  <a:schemeClr val="tx2">
                    <a:lumMod val="50000"/>
                  </a:schemeClr>
                </a:solidFill>
                <a:latin typeface="微软雅黑" panose="020B0503020204020204" pitchFamily="34" charset="-122"/>
                <a:ea typeface="微软雅黑" panose="020B0503020204020204" pitchFamily="34" charset="-122"/>
              </a:rPr>
              <a:t>2021]17</a:t>
            </a:r>
            <a:r>
              <a:rPr lang="zh-CN" altLang="en-US" sz="1800" dirty="0">
                <a:solidFill>
                  <a:schemeClr val="tx2">
                    <a:lumMod val="50000"/>
                  </a:schemeClr>
                </a:solidFill>
                <a:latin typeface="微软雅黑" panose="020B0503020204020204" pitchFamily="34" charset="-122"/>
                <a:ea typeface="微软雅黑" panose="020B0503020204020204" pitchFamily="34" charset="-122"/>
              </a:rPr>
              <a:t>号）主要</a:t>
            </a:r>
            <a:r>
              <a:rPr lang="zh-CN" altLang="en-US" sz="1800" dirty="0" smtClean="0">
                <a:solidFill>
                  <a:schemeClr val="tx2">
                    <a:lumMod val="50000"/>
                  </a:schemeClr>
                </a:solidFill>
                <a:latin typeface="微软雅黑" panose="020B0503020204020204" pitchFamily="34" charset="-122"/>
                <a:ea typeface="微软雅黑" panose="020B0503020204020204" pitchFamily="34" charset="-122"/>
              </a:rPr>
              <a:t>内容</a:t>
            </a:r>
            <a:endParaRPr lang="zh-CN" altLang="en-US" sz="1800" dirty="0" smtClean="0">
              <a:solidFill>
                <a:schemeClr val="tx2">
                  <a:lumMod val="50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bject 210006"/>
          <p:cNvSpPr>
            <a:spLocks noChangeArrowheads="1"/>
          </p:cNvSpPr>
          <p:nvPr/>
        </p:nvSpPr>
        <p:spPr bwMode="auto">
          <a:xfrm>
            <a:off x="1188085" y="760730"/>
            <a:ext cx="879348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2859" tIns="22859" rIns="22859" bIns="22859">
            <a:spAutoFit/>
          </a:bodyPr>
          <a:lstStyle>
            <a:lvl1pPr indent="8128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indent="457200">
              <a:lnSpc>
                <a:spcPct val="150000"/>
              </a:lnSpc>
            </a:pPr>
            <a:endParaRPr lang="zh-CN" altLang="zh-CN" sz="500" b="1" dirty="0">
              <a:solidFill>
                <a:schemeClr val="accent5">
                  <a:lumMod val="50000"/>
                </a:schemeClr>
              </a:solidFill>
              <a:latin typeface="微软雅黑" panose="020B0503020204020204" pitchFamily="34" charset="-122"/>
              <a:ea typeface="微软雅黑" panose="020B0503020204020204" pitchFamily="34" charset="-122"/>
            </a:endParaRPr>
          </a:p>
          <a:p>
            <a:pPr indent="457200">
              <a:lnSpc>
                <a:spcPct val="150000"/>
              </a:lnSpc>
            </a:pPr>
            <a:r>
              <a:rPr lang="zh-CN" altLang="zh-CN" b="1" dirty="0" smtClean="0">
                <a:solidFill>
                  <a:schemeClr val="tx2">
                    <a:lumMod val="50000"/>
                  </a:schemeClr>
                </a:solidFill>
                <a:latin typeface="微软雅黑" panose="020B0503020204020204" pitchFamily="34" charset="-122"/>
                <a:ea typeface="微软雅黑" panose="020B0503020204020204" pitchFamily="34" charset="-122"/>
              </a:rPr>
              <a:t>以上</a:t>
            </a:r>
            <a:r>
              <a:rPr lang="zh-CN" altLang="en-US" b="1" dirty="0" smtClean="0">
                <a:solidFill>
                  <a:schemeClr val="tx2">
                    <a:lumMod val="50000"/>
                  </a:schemeClr>
                </a:solidFill>
                <a:latin typeface="微软雅黑" panose="020B0503020204020204" pitchFamily="34" charset="-122"/>
                <a:ea typeface="微软雅黑" panose="020B0503020204020204" pitchFamily="34" charset="-122"/>
              </a:rPr>
              <a:t>违法</a:t>
            </a:r>
            <a:r>
              <a:rPr lang="zh-CN" altLang="zh-CN" b="1" dirty="0" smtClean="0">
                <a:solidFill>
                  <a:schemeClr val="tx2">
                    <a:lumMod val="50000"/>
                  </a:schemeClr>
                </a:solidFill>
                <a:latin typeface="微软雅黑" panose="020B0503020204020204" pitchFamily="34" charset="-122"/>
                <a:ea typeface="微软雅黑" panose="020B0503020204020204" pitchFamily="34" charset="-122"/>
              </a:rPr>
              <a:t>事实，</a:t>
            </a:r>
            <a:r>
              <a:rPr lang="zh-CN" altLang="en-US" b="1" dirty="0" smtClean="0">
                <a:solidFill>
                  <a:schemeClr val="tx2">
                    <a:lumMod val="50000"/>
                  </a:schemeClr>
                </a:solidFill>
                <a:latin typeface="微软雅黑" panose="020B0503020204020204" pitchFamily="34" charset="-122"/>
                <a:ea typeface="微软雅黑" panose="020B0503020204020204" pitchFamily="34" charset="-122"/>
              </a:rPr>
              <a:t>主要</a:t>
            </a:r>
            <a:r>
              <a:rPr lang="zh-CN" altLang="zh-CN" b="1" dirty="0" smtClean="0">
                <a:solidFill>
                  <a:schemeClr val="tx2">
                    <a:lumMod val="50000"/>
                  </a:schemeClr>
                </a:solidFill>
                <a:latin typeface="微软雅黑" panose="020B0503020204020204" pitchFamily="34" charset="-122"/>
                <a:ea typeface="微软雅黑" panose="020B0503020204020204" pitchFamily="34" charset="-122"/>
              </a:rPr>
              <a:t>有</a:t>
            </a:r>
            <a:r>
              <a:rPr lang="zh-CN" altLang="zh-CN" b="1" dirty="0">
                <a:solidFill>
                  <a:schemeClr val="tx2">
                    <a:lumMod val="50000"/>
                  </a:schemeClr>
                </a:solidFill>
                <a:latin typeface="微软雅黑" panose="020B0503020204020204" pitchFamily="34" charset="-122"/>
                <a:ea typeface="微软雅黑" panose="020B0503020204020204" pitchFamily="34" charset="-122"/>
              </a:rPr>
              <a:t>以下证据证明：</a:t>
            </a:r>
          </a:p>
          <a:p>
            <a:pPr indent="457200">
              <a:lnSpc>
                <a:spcPct val="150000"/>
              </a:lnSpc>
            </a:pPr>
            <a:r>
              <a:rPr lang="zh-CN" altLang="en-US" sz="1600" dirty="0">
                <a:solidFill>
                  <a:srgbClr val="C00000"/>
                </a:solidFill>
                <a:latin typeface="微软雅黑" panose="020B0503020204020204" pitchFamily="34" charset="-122"/>
                <a:ea typeface="微软雅黑" panose="020B0503020204020204" pitchFamily="34" charset="-122"/>
              </a:rPr>
              <a:t>证据一</a:t>
            </a:r>
            <a:r>
              <a:rPr lang="en-US" altLang="zh-CN" sz="1600" dirty="0">
                <a:solidFill>
                  <a:srgbClr val="C00000"/>
                </a:solidFill>
                <a:latin typeface="微软雅黑" panose="020B0503020204020204" pitchFamily="34" charset="-122"/>
                <a:ea typeface="微软雅黑" panose="020B0503020204020204" pitchFamily="34" charset="-122"/>
              </a:rPr>
              <a:t>:</a:t>
            </a:r>
            <a:r>
              <a:rPr lang="zh-CN" altLang="en-US" sz="1600" dirty="0">
                <a:solidFill>
                  <a:srgbClr val="C00000"/>
                </a:solidFill>
                <a:latin typeface="微软雅黑" panose="020B0503020204020204" pitchFamily="34" charset="-122"/>
                <a:ea typeface="微软雅黑" panose="020B0503020204020204" pitchFamily="34" charset="-122"/>
              </a:rPr>
              <a:t>你公司增值税申报表及</a:t>
            </a:r>
            <a:r>
              <a:rPr lang="en-US" altLang="zh-CN" sz="1600" dirty="0">
                <a:solidFill>
                  <a:srgbClr val="C00000"/>
                </a:solidFill>
                <a:latin typeface="微软雅黑" panose="020B0503020204020204" pitchFamily="34" charset="-122"/>
                <a:ea typeface="微软雅黑" panose="020B0503020204020204" pitchFamily="34" charset="-122"/>
              </a:rPr>
              <a:t>2015</a:t>
            </a:r>
            <a:r>
              <a:rPr lang="zh-CN" altLang="en-US" sz="1600" dirty="0">
                <a:solidFill>
                  <a:srgbClr val="C00000"/>
                </a:solidFill>
                <a:latin typeface="微软雅黑" panose="020B0503020204020204" pitchFamily="34" charset="-122"/>
                <a:ea typeface="微软雅黑" panose="020B0503020204020204" pitchFamily="34" charset="-122"/>
              </a:rPr>
              <a:t>年</a:t>
            </a:r>
            <a:r>
              <a:rPr lang="en-US" altLang="zh-CN" sz="1600" dirty="0">
                <a:solidFill>
                  <a:srgbClr val="C00000"/>
                </a:solidFill>
                <a:latin typeface="微软雅黑" panose="020B0503020204020204" pitchFamily="34" charset="-122"/>
                <a:ea typeface="微软雅黑" panose="020B0503020204020204" pitchFamily="34" charset="-122"/>
              </a:rPr>
              <a:t>/2016</a:t>
            </a:r>
            <a:r>
              <a:rPr lang="zh-CN" altLang="en-US" sz="1600" dirty="0">
                <a:solidFill>
                  <a:srgbClr val="C00000"/>
                </a:solidFill>
                <a:latin typeface="微软雅黑" panose="020B0503020204020204" pitchFamily="34" charset="-122"/>
                <a:ea typeface="微软雅黑" panose="020B0503020204020204" pitchFamily="34" charset="-122"/>
              </a:rPr>
              <a:t>年</a:t>
            </a:r>
            <a:r>
              <a:rPr lang="en-US" altLang="zh-CN" sz="1600" dirty="0">
                <a:solidFill>
                  <a:srgbClr val="C00000"/>
                </a:solidFill>
                <a:latin typeface="微软雅黑" panose="020B0503020204020204" pitchFamily="34" charset="-122"/>
                <a:ea typeface="微软雅黑" panose="020B0503020204020204" pitchFamily="34" charset="-122"/>
              </a:rPr>
              <a:t>6</a:t>
            </a:r>
            <a:r>
              <a:rPr lang="zh-CN" altLang="en-US" sz="1600" dirty="0">
                <a:solidFill>
                  <a:srgbClr val="C00000"/>
                </a:solidFill>
                <a:latin typeface="微软雅黑" panose="020B0503020204020204" pitchFamily="34" charset="-122"/>
                <a:ea typeface="微软雅黑" panose="020B0503020204020204" pitchFamily="34" charset="-122"/>
              </a:rPr>
              <a:t>月</a:t>
            </a:r>
            <a:r>
              <a:rPr lang="en-US" altLang="zh-CN" sz="1600" dirty="0">
                <a:solidFill>
                  <a:srgbClr val="C00000"/>
                </a:solidFill>
                <a:latin typeface="微软雅黑" panose="020B0503020204020204" pitchFamily="34" charset="-122"/>
                <a:ea typeface="微软雅黑" panose="020B0503020204020204" pitchFamily="34" charset="-122"/>
              </a:rPr>
              <a:t>30</a:t>
            </a:r>
            <a:r>
              <a:rPr lang="zh-CN" altLang="en-US" sz="1600" dirty="0">
                <a:solidFill>
                  <a:srgbClr val="C00000"/>
                </a:solidFill>
                <a:latin typeface="微软雅黑" panose="020B0503020204020204" pitchFamily="34" charset="-122"/>
                <a:ea typeface="微软雅黑" panose="020B0503020204020204" pitchFamily="34" charset="-122"/>
              </a:rPr>
              <a:t>日财务报表</a:t>
            </a:r>
          </a:p>
          <a:p>
            <a:pPr indent="457200">
              <a:lnSpc>
                <a:spcPct val="150000"/>
              </a:lnSpc>
            </a:pPr>
            <a:r>
              <a:rPr lang="zh-CN" altLang="en-US" sz="1600" dirty="0">
                <a:solidFill>
                  <a:schemeClr val="tx2">
                    <a:lumMod val="50000"/>
                  </a:schemeClr>
                </a:solidFill>
                <a:latin typeface="微软雅黑" panose="020B0503020204020204" pitchFamily="34" charset="-122"/>
                <a:ea typeface="微软雅黑" panose="020B0503020204020204" pitchFamily="34" charset="-122"/>
              </a:rPr>
              <a:t>证据二</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对张渊实及陈国强的询问笔录</a:t>
            </a:r>
          </a:p>
          <a:p>
            <a:pPr indent="457200">
              <a:lnSpc>
                <a:spcPct val="150000"/>
              </a:lnSpc>
            </a:pPr>
            <a:r>
              <a:rPr lang="zh-CN" altLang="en-US" sz="1600" dirty="0">
                <a:solidFill>
                  <a:srgbClr val="C00000"/>
                </a:solidFill>
                <a:latin typeface="微软雅黑" panose="020B0503020204020204" pitchFamily="34" charset="-122"/>
                <a:ea typeface="微软雅黑" panose="020B0503020204020204" pitchFamily="34" charset="-122"/>
              </a:rPr>
              <a:t>证据三</a:t>
            </a:r>
            <a:r>
              <a:rPr lang="en-US" altLang="zh-CN" sz="1600" dirty="0">
                <a:solidFill>
                  <a:srgbClr val="C00000"/>
                </a:solidFill>
                <a:latin typeface="微软雅黑" panose="020B0503020204020204" pitchFamily="34" charset="-122"/>
                <a:ea typeface="微软雅黑" panose="020B0503020204020204" pitchFamily="34" charset="-122"/>
              </a:rPr>
              <a:t>:</a:t>
            </a:r>
            <a:r>
              <a:rPr lang="zh-CN" altLang="en-US" sz="1600" dirty="0">
                <a:solidFill>
                  <a:srgbClr val="C00000"/>
                </a:solidFill>
                <a:latin typeface="微软雅黑" panose="020B0503020204020204" pitchFamily="34" charset="-122"/>
                <a:ea typeface="微软雅黑" panose="020B0503020204020204" pitchFamily="34" charset="-122"/>
              </a:rPr>
              <a:t>陈国强个人中国银行</a:t>
            </a:r>
            <a:r>
              <a:rPr lang="en-US" altLang="zh-CN" sz="1600" dirty="0">
                <a:solidFill>
                  <a:srgbClr val="C00000"/>
                </a:solidFill>
                <a:latin typeface="微软雅黑" panose="020B0503020204020204" pitchFamily="34" charset="-122"/>
                <a:ea typeface="微软雅黑" panose="020B0503020204020204" pitchFamily="34" charset="-122"/>
              </a:rPr>
              <a:t>2</a:t>
            </a:r>
            <a:r>
              <a:rPr lang="zh-CN" altLang="en-US" sz="1600" dirty="0">
                <a:solidFill>
                  <a:srgbClr val="C00000"/>
                </a:solidFill>
                <a:latin typeface="微软雅黑" panose="020B0503020204020204" pitchFamily="34" charset="-122"/>
                <a:ea typeface="微软雅黑" panose="020B0503020204020204" pitchFamily="34" charset="-122"/>
              </a:rPr>
              <a:t>个账户流水明细、你公司银行存款账户明细、栾涛、张丽琼中信银行个人账户流水明细</a:t>
            </a:r>
          </a:p>
          <a:p>
            <a:pPr indent="457200">
              <a:lnSpc>
                <a:spcPct val="150000"/>
              </a:lnSpc>
            </a:pPr>
            <a:r>
              <a:rPr lang="zh-CN" altLang="en-US" sz="1600" dirty="0">
                <a:solidFill>
                  <a:schemeClr val="tx2">
                    <a:lumMod val="50000"/>
                  </a:schemeClr>
                </a:solidFill>
                <a:latin typeface="微软雅黑" panose="020B0503020204020204" pitchFamily="34" charset="-122"/>
                <a:ea typeface="微软雅黑" panose="020B0503020204020204" pitchFamily="34" charset="-122"/>
              </a:rPr>
              <a:t>证据四：栾涛、张丽琼、朱小宽身份证明</a:t>
            </a:r>
          </a:p>
          <a:p>
            <a:pPr indent="457200">
              <a:lnSpc>
                <a:spcPct val="150000"/>
              </a:lnSpc>
            </a:pPr>
            <a:r>
              <a:rPr lang="zh-CN" altLang="en-US" sz="1600" dirty="0">
                <a:solidFill>
                  <a:schemeClr val="tx2">
                    <a:lumMod val="50000"/>
                  </a:schemeClr>
                </a:solidFill>
                <a:latin typeface="微软雅黑" panose="020B0503020204020204" pitchFamily="34" charset="-122"/>
                <a:ea typeface="微软雅黑" panose="020B0503020204020204" pitchFamily="34" charset="-122"/>
              </a:rPr>
              <a:t>证据五：你公司成本费用明细账、你公司</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2016</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年银行存款明细帐及</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2016</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年“其他应收款</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陈国强”明细帐</a:t>
            </a:r>
          </a:p>
          <a:p>
            <a:pPr indent="457200">
              <a:lnSpc>
                <a:spcPct val="150000"/>
              </a:lnSpc>
            </a:pPr>
            <a:r>
              <a:rPr lang="zh-CN" altLang="en-US" sz="1600" dirty="0">
                <a:solidFill>
                  <a:schemeClr val="tx2">
                    <a:lumMod val="50000"/>
                  </a:schemeClr>
                </a:solidFill>
                <a:latin typeface="微软雅黑" panose="020B0503020204020204" pitchFamily="34" charset="-122"/>
                <a:ea typeface="微软雅黑" panose="020B0503020204020204" pitchFamily="34" charset="-122"/>
              </a:rPr>
              <a:t>证据六：你公司提供与昆明赛诺制药有限公司相关账务处理及发票记帐联复印件</a:t>
            </a:r>
          </a:p>
          <a:p>
            <a:pPr indent="457200">
              <a:lnSpc>
                <a:spcPct val="150000"/>
              </a:lnSpc>
            </a:pPr>
            <a:r>
              <a:rPr lang="zh-CN" altLang="en-US" sz="1600" b="1" dirty="0">
                <a:solidFill>
                  <a:srgbClr val="C00000"/>
                </a:solidFill>
                <a:latin typeface="微软雅黑" panose="020B0503020204020204" pitchFamily="34" charset="-122"/>
                <a:ea typeface="微软雅黑" panose="020B0503020204020204" pitchFamily="34" charset="-122"/>
              </a:rPr>
              <a:t>证据七：</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昆明赛诺制药有限公司提供的你公司开出发票抵扣联复印件及发票已申报抵扣证据</a:t>
            </a:r>
          </a:p>
          <a:p>
            <a:pPr indent="457200">
              <a:lnSpc>
                <a:spcPct val="150000"/>
              </a:lnSpc>
            </a:pPr>
            <a:r>
              <a:rPr lang="zh-CN" altLang="en-US" sz="1600" b="1" dirty="0">
                <a:solidFill>
                  <a:srgbClr val="C00000"/>
                </a:solidFill>
                <a:latin typeface="微软雅黑" panose="020B0503020204020204" pitchFamily="34" charset="-122"/>
                <a:ea typeface="微软雅黑" panose="020B0503020204020204" pitchFamily="34" charset="-122"/>
              </a:rPr>
              <a:t>证据八：</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昆明赛诺制药有限公司提供的</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策划咨询服务合同书</a:t>
            </a:r>
            <a:r>
              <a:rPr lang="en-US" altLang="zh-CN" sz="16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复印件</a:t>
            </a:r>
          </a:p>
          <a:p>
            <a:pPr indent="457200">
              <a:lnSpc>
                <a:spcPct val="150000"/>
              </a:lnSpc>
            </a:pPr>
            <a:r>
              <a:rPr lang="zh-CN" altLang="en-US" sz="1600" b="1" dirty="0">
                <a:solidFill>
                  <a:srgbClr val="C00000"/>
                </a:solidFill>
                <a:latin typeface="微软雅黑" panose="020B0503020204020204" pitchFamily="34" charset="-122"/>
                <a:ea typeface="微软雅黑" panose="020B0503020204020204" pitchFamily="34" charset="-122"/>
              </a:rPr>
              <a:t>证据九：</a:t>
            </a:r>
            <a:r>
              <a:rPr lang="zh-CN" altLang="en-US" sz="1600" dirty="0">
                <a:solidFill>
                  <a:schemeClr val="tx2">
                    <a:lumMod val="50000"/>
                  </a:schemeClr>
                </a:solidFill>
                <a:latin typeface="微软雅黑" panose="020B0503020204020204" pitchFamily="34" charset="-122"/>
                <a:ea typeface="微软雅黑" panose="020B0503020204020204" pitchFamily="34" charset="-122"/>
              </a:rPr>
              <a:t>昆明赛诺制药有限公司财务部门提供的与你公司业务相关的账务凭证及附件复印件</a:t>
            </a:r>
          </a:p>
          <a:p>
            <a:pPr indent="457200">
              <a:lnSpc>
                <a:spcPct val="150000"/>
              </a:lnSpc>
            </a:pPr>
            <a:r>
              <a:rPr lang="zh-CN" altLang="en-US" sz="1600" b="1" dirty="0">
                <a:solidFill>
                  <a:srgbClr val="C00000"/>
                </a:solidFill>
                <a:latin typeface="微软雅黑" panose="020B0503020204020204" pitchFamily="34" charset="-122"/>
                <a:ea typeface="微软雅黑" panose="020B0503020204020204" pitchFamily="34" charset="-122"/>
              </a:rPr>
              <a:t>证据十：</a:t>
            </a:r>
            <a:r>
              <a:rPr lang="zh-CN" altLang="en-US" sz="1600" dirty="0">
                <a:solidFill>
                  <a:srgbClr val="002060"/>
                </a:solidFill>
                <a:latin typeface="微软雅黑" panose="020B0503020204020204" pitchFamily="34" charset="-122"/>
                <a:ea typeface="微软雅黑" panose="020B0503020204020204" pitchFamily="34" charset="-122"/>
              </a:rPr>
              <a:t>昆明赛诺制药有限公司产品营销策划案复印件（昆明赛诺公司提供）</a:t>
            </a:r>
            <a:endParaRPr lang="zh-CN" altLang="zh-CN" sz="1600" dirty="0">
              <a:solidFill>
                <a:srgbClr val="002060"/>
              </a:solidFill>
              <a:latin typeface="微软雅黑" panose="020B0503020204020204" pitchFamily="34" charset="-122"/>
              <a:ea typeface="微软雅黑" panose="020B0503020204020204" pitchFamily="34" charset="-122"/>
            </a:endParaRPr>
          </a:p>
        </p:txBody>
      </p:sp>
      <p:sp>
        <p:nvSpPr>
          <p:cNvPr id="4" name="矩形 7"/>
          <p:cNvSpPr>
            <a:spLocks noChangeArrowheads="1"/>
          </p:cNvSpPr>
          <p:nvPr/>
        </p:nvSpPr>
        <p:spPr bwMode="auto">
          <a:xfrm flipV="1">
            <a:off x="1046523" y="691358"/>
            <a:ext cx="9584759" cy="69288"/>
          </a:xfrm>
          <a:prstGeom prst="rect">
            <a:avLst/>
          </a:prstGeom>
          <a:solidFill>
            <a:srgbClr val="7C7A8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2500">
                <a:solidFill>
                  <a:srgbClr val="000000"/>
                </a:solidFill>
                <a:latin typeface="Arial" panose="020B0604020202020204" pitchFamily="34" charset="0"/>
                <a:ea typeface="宋体" panose="02010600030101010101" pitchFamily="2" charset="-122"/>
              </a:defRPr>
            </a:lvl1pPr>
            <a:lvl2pPr marL="742950" indent="-285750" algn="ctr">
              <a:defRPr sz="2500">
                <a:solidFill>
                  <a:srgbClr val="000000"/>
                </a:solidFill>
                <a:latin typeface="Arial" panose="020B0604020202020204" pitchFamily="34" charset="0"/>
                <a:ea typeface="宋体" panose="02010600030101010101" pitchFamily="2" charset="-122"/>
              </a:defRPr>
            </a:lvl2pPr>
            <a:lvl3pPr marL="1143000" indent="-228600" algn="ctr">
              <a:defRPr sz="2500">
                <a:solidFill>
                  <a:srgbClr val="000000"/>
                </a:solidFill>
                <a:latin typeface="Arial" panose="020B0604020202020204" pitchFamily="34" charset="0"/>
                <a:ea typeface="宋体" panose="02010600030101010101" pitchFamily="2" charset="-122"/>
              </a:defRPr>
            </a:lvl3pPr>
            <a:lvl4pPr marL="1600200" indent="-228600" algn="ctr">
              <a:defRPr sz="2500">
                <a:solidFill>
                  <a:srgbClr val="000000"/>
                </a:solidFill>
                <a:latin typeface="Arial" panose="020B0604020202020204" pitchFamily="34" charset="0"/>
                <a:ea typeface="宋体" panose="02010600030101010101" pitchFamily="2" charset="-122"/>
              </a:defRPr>
            </a:lvl4pPr>
            <a:lvl5pPr marL="2057400" indent="-228600" algn="ctr">
              <a:defRPr sz="2500">
                <a:solidFill>
                  <a:srgbClr val="000000"/>
                </a:solidFill>
                <a:latin typeface="Arial" panose="020B0604020202020204" pitchFamily="34" charset="0"/>
                <a:ea typeface="宋体" panose="02010600030101010101" pitchFamily="2" charset="-122"/>
              </a:defRPr>
            </a:lvl5pPr>
            <a:lvl6pPr marL="25146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6pPr>
            <a:lvl7pPr marL="29718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7pPr>
            <a:lvl8pPr marL="34290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8pPr>
            <a:lvl9pPr marL="38862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9pPr>
          </a:lstStyle>
          <a:p>
            <a:endParaRPr lang="zh-CN" altLang="en-US" sz="2000">
              <a:latin typeface="黑体" panose="02010609060101010101" pitchFamily="49" charset="-122"/>
              <a:ea typeface="黑体" panose="02010609060101010101" pitchFamily="49" charset="-122"/>
              <a:sym typeface="黑体" panose="02010609060101010101" pitchFamily="49" charset="-122"/>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023" y="412707"/>
            <a:ext cx="2779126" cy="728792"/>
          </a:xfrm>
          <a:prstGeom prst="rect">
            <a:avLst/>
          </a:prstGeom>
        </p:spPr>
      </p:pic>
      <p:sp>
        <p:nvSpPr>
          <p:cNvPr id="8" name="文本框 7"/>
          <p:cNvSpPr txBox="1"/>
          <p:nvPr/>
        </p:nvSpPr>
        <p:spPr>
          <a:xfrm>
            <a:off x="5542384" y="594747"/>
            <a:ext cx="5574108" cy="4154984"/>
          </a:xfrm>
          <a:prstGeom prst="rect">
            <a:avLst/>
          </a:prstGeom>
          <a:noFill/>
        </p:spPr>
        <p:txBody>
          <a:bodyPr wrap="square" rtlCol="0">
            <a:spAutoFit/>
          </a:bodyPr>
          <a:lstStyle/>
          <a:p>
            <a:pPr>
              <a:lnSpc>
                <a:spcPct val="150000"/>
              </a:lnSpc>
            </a:pPr>
            <a:r>
              <a:rPr lang="zh-CN" altLang="en-US" sz="3200" b="1" dirty="0" smtClean="0">
                <a:solidFill>
                  <a:schemeClr val="accent5">
                    <a:lumMod val="50000"/>
                  </a:schemeClr>
                </a:solidFill>
                <a:latin typeface="微软雅黑" panose="020B0503020204020204" pitchFamily="34" charset="-122"/>
                <a:ea typeface="微软雅黑" panose="020B0503020204020204" pitchFamily="34" charset="-122"/>
              </a:rPr>
              <a:t>    刘学</a:t>
            </a:r>
            <a:endParaRPr lang="en-US" altLang="zh-CN" sz="2000" b="1" dirty="0" smtClean="0">
              <a:solidFill>
                <a:schemeClr val="accent5">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dirty="0" smtClean="0">
              <a:solidFill>
                <a:schemeClr val="accent5">
                  <a:lumMod val="50000"/>
                </a:schemeClr>
              </a:solidFill>
              <a:latin typeface="楷体" panose="02010609060101010101" pitchFamily="49" charset="-122"/>
              <a:ea typeface="楷体" panose="02010609060101010101" pitchFamily="49" charset="-122"/>
            </a:endParaRPr>
          </a:p>
          <a:p>
            <a:pPr>
              <a:lnSpc>
                <a:spcPct val="150000"/>
              </a:lnSpc>
            </a:pPr>
            <a:r>
              <a:rPr lang="en-US" altLang="zh-CN" dirty="0">
                <a:solidFill>
                  <a:schemeClr val="accent5">
                    <a:lumMod val="50000"/>
                  </a:schemeClr>
                </a:solidFill>
                <a:latin typeface="楷体" panose="02010609060101010101" pitchFamily="49" charset="-122"/>
                <a:ea typeface="楷体" panose="02010609060101010101" pitchFamily="49" charset="-122"/>
              </a:rPr>
              <a:t> </a:t>
            </a:r>
            <a:r>
              <a:rPr lang="en-US" altLang="zh-CN" dirty="0" smtClean="0">
                <a:solidFill>
                  <a:schemeClr val="accent5">
                    <a:lumMod val="50000"/>
                  </a:schemeClr>
                </a:solidFill>
                <a:latin typeface="楷体" panose="02010609060101010101" pitchFamily="49" charset="-122"/>
                <a:ea typeface="楷体" panose="02010609060101010101" pitchFamily="49" charset="-122"/>
              </a:rPr>
              <a:t>   </a:t>
            </a:r>
            <a:r>
              <a:rPr lang="zh-CN" altLang="en-US" dirty="0" smtClean="0">
                <a:solidFill>
                  <a:schemeClr val="accent5">
                    <a:lumMod val="50000"/>
                  </a:schemeClr>
                </a:solidFill>
                <a:latin typeface="楷体" panose="02010609060101010101" pitchFamily="49" charset="-122"/>
                <a:ea typeface="楷体" panose="02010609060101010101" pitchFamily="49" charset="-122"/>
              </a:rPr>
              <a:t>天职国际税务板块深圳分所合伙人，在</a:t>
            </a:r>
            <a:r>
              <a:rPr lang="zh-CN" altLang="en-US" dirty="0">
                <a:solidFill>
                  <a:schemeClr val="accent5">
                    <a:lumMod val="50000"/>
                  </a:schemeClr>
                </a:solidFill>
                <a:latin typeface="楷体" panose="02010609060101010101" pitchFamily="49" charset="-122"/>
                <a:ea typeface="楷体" panose="02010609060101010101" pitchFamily="49" charset="-122"/>
              </a:rPr>
              <a:t>加入天职前</a:t>
            </a:r>
            <a:r>
              <a:rPr lang="zh-CN" altLang="en-US" dirty="0" smtClean="0">
                <a:solidFill>
                  <a:schemeClr val="accent5">
                    <a:lumMod val="50000"/>
                  </a:schemeClr>
                </a:solidFill>
                <a:latin typeface="楷体" panose="02010609060101010101" pitchFamily="49" charset="-122"/>
                <a:ea typeface="楷体" panose="02010609060101010101" pitchFamily="49" charset="-122"/>
              </a:rPr>
              <a:t>，长期任职某四大，</a:t>
            </a:r>
            <a:r>
              <a:rPr lang="zh-CN" altLang="en-US" dirty="0">
                <a:solidFill>
                  <a:schemeClr val="accent5">
                    <a:lumMod val="50000"/>
                  </a:schemeClr>
                </a:solidFill>
                <a:latin typeface="楷体" panose="02010609060101010101" pitchFamily="49" charset="-122"/>
                <a:ea typeface="楷体" panose="02010609060101010101" pitchFamily="49" charset="-122"/>
              </a:rPr>
              <a:t>拥有</a:t>
            </a:r>
            <a:r>
              <a:rPr lang="zh-CN" altLang="en-US" dirty="0" smtClean="0">
                <a:solidFill>
                  <a:schemeClr val="accent5">
                    <a:lumMod val="50000"/>
                  </a:schemeClr>
                </a:solidFill>
                <a:latin typeface="楷体" panose="02010609060101010101" pitchFamily="49" charset="-122"/>
                <a:ea typeface="楷体" panose="02010609060101010101" pitchFamily="49" charset="-122"/>
              </a:rPr>
              <a:t>逾</a:t>
            </a:r>
            <a:r>
              <a:rPr lang="en-US" altLang="zh-CN" dirty="0" smtClean="0">
                <a:solidFill>
                  <a:schemeClr val="accent5">
                    <a:lumMod val="50000"/>
                  </a:schemeClr>
                </a:solidFill>
                <a:latin typeface="楷体" panose="02010609060101010101" pitchFamily="49" charset="-122"/>
                <a:ea typeface="楷体" panose="02010609060101010101" pitchFamily="49" charset="-122"/>
              </a:rPr>
              <a:t>20</a:t>
            </a:r>
            <a:r>
              <a:rPr lang="zh-CN" altLang="en-US" dirty="0" smtClean="0">
                <a:solidFill>
                  <a:schemeClr val="accent5">
                    <a:lumMod val="50000"/>
                  </a:schemeClr>
                </a:solidFill>
                <a:latin typeface="楷体" panose="02010609060101010101" pitchFamily="49" charset="-122"/>
                <a:ea typeface="楷体" panose="02010609060101010101" pitchFamily="49" charset="-122"/>
              </a:rPr>
              <a:t>年税务领域</a:t>
            </a:r>
            <a:r>
              <a:rPr lang="zh-CN" altLang="en-US" dirty="0">
                <a:solidFill>
                  <a:schemeClr val="accent5">
                    <a:lumMod val="50000"/>
                  </a:schemeClr>
                </a:solidFill>
                <a:latin typeface="楷体" panose="02010609060101010101" pitchFamily="49" charset="-122"/>
                <a:ea typeface="楷体" panose="02010609060101010101" pitchFamily="49" charset="-122"/>
              </a:rPr>
              <a:t>服务经验，一直致力于中国税务领域客户服务，客户行业分布涉及</a:t>
            </a:r>
            <a:r>
              <a:rPr lang="en-US" altLang="zh-CN" dirty="0">
                <a:solidFill>
                  <a:schemeClr val="accent5">
                    <a:lumMod val="50000"/>
                  </a:schemeClr>
                </a:solidFill>
                <a:latin typeface="楷体" panose="02010609060101010101" pitchFamily="49" charset="-122"/>
                <a:ea typeface="楷体" panose="02010609060101010101" pitchFamily="49" charset="-122"/>
              </a:rPr>
              <a:t>TMT</a:t>
            </a:r>
            <a:r>
              <a:rPr lang="zh-CN" altLang="en-US" dirty="0">
                <a:solidFill>
                  <a:schemeClr val="accent5">
                    <a:lumMod val="50000"/>
                  </a:schemeClr>
                </a:solidFill>
                <a:latin typeface="楷体" panose="02010609060101010101" pitchFamily="49" charset="-122"/>
                <a:ea typeface="楷体" panose="02010609060101010101" pitchFamily="49" charset="-122"/>
              </a:rPr>
              <a:t>、制造业、服务行业及商贸企业等日本、欧美、大型国企及民营企业。</a:t>
            </a:r>
          </a:p>
          <a:p>
            <a:pPr>
              <a:lnSpc>
                <a:spcPct val="150000"/>
              </a:lnSpc>
              <a:buFontTx/>
              <a:buNone/>
            </a:pPr>
            <a:r>
              <a:rPr lang="zh-CN" altLang="en-US" dirty="0" smtClean="0">
                <a:solidFill>
                  <a:schemeClr val="accent5">
                    <a:lumMod val="50000"/>
                  </a:schemeClr>
                </a:solidFill>
                <a:latin typeface="楷体" panose="02010609060101010101" pitchFamily="49" charset="-122"/>
                <a:ea typeface="楷体" panose="02010609060101010101" pitchFamily="49" charset="-122"/>
              </a:rPr>
              <a:t>    曾</a:t>
            </a:r>
            <a:r>
              <a:rPr lang="zh-CN" altLang="en-US" dirty="0">
                <a:solidFill>
                  <a:schemeClr val="accent5">
                    <a:lumMod val="50000"/>
                  </a:schemeClr>
                </a:solidFill>
                <a:latin typeface="楷体" panose="02010609060101010101" pitchFamily="49" charset="-122"/>
                <a:ea typeface="楷体" panose="02010609060101010101" pitchFamily="49" charset="-122"/>
              </a:rPr>
              <a:t>多次被邀请作为主讲，为各地方税务机关、商务委、北京注协及澳大利亚会计师公会进行专题</a:t>
            </a:r>
            <a:r>
              <a:rPr lang="zh-CN" altLang="en-US" dirty="0" smtClean="0">
                <a:solidFill>
                  <a:schemeClr val="accent5">
                    <a:lumMod val="50000"/>
                  </a:schemeClr>
                </a:solidFill>
                <a:latin typeface="楷体" panose="02010609060101010101" pitchFamily="49" charset="-122"/>
                <a:ea typeface="楷体" panose="02010609060101010101" pitchFamily="49" charset="-122"/>
              </a:rPr>
              <a:t>演讲。</a:t>
            </a:r>
            <a:endParaRPr lang="en-US" altLang="zh-CN" dirty="0" smtClean="0">
              <a:solidFill>
                <a:schemeClr val="accent5">
                  <a:lumMod val="50000"/>
                </a:schemeClr>
              </a:solidFill>
              <a:latin typeface="楷体" panose="02010609060101010101" pitchFamily="49" charset="-122"/>
              <a:ea typeface="楷体" panose="02010609060101010101" pitchFamily="49" charset="-122"/>
            </a:endParaRPr>
          </a:p>
        </p:txBody>
      </p:sp>
      <p:pic>
        <p:nvPicPr>
          <p:cNvPr id="11" name="图片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127" y="135732"/>
            <a:ext cx="144938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0"/>
            <a:ext cx="4982547"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bject 210006"/>
          <p:cNvSpPr>
            <a:spLocks noChangeArrowheads="1"/>
          </p:cNvSpPr>
          <p:nvPr/>
        </p:nvSpPr>
        <p:spPr bwMode="auto">
          <a:xfrm>
            <a:off x="1882775" y="751205"/>
            <a:ext cx="8426450" cy="502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2859" tIns="22859" rIns="22859" bIns="22859">
            <a:spAutoFit/>
          </a:bodyPr>
          <a:lstStyle>
            <a:lvl1pPr indent="8128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ts val="2500"/>
              </a:lnSpc>
            </a:pPr>
            <a:r>
              <a:rPr lang="zh-CN" altLang="en-US" sz="1600" b="1" dirty="0" smtClean="0">
                <a:solidFill>
                  <a:schemeClr val="tx2">
                    <a:lumMod val="50000"/>
                  </a:schemeClr>
                </a:solidFill>
                <a:latin typeface="微软雅黑" panose="020B0503020204020204" pitchFamily="34" charset="-122"/>
                <a:ea typeface="微软雅黑" panose="020B0503020204020204" pitchFamily="34" charset="-122"/>
              </a:rPr>
              <a:t>二、</a:t>
            </a:r>
            <a:r>
              <a:rPr lang="zh-CN" altLang="zh-CN" sz="1600" b="1" dirty="0" smtClean="0">
                <a:solidFill>
                  <a:schemeClr val="tx2">
                    <a:lumMod val="50000"/>
                  </a:schemeClr>
                </a:solidFill>
                <a:latin typeface="微软雅黑" panose="020B0503020204020204" pitchFamily="34" charset="-122"/>
                <a:ea typeface="微软雅黑" panose="020B0503020204020204" pitchFamily="34" charset="-122"/>
              </a:rPr>
              <a:t>处罚</a:t>
            </a:r>
            <a:r>
              <a:rPr lang="zh-CN" altLang="zh-CN" sz="1600" b="1" dirty="0">
                <a:solidFill>
                  <a:schemeClr val="tx2">
                    <a:lumMod val="50000"/>
                  </a:schemeClr>
                </a:solidFill>
                <a:latin typeface="微软雅黑" panose="020B0503020204020204" pitchFamily="34" charset="-122"/>
                <a:ea typeface="微软雅黑" panose="020B0503020204020204" pitchFamily="34" charset="-122"/>
              </a:rPr>
              <a:t>决定</a:t>
            </a:r>
          </a:p>
          <a:p>
            <a:pPr indent="431800">
              <a:lnSpc>
                <a:spcPct val="150000"/>
              </a:lnSpc>
            </a:pP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中华人民共和国发票管理办法</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（中华人民共和国国务院令第</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587</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号）第三十七条 “违反本办法第二十二条第二款的规定</a:t>
            </a:r>
            <a:r>
              <a:rPr lang="zh-CN" altLang="en-US" sz="1400" dirty="0">
                <a:solidFill>
                  <a:srgbClr val="C00000"/>
                </a:solidFill>
                <a:latin typeface="微软雅黑" panose="020B0503020204020204" pitchFamily="34" charset="-122"/>
                <a:ea typeface="微软雅黑" panose="020B0503020204020204" pitchFamily="34" charset="-122"/>
              </a:rPr>
              <a:t>虚开发票的，由税务机关没收违法所得</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；虚开金额在</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万元以下的，可以并处</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5</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万元以下的罚款；虚开金额超过</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万元的，并处</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5</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万元以上</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50</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万元以下的罚款；构成犯罪的，依法追究刑事责任”之规定</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我局决定</a:t>
            </a:r>
            <a:r>
              <a:rPr lang="zh-CN" altLang="en-US" sz="1400" dirty="0">
                <a:solidFill>
                  <a:srgbClr val="C00000"/>
                </a:solidFill>
                <a:latin typeface="微软雅黑" panose="020B0503020204020204" pitchFamily="34" charset="-122"/>
                <a:ea typeface="微软雅黑" panose="020B0503020204020204" pitchFamily="34" charset="-122"/>
              </a:rPr>
              <a:t>对你公司虚开增值税专用发票行为处以</a:t>
            </a:r>
            <a:r>
              <a:rPr lang="en-US" altLang="zh-CN" sz="1400" dirty="0">
                <a:solidFill>
                  <a:srgbClr val="C00000"/>
                </a:solidFill>
                <a:latin typeface="微软雅黑" panose="020B0503020204020204" pitchFamily="34" charset="-122"/>
                <a:ea typeface="微软雅黑" panose="020B0503020204020204" pitchFamily="34" charset="-122"/>
              </a:rPr>
              <a:t>20</a:t>
            </a:r>
            <a:r>
              <a:rPr lang="zh-CN" altLang="en-US" sz="1400" dirty="0">
                <a:solidFill>
                  <a:srgbClr val="C00000"/>
                </a:solidFill>
                <a:latin typeface="微软雅黑" panose="020B0503020204020204" pitchFamily="34" charset="-122"/>
                <a:ea typeface="微软雅黑" panose="020B0503020204020204" pitchFamily="34" charset="-122"/>
              </a:rPr>
              <a:t>万元罚款</a:t>
            </a:r>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a:t>
            </a:r>
          </a:p>
          <a:p>
            <a:pPr indent="431800">
              <a:lnSpc>
                <a:spcPct val="150000"/>
              </a:lnSpc>
            </a:pPr>
            <a:r>
              <a:rPr lang="zh-CN" altLang="en-US" sz="1400" dirty="0">
                <a:solidFill>
                  <a:schemeClr val="tx2">
                    <a:lumMod val="50000"/>
                  </a:schemeClr>
                </a:solidFill>
                <a:latin typeface="微软雅黑" panose="020B0503020204020204" pitchFamily="34" charset="-122"/>
                <a:ea typeface="微软雅黑" panose="020B0503020204020204" pitchFamily="34" charset="-122"/>
              </a:rPr>
              <a:t>以上应缴款项共计</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200,000.00</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元。限你公司自本决定书送达之日起</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15</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日内到国家税务总局洋浦经济开发区税务局缴纳入库。到期不缴纳罚款，我局可依照</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中华人民共和国行政处罚法</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第七十二条第一款第（一）项规定，每日按罚款数额的百分之三加处罚款。</a:t>
            </a:r>
          </a:p>
          <a:p>
            <a:pPr indent="431800">
              <a:lnSpc>
                <a:spcPct val="150000"/>
              </a:lnSpc>
            </a:pPr>
            <a:r>
              <a:rPr lang="zh-CN" altLang="en-US" sz="1400" dirty="0">
                <a:solidFill>
                  <a:schemeClr val="tx2">
                    <a:lumMod val="50000"/>
                  </a:schemeClr>
                </a:solidFill>
                <a:latin typeface="微软雅黑" panose="020B0503020204020204" pitchFamily="34" charset="-122"/>
                <a:ea typeface="微软雅黑" panose="020B0503020204020204" pitchFamily="34" charset="-122"/>
              </a:rPr>
              <a:t>如对本决定不服，可以自收到本决定书之日起六十日内依法向国家税务总局海南省税务局申请行政复议，或者自收到本决定书之日起六个月内依法向人民法院起诉。如对处罚决定逾期不申请复议也不向人民法院起诉、又不履行的，我局有权采取</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中华人民共和国税收征收管理法</a:t>
            </a:r>
            <a:r>
              <a:rPr lang="en-US" altLang="zh-CN" sz="1400" dirty="0">
                <a:solidFill>
                  <a:schemeClr val="tx2">
                    <a:lumMod val="50000"/>
                  </a:schemeClr>
                </a:solidFill>
                <a:latin typeface="微软雅黑" panose="020B0503020204020204" pitchFamily="34" charset="-122"/>
                <a:ea typeface="微软雅黑" panose="020B0503020204020204" pitchFamily="34" charset="-122"/>
              </a:rPr>
              <a:t>》</a:t>
            </a:r>
            <a:r>
              <a:rPr lang="zh-CN" altLang="en-US" sz="1400" dirty="0">
                <a:solidFill>
                  <a:schemeClr val="tx2">
                    <a:lumMod val="50000"/>
                  </a:schemeClr>
                </a:solidFill>
                <a:latin typeface="微软雅黑" panose="020B0503020204020204" pitchFamily="34" charset="-122"/>
                <a:ea typeface="微软雅黑" panose="020B0503020204020204" pitchFamily="34" charset="-122"/>
              </a:rPr>
              <a:t>第四十条规定的强制执行措施，或者申请人民法院强制执行。</a:t>
            </a:r>
          </a:p>
          <a:p>
            <a:pPr algn="r">
              <a:lnSpc>
                <a:spcPct val="150000"/>
              </a:lnSpc>
            </a:pPr>
            <a:r>
              <a:rPr lang="zh-CN" altLang="zh-CN" sz="1600" dirty="0" smtClean="0">
                <a:solidFill>
                  <a:schemeClr val="tx2">
                    <a:lumMod val="50000"/>
                  </a:schemeClr>
                </a:solidFill>
                <a:latin typeface="微软雅黑" panose="020B0503020204020204" pitchFamily="34" charset="-122"/>
                <a:ea typeface="微软雅黑" panose="020B0503020204020204" pitchFamily="34" charset="-122"/>
              </a:rPr>
              <a:t>国家</a:t>
            </a:r>
            <a:r>
              <a:rPr lang="zh-CN" altLang="zh-CN" sz="1600" dirty="0">
                <a:solidFill>
                  <a:schemeClr val="tx2">
                    <a:lumMod val="50000"/>
                  </a:schemeClr>
                </a:solidFill>
                <a:latin typeface="微软雅黑" panose="020B0503020204020204" pitchFamily="34" charset="-122"/>
                <a:ea typeface="微软雅黑" panose="020B0503020204020204" pitchFamily="34" charset="-122"/>
              </a:rPr>
              <a:t>税务总局</a:t>
            </a:r>
            <a:r>
              <a:rPr lang="zh-CN" altLang="zh-CN" sz="1600" dirty="0" smtClean="0">
                <a:solidFill>
                  <a:schemeClr val="tx2">
                    <a:lumMod val="50000"/>
                  </a:schemeClr>
                </a:solidFill>
                <a:latin typeface="微软雅黑" panose="020B0503020204020204" pitchFamily="34" charset="-122"/>
                <a:ea typeface="微软雅黑" panose="020B0503020204020204" pitchFamily="34" charset="-122"/>
              </a:rPr>
              <a:t>海南省税务局稽查局</a:t>
            </a:r>
            <a:r>
              <a:rPr lang="zh-CN" altLang="en-US" sz="1600" dirty="0" smtClean="0">
                <a:solidFill>
                  <a:schemeClr val="tx2">
                    <a:lumMod val="50000"/>
                  </a:schemeClr>
                </a:solidFill>
                <a:latin typeface="微软雅黑" panose="020B0503020204020204" pitchFamily="34" charset="-122"/>
                <a:ea typeface="微软雅黑" panose="020B0503020204020204" pitchFamily="34" charset="-122"/>
              </a:rPr>
              <a:t>第二稽查局</a:t>
            </a:r>
            <a:endParaRPr lang="en-US" altLang="zh-CN" sz="1600" dirty="0">
              <a:solidFill>
                <a:schemeClr val="tx2">
                  <a:lumMod val="50000"/>
                </a:schemeClr>
              </a:solidFill>
              <a:latin typeface="微软雅黑" panose="020B0503020204020204" pitchFamily="34" charset="-122"/>
              <a:ea typeface="微软雅黑" panose="020B0503020204020204" pitchFamily="34" charset="-122"/>
            </a:endParaRPr>
          </a:p>
          <a:p>
            <a:pPr algn="ctr">
              <a:lnSpc>
                <a:spcPct val="150000"/>
              </a:lnSpc>
            </a:pPr>
            <a:r>
              <a:rPr lang="en-US" altLang="zh-CN" sz="1600" dirty="0">
                <a:solidFill>
                  <a:schemeClr val="tx2">
                    <a:lumMod val="50000"/>
                  </a:schemeClr>
                </a:solidFill>
                <a:latin typeface="微软雅黑" panose="020B0503020204020204" pitchFamily="34" charset="-122"/>
                <a:ea typeface="微软雅黑" panose="020B0503020204020204" pitchFamily="34" charset="-122"/>
              </a:rPr>
              <a:t>                                                                         2021</a:t>
            </a:r>
            <a:r>
              <a:rPr lang="zh-CN" altLang="zh-CN" sz="1600" dirty="0" smtClean="0">
                <a:solidFill>
                  <a:schemeClr val="tx2">
                    <a:lumMod val="50000"/>
                  </a:schemeClr>
                </a:solidFill>
                <a:latin typeface="微软雅黑" panose="020B0503020204020204" pitchFamily="34" charset="-122"/>
                <a:ea typeface="微软雅黑" panose="020B0503020204020204" pitchFamily="34" charset="-122"/>
              </a:rPr>
              <a:t>年</a:t>
            </a:r>
            <a:r>
              <a:rPr lang="en-US" altLang="zh-CN" sz="1600" dirty="0" smtClean="0">
                <a:solidFill>
                  <a:schemeClr val="tx2">
                    <a:lumMod val="50000"/>
                  </a:schemeClr>
                </a:solidFill>
                <a:latin typeface="微软雅黑" panose="020B0503020204020204" pitchFamily="34" charset="-122"/>
                <a:ea typeface="微软雅黑" panose="020B0503020204020204" pitchFamily="34" charset="-122"/>
              </a:rPr>
              <a:t>10</a:t>
            </a:r>
            <a:r>
              <a:rPr lang="zh-CN" altLang="zh-CN" sz="1600" dirty="0" smtClean="0">
                <a:solidFill>
                  <a:schemeClr val="tx2">
                    <a:lumMod val="50000"/>
                  </a:schemeClr>
                </a:solidFill>
                <a:latin typeface="微软雅黑" panose="020B0503020204020204" pitchFamily="34" charset="-122"/>
                <a:ea typeface="微软雅黑" panose="020B0503020204020204" pitchFamily="34" charset="-122"/>
              </a:rPr>
              <a:t>月</a:t>
            </a:r>
            <a:r>
              <a:rPr lang="en-US" altLang="zh-CN" sz="1600" dirty="0" smtClean="0">
                <a:solidFill>
                  <a:schemeClr val="tx2">
                    <a:lumMod val="50000"/>
                  </a:schemeClr>
                </a:solidFill>
                <a:latin typeface="微软雅黑" panose="020B0503020204020204" pitchFamily="34" charset="-122"/>
                <a:ea typeface="微软雅黑" panose="020B0503020204020204" pitchFamily="34" charset="-122"/>
              </a:rPr>
              <a:t>21</a:t>
            </a:r>
            <a:r>
              <a:rPr lang="zh-CN" altLang="zh-CN" sz="1600" dirty="0" smtClean="0">
                <a:solidFill>
                  <a:schemeClr val="tx2">
                    <a:lumMod val="50000"/>
                  </a:schemeClr>
                </a:solidFill>
                <a:latin typeface="微软雅黑" panose="020B0503020204020204" pitchFamily="34" charset="-122"/>
                <a:ea typeface="微软雅黑" panose="020B0503020204020204" pitchFamily="34" charset="-122"/>
              </a:rPr>
              <a:t>日</a:t>
            </a:r>
            <a:endParaRPr lang="zh-CN" altLang="zh-CN" sz="1600" dirty="0">
              <a:solidFill>
                <a:schemeClr val="tx2">
                  <a:lumMod val="50000"/>
                </a:schemeClr>
              </a:solidFill>
              <a:latin typeface="微软雅黑" panose="020B0503020204020204" pitchFamily="34" charset="-122"/>
              <a:ea typeface="微软雅黑" panose="020B0503020204020204" pitchFamily="34" charset="-122"/>
            </a:endParaRPr>
          </a:p>
          <a:p>
            <a:pPr>
              <a:lnSpc>
                <a:spcPct val="150000"/>
              </a:lnSpc>
            </a:pPr>
            <a:endParaRPr lang="zh-CN" altLang="zh-CN" sz="1600" dirty="0">
              <a:solidFill>
                <a:schemeClr val="tx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7" name="图片 1"/>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l="36" t="4569" r="574" b="1164"/>
          <a:stretch>
            <a:fillRect/>
          </a:stretch>
        </p:blipFill>
        <p:spPr bwMode="auto">
          <a:xfrm>
            <a:off x="0" y="3990676"/>
            <a:ext cx="12192000" cy="289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矩形 7"/>
          <p:cNvSpPr>
            <a:spLocks noChangeArrowheads="1"/>
          </p:cNvSpPr>
          <p:nvPr/>
        </p:nvSpPr>
        <p:spPr bwMode="auto">
          <a:xfrm>
            <a:off x="2764790" y="992505"/>
            <a:ext cx="883285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2500">
                <a:solidFill>
                  <a:srgbClr val="000000"/>
                </a:solidFill>
                <a:latin typeface="Arial" panose="020B0604020202020204" pitchFamily="34" charset="0"/>
                <a:ea typeface="宋体" panose="02010600030101010101" pitchFamily="2" charset="-122"/>
              </a:defRPr>
            </a:lvl1pPr>
            <a:lvl2pPr marL="742950" indent="-285750" algn="ctr">
              <a:defRPr sz="2500">
                <a:solidFill>
                  <a:srgbClr val="000000"/>
                </a:solidFill>
                <a:latin typeface="Arial" panose="020B0604020202020204" pitchFamily="34" charset="0"/>
                <a:ea typeface="宋体" panose="02010600030101010101" pitchFamily="2" charset="-122"/>
              </a:defRPr>
            </a:lvl2pPr>
            <a:lvl3pPr marL="1143000" indent="-228600" algn="ctr">
              <a:defRPr sz="2500">
                <a:solidFill>
                  <a:srgbClr val="000000"/>
                </a:solidFill>
                <a:latin typeface="Arial" panose="020B0604020202020204" pitchFamily="34" charset="0"/>
                <a:ea typeface="宋体" panose="02010600030101010101" pitchFamily="2" charset="-122"/>
              </a:defRPr>
            </a:lvl3pPr>
            <a:lvl4pPr marL="1600200" indent="-228600" algn="ctr">
              <a:defRPr sz="2500">
                <a:solidFill>
                  <a:srgbClr val="000000"/>
                </a:solidFill>
                <a:latin typeface="Arial" panose="020B0604020202020204" pitchFamily="34" charset="0"/>
                <a:ea typeface="宋体" panose="02010600030101010101" pitchFamily="2" charset="-122"/>
              </a:defRPr>
            </a:lvl4pPr>
            <a:lvl5pPr marL="2057400" indent="-228600" algn="ctr">
              <a:defRPr sz="2500">
                <a:solidFill>
                  <a:srgbClr val="000000"/>
                </a:solidFill>
                <a:latin typeface="Arial" panose="020B0604020202020204" pitchFamily="34" charset="0"/>
                <a:ea typeface="宋体" panose="02010600030101010101" pitchFamily="2" charset="-122"/>
              </a:defRPr>
            </a:lvl5pPr>
            <a:lvl6pPr marL="25146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6pPr>
            <a:lvl7pPr marL="29718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7pPr>
            <a:lvl8pPr marL="34290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8pPr>
            <a:lvl9pPr marL="38862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9pPr>
          </a:lstStyle>
          <a:p>
            <a:pPr>
              <a:lnSpc>
                <a:spcPct val="150000"/>
              </a:lnSpc>
            </a:pPr>
            <a:endParaRPr lang="en-US" altLang="zh-CN" sz="4400" dirty="0" smtClean="0">
              <a:solidFill>
                <a:schemeClr val="tx2">
                  <a:lumMod val="50000"/>
                </a:schemeClr>
              </a:solidFill>
              <a:latin typeface="微软雅黑" panose="020B0503020204020204" pitchFamily="34" charset="-122"/>
              <a:ea typeface="微软雅黑" panose="020B0503020204020204" pitchFamily="34" charset="-122"/>
              <a:sym typeface="+mn-ea"/>
            </a:endParaRPr>
          </a:p>
          <a:p>
            <a:pPr>
              <a:lnSpc>
                <a:spcPct val="150000"/>
              </a:lnSpc>
            </a:pPr>
            <a:r>
              <a:rPr lang="zh-CN" altLang="en-US" sz="4400" dirty="0" smtClean="0">
                <a:solidFill>
                  <a:schemeClr val="tx2">
                    <a:lumMod val="50000"/>
                  </a:schemeClr>
                </a:solidFill>
                <a:latin typeface="微软雅黑" panose="020B0503020204020204" pitchFamily="34" charset="-122"/>
                <a:ea typeface="微软雅黑" panose="020B0503020204020204" pitchFamily="34" charset="-122"/>
                <a:sym typeface="+mn-ea"/>
              </a:rPr>
              <a:t>近期税务稽查案例分享</a:t>
            </a:r>
            <a:endParaRPr lang="en-US" altLang="zh-CN" sz="4400" dirty="0" smtClean="0">
              <a:solidFill>
                <a:schemeClr val="tx2">
                  <a:lumMod val="50000"/>
                </a:schemeClr>
              </a:solidFill>
              <a:latin typeface="微软雅黑" panose="020B0503020204020204" pitchFamily="34" charset="-122"/>
              <a:ea typeface="微软雅黑" panose="020B0503020204020204" pitchFamily="34" charset="-122"/>
              <a:sym typeface="+mn-ea"/>
            </a:endParaRPr>
          </a:p>
          <a:p>
            <a:pPr>
              <a:lnSpc>
                <a:spcPct val="150000"/>
              </a:lnSpc>
            </a:pPr>
            <a:endParaRPr lang="en-US" altLang="zh-CN" sz="2000" dirty="0">
              <a:solidFill>
                <a:schemeClr val="tx2">
                  <a:lumMod val="50000"/>
                </a:schemeClr>
              </a:solidFill>
              <a:latin typeface="微软雅黑" panose="020B0503020204020204" pitchFamily="34" charset="-122"/>
              <a:ea typeface="微软雅黑" panose="020B0503020204020204" pitchFamily="34" charset="-122"/>
              <a:sym typeface="+mn-ea"/>
            </a:endParaRPr>
          </a:p>
          <a:p>
            <a:pPr algn="l">
              <a:lnSpc>
                <a:spcPct val="130000"/>
              </a:lnSpc>
            </a:pPr>
            <a:r>
              <a:rPr lang="en-US" altLang="zh-CN" sz="2000" kern="100" dirty="0" smtClean="0">
                <a:solidFill>
                  <a:schemeClr val="tx2">
                    <a:lumMod val="50000"/>
                  </a:schemeClr>
                </a:solidFill>
                <a:latin typeface="楷体" panose="02010609060101010101" pitchFamily="49" charset="-122"/>
                <a:ea typeface="楷体" panose="02010609060101010101" pitchFamily="49" charset="-122"/>
                <a:cs typeface="微软雅黑" panose="020B0503020204020204" pitchFamily="34" charset="-122"/>
                <a:sym typeface="+mn-ea"/>
              </a:rPr>
              <a:t>                     </a:t>
            </a:r>
            <a:endParaRPr lang="zh-CN" altLang="en-US" sz="2000" kern="100" dirty="0">
              <a:solidFill>
                <a:schemeClr val="tx2">
                  <a:lumMod val="50000"/>
                </a:schemeClr>
              </a:solidFill>
              <a:latin typeface="楷体" panose="02010609060101010101" pitchFamily="49" charset="-122"/>
              <a:ea typeface="楷体" panose="02010609060101010101" pitchFamily="49" charset="-122"/>
              <a:sym typeface="+mn-ea"/>
            </a:endParaRPr>
          </a:p>
        </p:txBody>
      </p:sp>
      <p:grpSp>
        <p:nvGrpSpPr>
          <p:cNvPr id="6149" name="组合 9"/>
          <p:cNvGrpSpPr/>
          <p:nvPr/>
        </p:nvGrpSpPr>
        <p:grpSpPr bwMode="auto">
          <a:xfrm>
            <a:off x="749573" y="861006"/>
            <a:ext cx="2951163" cy="2393950"/>
            <a:chOff x="0" y="0"/>
            <a:chExt cx="4559300" cy="3695700"/>
          </a:xfrm>
        </p:grpSpPr>
        <p:sp>
          <p:nvSpPr>
            <p:cNvPr id="6150" name="矩形 10"/>
            <p:cNvSpPr>
              <a:spLocks noChangeArrowheads="1"/>
            </p:cNvSpPr>
            <p:nvPr/>
          </p:nvSpPr>
          <p:spPr bwMode="auto">
            <a:xfrm>
              <a:off x="864038" y="733684"/>
              <a:ext cx="1974449" cy="2844801"/>
            </a:xfrm>
            <a:prstGeom prst="rect">
              <a:avLst/>
            </a:prstGeom>
            <a:noFill/>
            <a:ln w="25400" cmpd="sng">
              <a:solidFill>
                <a:srgbClr val="7C7A88"/>
              </a:solidFill>
              <a:miter lim="800000"/>
            </a:ln>
            <a:extLst>
              <a:ext uri="{909E8E84-426E-40DD-AFC4-6F175D3DCCD1}">
                <a14:hiddenFill xmlns:a14="http://schemas.microsoft.com/office/drawing/2010/main">
                  <a:solidFill>
                    <a:srgbClr val="FFFFFF"/>
                  </a:solidFill>
                </a14:hiddenFill>
              </a:ext>
            </a:extLst>
          </p:spPr>
          <p:txBody>
            <a:bodyPr anchor="ctr"/>
            <a:lstStyle>
              <a:lvl1pPr algn="ctr">
                <a:defRPr sz="2500">
                  <a:solidFill>
                    <a:srgbClr val="000000"/>
                  </a:solidFill>
                  <a:latin typeface="Arial" panose="020B0604020202020204" pitchFamily="34" charset="0"/>
                  <a:ea typeface="宋体" panose="02010600030101010101" pitchFamily="2" charset="-122"/>
                </a:defRPr>
              </a:lvl1pPr>
              <a:lvl2pPr marL="742950" indent="-285750" algn="ctr">
                <a:defRPr sz="2500">
                  <a:solidFill>
                    <a:srgbClr val="000000"/>
                  </a:solidFill>
                  <a:latin typeface="Arial" panose="020B0604020202020204" pitchFamily="34" charset="0"/>
                  <a:ea typeface="宋体" panose="02010600030101010101" pitchFamily="2" charset="-122"/>
                </a:defRPr>
              </a:lvl2pPr>
              <a:lvl3pPr marL="1143000" indent="-228600" algn="ctr">
                <a:defRPr sz="2500">
                  <a:solidFill>
                    <a:srgbClr val="000000"/>
                  </a:solidFill>
                  <a:latin typeface="Arial" panose="020B0604020202020204" pitchFamily="34" charset="0"/>
                  <a:ea typeface="宋体" panose="02010600030101010101" pitchFamily="2" charset="-122"/>
                </a:defRPr>
              </a:lvl3pPr>
              <a:lvl4pPr marL="1600200" indent="-228600" algn="ctr">
                <a:defRPr sz="2500">
                  <a:solidFill>
                    <a:srgbClr val="000000"/>
                  </a:solidFill>
                  <a:latin typeface="Arial" panose="020B0604020202020204" pitchFamily="34" charset="0"/>
                  <a:ea typeface="宋体" panose="02010600030101010101" pitchFamily="2" charset="-122"/>
                </a:defRPr>
              </a:lvl4pPr>
              <a:lvl5pPr marL="2057400" indent="-228600" algn="ctr">
                <a:defRPr sz="2500">
                  <a:solidFill>
                    <a:srgbClr val="000000"/>
                  </a:solidFill>
                  <a:latin typeface="Arial" panose="020B0604020202020204" pitchFamily="34" charset="0"/>
                  <a:ea typeface="宋体" panose="02010600030101010101" pitchFamily="2" charset="-122"/>
                </a:defRPr>
              </a:lvl5pPr>
              <a:lvl6pPr marL="25146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6pPr>
              <a:lvl7pPr marL="29718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7pPr>
              <a:lvl8pPr marL="34290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8pPr>
              <a:lvl9pPr marL="38862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9pPr>
            </a:lstStyle>
            <a:p>
              <a:endParaRPr lang="zh-CN" altLang="en-US" sz="1200" b="1">
                <a:latin typeface="黑体" panose="02010609060101010101" pitchFamily="49" charset="-122"/>
                <a:ea typeface="黑体" panose="02010609060101010101" pitchFamily="49" charset="-122"/>
                <a:sym typeface="黑体" panose="02010609060101010101" pitchFamily="49" charset="-122"/>
              </a:endParaRPr>
            </a:p>
          </p:txBody>
        </p:sp>
        <p:sp>
          <p:nvSpPr>
            <p:cNvPr id="6151" name="矩形 11"/>
            <p:cNvSpPr>
              <a:spLocks noChangeArrowheads="1"/>
            </p:cNvSpPr>
            <p:nvPr/>
          </p:nvSpPr>
          <p:spPr bwMode="auto">
            <a:xfrm>
              <a:off x="1056014" y="1391877"/>
              <a:ext cx="1579899" cy="1410628"/>
            </a:xfrm>
            <a:prstGeom prst="rect">
              <a:avLst/>
            </a:prstGeom>
            <a:noFill/>
            <a:ln w="25400" cmpd="sng">
              <a:solidFill>
                <a:srgbClr val="7C7A88"/>
              </a:solidFill>
              <a:miter lim="800000"/>
            </a:ln>
            <a:extLst>
              <a:ext uri="{909E8E84-426E-40DD-AFC4-6F175D3DCCD1}">
                <a14:hiddenFill xmlns:a14="http://schemas.microsoft.com/office/drawing/2010/main">
                  <a:solidFill>
                    <a:srgbClr val="FFFFFF"/>
                  </a:solidFill>
                </a14:hiddenFill>
              </a:ext>
            </a:extLst>
          </p:spPr>
          <p:txBody>
            <a:bodyPr anchor="ctr"/>
            <a:lstStyle>
              <a:lvl1pPr algn="ctr">
                <a:defRPr sz="2500">
                  <a:solidFill>
                    <a:srgbClr val="000000"/>
                  </a:solidFill>
                  <a:latin typeface="Arial" panose="020B0604020202020204" pitchFamily="34" charset="0"/>
                  <a:ea typeface="宋体" panose="02010600030101010101" pitchFamily="2" charset="-122"/>
                </a:defRPr>
              </a:lvl1pPr>
              <a:lvl2pPr marL="742950" indent="-285750" algn="ctr">
                <a:defRPr sz="2500">
                  <a:solidFill>
                    <a:srgbClr val="000000"/>
                  </a:solidFill>
                  <a:latin typeface="Arial" panose="020B0604020202020204" pitchFamily="34" charset="0"/>
                  <a:ea typeface="宋体" panose="02010600030101010101" pitchFamily="2" charset="-122"/>
                </a:defRPr>
              </a:lvl2pPr>
              <a:lvl3pPr marL="1143000" indent="-228600" algn="ctr">
                <a:defRPr sz="2500">
                  <a:solidFill>
                    <a:srgbClr val="000000"/>
                  </a:solidFill>
                  <a:latin typeface="Arial" panose="020B0604020202020204" pitchFamily="34" charset="0"/>
                  <a:ea typeface="宋体" panose="02010600030101010101" pitchFamily="2" charset="-122"/>
                </a:defRPr>
              </a:lvl3pPr>
              <a:lvl4pPr marL="1600200" indent="-228600" algn="ctr">
                <a:defRPr sz="2500">
                  <a:solidFill>
                    <a:srgbClr val="000000"/>
                  </a:solidFill>
                  <a:latin typeface="Arial" panose="020B0604020202020204" pitchFamily="34" charset="0"/>
                  <a:ea typeface="宋体" panose="02010600030101010101" pitchFamily="2" charset="-122"/>
                </a:defRPr>
              </a:lvl4pPr>
              <a:lvl5pPr marL="2057400" indent="-228600" algn="ctr">
                <a:defRPr sz="2500">
                  <a:solidFill>
                    <a:srgbClr val="000000"/>
                  </a:solidFill>
                  <a:latin typeface="Arial" panose="020B0604020202020204" pitchFamily="34" charset="0"/>
                  <a:ea typeface="宋体" panose="02010600030101010101" pitchFamily="2" charset="-122"/>
                </a:defRPr>
              </a:lvl5pPr>
              <a:lvl6pPr marL="25146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6pPr>
              <a:lvl7pPr marL="29718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7pPr>
              <a:lvl8pPr marL="34290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8pPr>
              <a:lvl9pPr marL="38862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9pPr>
            </a:lstStyle>
            <a:p>
              <a:endParaRPr lang="zh-CN" altLang="en-US" sz="1200" b="1">
                <a:latin typeface="黑体" panose="02010609060101010101" pitchFamily="49" charset="-122"/>
                <a:ea typeface="黑体" panose="02010609060101010101" pitchFamily="49" charset="-122"/>
                <a:sym typeface="黑体" panose="02010609060101010101" pitchFamily="49" charset="-122"/>
              </a:endParaRPr>
            </a:p>
          </p:txBody>
        </p:sp>
        <p:sp>
          <p:nvSpPr>
            <p:cNvPr id="6152" name="直接连接符 12"/>
            <p:cNvSpPr>
              <a:spLocks noChangeShapeType="1"/>
            </p:cNvSpPr>
            <p:nvPr/>
          </p:nvSpPr>
          <p:spPr bwMode="auto">
            <a:xfrm flipH="1">
              <a:off x="0" y="0"/>
              <a:ext cx="4559300" cy="3695700"/>
            </a:xfrm>
            <a:prstGeom prst="line">
              <a:avLst/>
            </a:prstGeom>
            <a:noFill/>
            <a:ln w="9525" cmpd="sng">
              <a:solidFill>
                <a:srgbClr val="7C7A88"/>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4" name="_14"/>
            <p:cNvSpPr>
              <a:spLocks noChangeArrowheads="1"/>
            </p:cNvSpPr>
            <p:nvPr/>
          </p:nvSpPr>
          <p:spPr bwMode="auto">
            <a:xfrm>
              <a:off x="1405189" y="1519747"/>
              <a:ext cx="1008823" cy="122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2500">
                  <a:solidFill>
                    <a:srgbClr val="000000"/>
                  </a:solidFill>
                  <a:latin typeface="Arial" panose="020B0604020202020204" pitchFamily="34" charset="0"/>
                  <a:ea typeface="宋体" panose="02010600030101010101" pitchFamily="2" charset="-122"/>
                </a:defRPr>
              </a:lvl1pPr>
              <a:lvl2pPr marL="742950" indent="-285750" algn="ctr">
                <a:defRPr sz="2500">
                  <a:solidFill>
                    <a:srgbClr val="000000"/>
                  </a:solidFill>
                  <a:latin typeface="Arial" panose="020B0604020202020204" pitchFamily="34" charset="0"/>
                  <a:ea typeface="宋体" panose="02010600030101010101" pitchFamily="2" charset="-122"/>
                </a:defRPr>
              </a:lvl2pPr>
              <a:lvl3pPr marL="1143000" indent="-228600" algn="ctr">
                <a:defRPr sz="2500">
                  <a:solidFill>
                    <a:srgbClr val="000000"/>
                  </a:solidFill>
                  <a:latin typeface="Arial" panose="020B0604020202020204" pitchFamily="34" charset="0"/>
                  <a:ea typeface="宋体" panose="02010600030101010101" pitchFamily="2" charset="-122"/>
                </a:defRPr>
              </a:lvl3pPr>
              <a:lvl4pPr marL="1600200" indent="-228600" algn="ctr">
                <a:defRPr sz="2500">
                  <a:solidFill>
                    <a:srgbClr val="000000"/>
                  </a:solidFill>
                  <a:latin typeface="Arial" panose="020B0604020202020204" pitchFamily="34" charset="0"/>
                  <a:ea typeface="宋体" panose="02010600030101010101" pitchFamily="2" charset="-122"/>
                </a:defRPr>
              </a:lvl4pPr>
              <a:lvl5pPr marL="2057400" indent="-228600" algn="ctr">
                <a:defRPr sz="2500">
                  <a:solidFill>
                    <a:srgbClr val="000000"/>
                  </a:solidFill>
                  <a:latin typeface="Arial" panose="020B0604020202020204" pitchFamily="34" charset="0"/>
                  <a:ea typeface="宋体" panose="02010600030101010101" pitchFamily="2" charset="-122"/>
                </a:defRPr>
              </a:lvl5pPr>
              <a:lvl6pPr marL="25146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6pPr>
              <a:lvl7pPr marL="29718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7pPr>
              <a:lvl8pPr marL="34290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8pPr>
              <a:lvl9pPr marL="38862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9pPr>
            </a:lstStyle>
            <a:p>
              <a:r>
                <a:rPr lang="zh-CN" altLang="en-US" sz="4400" b="1" dirty="0" smtClean="0">
                  <a:solidFill>
                    <a:schemeClr val="tx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叁</a:t>
              </a:r>
            </a:p>
          </p:txBody>
        </p:sp>
        <p:sp>
          <p:nvSpPr>
            <p:cNvPr id="6155" name="直接连接符 15"/>
            <p:cNvSpPr>
              <a:spLocks noChangeShapeType="1"/>
            </p:cNvSpPr>
            <p:nvPr/>
          </p:nvSpPr>
          <p:spPr bwMode="auto">
            <a:xfrm flipH="1">
              <a:off x="815340" y="900421"/>
              <a:ext cx="670561" cy="543546"/>
            </a:xfrm>
            <a:prstGeom prst="line">
              <a:avLst/>
            </a:prstGeom>
            <a:noFill/>
            <a:ln w="9525" cmpd="sng">
              <a:solidFill>
                <a:srgbClr val="7C7A88"/>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6" name="直接连接符 16"/>
            <p:cNvSpPr>
              <a:spLocks noChangeShapeType="1"/>
            </p:cNvSpPr>
            <p:nvPr/>
          </p:nvSpPr>
          <p:spPr bwMode="auto">
            <a:xfrm flipH="1">
              <a:off x="3340135" y="2156085"/>
              <a:ext cx="657718" cy="533137"/>
            </a:xfrm>
            <a:prstGeom prst="line">
              <a:avLst/>
            </a:prstGeom>
            <a:noFill/>
            <a:ln w="9525" cmpd="sng">
              <a:solidFill>
                <a:srgbClr val="7C7A88"/>
              </a:solidFill>
              <a:roun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80848" y="2297459"/>
            <a:ext cx="9153777" cy="1441450"/>
            <a:chOff x="1983595" y="2297459"/>
            <a:chExt cx="9153777" cy="1441450"/>
          </a:xfrm>
        </p:grpSpPr>
        <p:grpSp>
          <p:nvGrpSpPr>
            <p:cNvPr id="14" name="组合 42"/>
            <p:cNvGrpSpPr/>
            <p:nvPr/>
          </p:nvGrpSpPr>
          <p:grpSpPr bwMode="auto">
            <a:xfrm rot="45984">
              <a:off x="2752012" y="2297459"/>
              <a:ext cx="1080924" cy="1441450"/>
              <a:chOff x="0" y="0"/>
              <a:chExt cx="1296144" cy="1728192"/>
            </a:xfrm>
          </p:grpSpPr>
          <p:grpSp>
            <p:nvGrpSpPr>
              <p:cNvPr id="16" name="组合 44"/>
              <p:cNvGrpSpPr/>
              <p:nvPr/>
            </p:nvGrpSpPr>
            <p:grpSpPr bwMode="auto">
              <a:xfrm>
                <a:off x="0" y="0"/>
                <a:ext cx="1296144" cy="1728192"/>
                <a:chOff x="0" y="0"/>
                <a:chExt cx="1296144" cy="1728192"/>
              </a:xfrm>
            </p:grpSpPr>
            <p:sp>
              <p:nvSpPr>
                <p:cNvPr id="18" name="圆角矩形 46"/>
                <p:cNvSpPr>
                  <a:spLocks noChangeArrowheads="1"/>
                </p:cNvSpPr>
                <p:nvPr/>
              </p:nvSpPr>
              <p:spPr bwMode="auto">
                <a:xfrm>
                  <a:off x="0" y="0"/>
                  <a:ext cx="1296144" cy="1728192"/>
                </a:xfrm>
                <a:prstGeom prst="roundRect">
                  <a:avLst>
                    <a:gd name="adj" fmla="val 16667"/>
                  </a:avLst>
                </a:prstGeom>
                <a:solidFill>
                  <a:srgbClr val="C8EC50"/>
                </a:solidFill>
                <a:ln>
                  <a:noFill/>
                </a:ln>
                <a:extLst>
                  <a:ext uri="{91240B29-F687-4F45-9708-019B960494DF}">
                    <a14:hiddenLine xmlns:a14="http://schemas.microsoft.com/office/drawing/2010/main" w="25400">
                      <a:solidFill>
                        <a:srgbClr val="395E8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800" b="0" i="0" u="none" strike="noStrike" kern="1200" cap="none" spc="0" normalizeH="0" baseline="0" noProof="0" dirty="0" smtClean="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endParaRPr kumimoji="0" lang="zh-CN" altLang="en-US" sz="4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圆角矩形 47"/>
                <p:cNvSpPr>
                  <a:spLocks noChangeArrowheads="1"/>
                </p:cNvSpPr>
                <p:nvPr/>
              </p:nvSpPr>
              <p:spPr bwMode="auto">
                <a:xfrm>
                  <a:off x="54006" y="72008"/>
                  <a:ext cx="1188132" cy="1584176"/>
                </a:xfrm>
                <a:prstGeom prst="roundRect">
                  <a:avLst>
                    <a:gd name="adj" fmla="val 16667"/>
                  </a:avLst>
                </a:prstGeom>
                <a:noFill/>
                <a:ln w="1587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圆角矩形 5"/>
              <p:cNvSpPr>
                <a:spLocks noChangeArrowheads="1"/>
              </p:cNvSpPr>
              <p:nvPr/>
            </p:nvSpPr>
            <p:spPr bwMode="auto">
              <a:xfrm>
                <a:off x="3277" y="791830"/>
                <a:ext cx="1292867" cy="936362"/>
              </a:xfrm>
              <a:custGeom>
                <a:avLst/>
                <a:gdLst>
                  <a:gd name="T0" fmla="*/ 0 w 1292867"/>
                  <a:gd name="T1" fmla="*/ 0 h 936362"/>
                  <a:gd name="T2" fmla="*/ 1292867 w 1292867"/>
                  <a:gd name="T3" fmla="*/ 752847 h 936362"/>
                  <a:gd name="T4" fmla="*/ 1080116 w 1292867"/>
                  <a:gd name="T5" fmla="*/ 936362 h 936362"/>
                  <a:gd name="T6" fmla="*/ 216028 w 1292867"/>
                  <a:gd name="T7" fmla="*/ 936362 h 936362"/>
                  <a:gd name="T8" fmla="*/ 0 w 1292867"/>
                  <a:gd name="T9" fmla="*/ 720334 h 936362"/>
                  <a:gd name="T10" fmla="*/ 0 w 1292867"/>
                  <a:gd name="T11" fmla="*/ 0 h 936362"/>
                  <a:gd name="T12" fmla="*/ 0 60000 65536"/>
                  <a:gd name="T13" fmla="*/ 0 60000 65536"/>
                  <a:gd name="T14" fmla="*/ 0 60000 65536"/>
                  <a:gd name="T15" fmla="*/ 0 60000 65536"/>
                  <a:gd name="T16" fmla="*/ 0 60000 65536"/>
                  <a:gd name="T17" fmla="*/ 0 60000 65536"/>
                  <a:gd name="T18" fmla="*/ 0 w 1292867"/>
                  <a:gd name="T19" fmla="*/ 0 h 936362"/>
                  <a:gd name="T20" fmla="*/ 1292867 w 1292867"/>
                  <a:gd name="T21" fmla="*/ 936362 h 936362"/>
                </a:gdLst>
                <a:ahLst/>
                <a:cxnLst>
                  <a:cxn ang="T12">
                    <a:pos x="T0" y="T1"/>
                  </a:cxn>
                  <a:cxn ang="T13">
                    <a:pos x="T2" y="T3"/>
                  </a:cxn>
                  <a:cxn ang="T14">
                    <a:pos x="T4" y="T5"/>
                  </a:cxn>
                  <a:cxn ang="T15">
                    <a:pos x="T6" y="T7"/>
                  </a:cxn>
                  <a:cxn ang="T16">
                    <a:pos x="T8" y="T9"/>
                  </a:cxn>
                  <a:cxn ang="T17">
                    <a:pos x="T10" y="T11"/>
                  </a:cxn>
                </a:cxnLst>
                <a:rect l="T18" t="T19" r="T20" b="T21"/>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lnTo>
                      <a:pt x="0" y="0"/>
                    </a:lnTo>
                    <a:close/>
                  </a:path>
                </a:pathLst>
              </a:custGeom>
              <a:solidFill>
                <a:srgbClr val="FFFFFF">
                  <a:alpha val="43137"/>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15" name="Picture 3"/>
            <p:cNvPicPr>
              <a:picLocks noChangeAspect="1" noChangeArrowheads="1"/>
            </p:cNvPicPr>
            <p:nvPr/>
          </p:nvPicPr>
          <p:blipFill>
            <a:blip r:embed="rId2">
              <a:biLevel thresh="50000"/>
              <a:grayscl/>
              <a:extLst>
                <a:ext uri="{28A0092B-C50C-407E-A947-70E740481C1C}">
                  <a14:useLocalDpi xmlns:a14="http://schemas.microsoft.com/office/drawing/2010/main" val="0"/>
                </a:ext>
              </a:extLst>
            </a:blip>
            <a:srcRect l="2766" r="7204" b="57678"/>
            <a:stretch>
              <a:fillRect/>
            </a:stretch>
          </p:blipFill>
          <p:spPr bwMode="auto">
            <a:xfrm rot="1858750" flipH="1">
              <a:off x="1983595" y="2736513"/>
              <a:ext cx="2209800" cy="10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8" name="直接连接符 39"/>
            <p:cNvSpPr>
              <a:spLocks noChangeShapeType="1"/>
            </p:cNvSpPr>
            <p:nvPr/>
          </p:nvSpPr>
          <p:spPr bwMode="auto">
            <a:xfrm>
              <a:off x="4084469" y="3383886"/>
              <a:ext cx="2444449" cy="17784"/>
            </a:xfrm>
            <a:prstGeom prst="line">
              <a:avLst/>
            </a:prstGeom>
            <a:noFill/>
            <a:ln w="3175">
              <a:solidFill>
                <a:srgbClr val="3F3F3F"/>
              </a:solidFill>
              <a:prstDash val="sysDot"/>
              <a:bevel/>
              <a:headEnd type="oval" w="sm" len="sm"/>
              <a:tailEnd type="oval" w="sm" len="sm"/>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40"/>
            <p:cNvSpPr>
              <a:spLocks noChangeArrowheads="1"/>
            </p:cNvSpPr>
            <p:nvPr/>
          </p:nvSpPr>
          <p:spPr bwMode="auto">
            <a:xfrm>
              <a:off x="4084469" y="2625239"/>
              <a:ext cx="70529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lang="zh-CN" altLang="en-US" sz="2800" b="1" dirty="0">
                  <a:solidFill>
                    <a:srgbClr val="B0E33D"/>
                  </a:solidFill>
                  <a:latin typeface="Arial" panose="020B0604020202020204" pitchFamily="34" charset="0"/>
                  <a:ea typeface="微软雅黑" panose="020B0503020204020204" pitchFamily="34" charset="-122"/>
                  <a:cs typeface="+mn-ea"/>
                  <a:sym typeface="Arial" panose="020B0604020202020204" pitchFamily="34" charset="0"/>
                </a:rPr>
                <a:t>跨</a:t>
              </a:r>
              <a:r>
                <a:rPr lang="zh-CN" altLang="en-US" sz="2800" b="1" dirty="0" smtClean="0">
                  <a:solidFill>
                    <a:srgbClr val="B0E33D"/>
                  </a:solidFill>
                  <a:latin typeface="Arial" panose="020B0604020202020204" pitchFamily="34" charset="0"/>
                  <a:ea typeface="微软雅黑" panose="020B0503020204020204" pitchFamily="34" charset="-122"/>
                  <a:cs typeface="+mn-ea"/>
                  <a:sym typeface="Arial" panose="020B0604020202020204" pitchFamily="34" charset="0"/>
                </a:rPr>
                <a:t>境</a:t>
              </a:r>
              <a:r>
                <a:rPr kumimoji="0" lang="zh-CN" altLang="en-US" sz="2800" b="1" i="0" u="none" strike="noStrike" kern="1200" cap="none" spc="0" normalizeH="0" baseline="0" noProof="0" dirty="0" smtClean="0">
                  <a:ln>
                    <a:noFill/>
                  </a:ln>
                  <a:solidFill>
                    <a:srgbClr val="B0E33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关联交易</a:t>
              </a:r>
              <a:r>
                <a:rPr lang="zh-CN" altLang="en-US" sz="2800" b="1" dirty="0" smtClean="0">
                  <a:solidFill>
                    <a:srgbClr val="B0E33D"/>
                  </a:solidFill>
                  <a:latin typeface="Arial" panose="020B0604020202020204" pitchFamily="34" charset="0"/>
                  <a:ea typeface="微软雅黑" panose="020B0503020204020204" pitchFamily="34" charset="-122"/>
                  <a:cs typeface="+mn-ea"/>
                  <a:sym typeface="Arial" panose="020B0604020202020204" pitchFamily="34" charset="0"/>
                </a:rPr>
                <a:t>税务稽查应对及防范</a:t>
              </a:r>
              <a:endParaRPr kumimoji="0" lang="zh-CN" altLang="en-US" sz="2800" b="1" i="0" u="none" strike="noStrike" kern="1200" cap="none" spc="0" normalizeH="0" baseline="0" noProof="0" dirty="0">
                <a:ln>
                  <a:noFill/>
                </a:ln>
                <a:solidFill>
                  <a:srgbClr val="B0E33D"/>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组合 20"/>
          <p:cNvGrpSpPr/>
          <p:nvPr/>
        </p:nvGrpSpPr>
        <p:grpSpPr bwMode="auto">
          <a:xfrm>
            <a:off x="0" y="20998"/>
            <a:ext cx="12192095" cy="6837002"/>
            <a:chOff x="-7568" y="16000"/>
            <a:chExt cx="9217997" cy="5169353"/>
          </a:xfrm>
        </p:grpSpPr>
        <p:grpSp>
          <p:nvGrpSpPr>
            <p:cNvPr id="32" name="组合 21"/>
            <p:cNvGrpSpPr/>
            <p:nvPr/>
          </p:nvGrpSpPr>
          <p:grpSpPr bwMode="auto">
            <a:xfrm>
              <a:off x="-7568" y="16000"/>
              <a:ext cx="9216410" cy="693799"/>
              <a:chOff x="-7568" y="16000"/>
              <a:chExt cx="9216410" cy="693799"/>
            </a:xfrm>
          </p:grpSpPr>
          <p:cxnSp>
            <p:nvCxnSpPr>
              <p:cNvPr id="36" name="直接连接符 35"/>
              <p:cNvCxnSpPr/>
              <p:nvPr/>
            </p:nvCxnSpPr>
            <p:spPr>
              <a:xfrm>
                <a:off x="-2381" y="697098"/>
                <a:ext cx="9211223" cy="0"/>
              </a:xfrm>
              <a:prstGeom prst="line">
                <a:avLst/>
              </a:prstGeom>
              <a:ln w="31750">
                <a:solidFill>
                  <a:srgbClr val="88C33A"/>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568" y="16000"/>
                <a:ext cx="9209635" cy="693799"/>
              </a:xfrm>
              <a:prstGeom prst="rect">
                <a:avLst/>
              </a:prstGeom>
              <a:solidFill>
                <a:srgbClr val="C9EC51"/>
              </a:solidFill>
              <a:ln>
                <a:solidFill>
                  <a:srgbClr val="C9EC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38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22"/>
            <p:cNvGrpSpPr/>
            <p:nvPr/>
          </p:nvGrpSpPr>
          <p:grpSpPr bwMode="auto">
            <a:xfrm>
              <a:off x="-2381" y="4967847"/>
              <a:ext cx="9212810" cy="217506"/>
              <a:chOff x="-2381" y="4967847"/>
              <a:chExt cx="9212810" cy="217506"/>
            </a:xfrm>
          </p:grpSpPr>
          <p:sp>
            <p:nvSpPr>
              <p:cNvPr id="34" name="矩形 33"/>
              <p:cNvSpPr/>
              <p:nvPr/>
            </p:nvSpPr>
            <p:spPr>
              <a:xfrm>
                <a:off x="-2381" y="4980548"/>
                <a:ext cx="9208048" cy="204805"/>
              </a:xfrm>
              <a:prstGeom prst="rect">
                <a:avLst/>
              </a:prstGeom>
              <a:solidFill>
                <a:srgbClr val="C9EC51"/>
              </a:solidFill>
              <a:ln>
                <a:solidFill>
                  <a:srgbClr val="C9EC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38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5" name="直接连接符 34"/>
              <p:cNvCxnSpPr/>
              <p:nvPr/>
            </p:nvCxnSpPr>
            <p:spPr>
              <a:xfrm>
                <a:off x="-793" y="4967847"/>
                <a:ext cx="9211222" cy="0"/>
              </a:xfrm>
              <a:prstGeom prst="line">
                <a:avLst/>
              </a:prstGeom>
              <a:ln w="31750">
                <a:solidFill>
                  <a:srgbClr val="C9EC5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灯片编号占位符 1"/>
          <p:cNvSpPr txBox="1"/>
          <p:nvPr/>
        </p:nvSpPr>
        <p:spPr>
          <a:xfrm>
            <a:off x="121920" y="4572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36" name="矩形 35"/>
          <p:cNvSpPr/>
          <p:nvPr/>
        </p:nvSpPr>
        <p:spPr>
          <a:xfrm>
            <a:off x="716280" y="533400"/>
            <a:ext cx="6465570" cy="782955"/>
          </a:xfrm>
          <a:prstGeom prst="rect">
            <a:avLst/>
          </a:prstGeom>
        </p:spPr>
        <p:txBody>
          <a:bodyPr wrap="square">
            <a:noAutofit/>
          </a:bodyPr>
          <a:lstStyle/>
          <a:p>
            <a:pPr lvl="0">
              <a:defRPr/>
            </a:pPr>
            <a:r>
              <a:rPr lang="zh-CN" altLang="en-US" sz="2400" b="1" dirty="0">
                <a:solidFill>
                  <a:prstClr val="white"/>
                </a:solidFill>
                <a:cs typeface="+mn-ea"/>
                <a:sym typeface="+mn-lt"/>
              </a:rPr>
              <a:t>税务稽查案例分析</a:t>
            </a:r>
          </a:p>
        </p:txBody>
      </p:sp>
      <p:grpSp>
        <p:nvGrpSpPr>
          <p:cNvPr id="54" name="组合 53"/>
          <p:cNvGrpSpPr/>
          <p:nvPr/>
        </p:nvGrpSpPr>
        <p:grpSpPr>
          <a:xfrm>
            <a:off x="362361" y="936651"/>
            <a:ext cx="11358469" cy="5780109"/>
            <a:chOff x="176306" y="1185615"/>
            <a:chExt cx="6227123" cy="3003590"/>
          </a:xfrm>
        </p:grpSpPr>
        <p:sp>
          <p:nvSpPr>
            <p:cNvPr id="55" name="标题 1"/>
            <p:cNvSpPr txBox="1"/>
            <p:nvPr/>
          </p:nvSpPr>
          <p:spPr>
            <a:xfrm>
              <a:off x="279812" y="1424346"/>
              <a:ext cx="6123617" cy="2764859"/>
            </a:xfrm>
            <a:prstGeom prst="roundRect">
              <a:avLst>
                <a:gd name="adj" fmla="val 11205"/>
              </a:avLst>
            </a:prstGeom>
            <a:solidFill>
              <a:schemeClr val="accent6">
                <a:lumMod val="20000"/>
                <a:lumOff val="80000"/>
              </a:schemeClr>
            </a:solidFill>
            <a:ln w="12700" cap="sq">
              <a:noFill/>
              <a:miter/>
            </a:ln>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Arial" panose="020B0604020202020204"/>
                <a:ea typeface="黑体" panose="02010609060101010101" pitchFamily="49" charset="-122"/>
              </a:endParaRPr>
            </a:p>
          </p:txBody>
        </p:sp>
        <p:sp>
          <p:nvSpPr>
            <p:cNvPr id="56" name="标题 1"/>
            <p:cNvSpPr txBox="1"/>
            <p:nvPr/>
          </p:nvSpPr>
          <p:spPr>
            <a:xfrm>
              <a:off x="585338" y="1797043"/>
              <a:ext cx="197684" cy="197684"/>
            </a:xfrm>
            <a:prstGeom prst="ellipse">
              <a:avLst/>
            </a:prstGeom>
            <a:solidFill>
              <a:srgbClr val="C8EC50"/>
            </a:solidFill>
            <a:ln w="12700" cap="sq">
              <a:noFill/>
              <a:miter/>
            </a:ln>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Arial" panose="020B0604020202020204"/>
                <a:ea typeface="黑体" panose="02010609060101010101" pitchFamily="49" charset="-122"/>
              </a:endParaRPr>
            </a:p>
          </p:txBody>
        </p:sp>
        <p:sp>
          <p:nvSpPr>
            <p:cNvPr id="57" name="标题 1"/>
            <p:cNvSpPr txBox="1"/>
            <p:nvPr/>
          </p:nvSpPr>
          <p:spPr>
            <a:xfrm>
              <a:off x="836831" y="1185615"/>
              <a:ext cx="5145238" cy="405114"/>
            </a:xfrm>
            <a:prstGeom prst="rect">
              <a:avLst/>
            </a:prstGeom>
            <a:noFill/>
            <a:ln>
              <a:noFill/>
            </a:ln>
          </p:spPr>
          <p:txBody>
            <a:bodyPr vert="horz" wrap="square" lIns="0" tIns="0" rIns="0" bIns="0" rtlCol="0" anchor="b"/>
            <a:lstStyle/>
            <a:p>
              <a:pPr lvl="0">
                <a:defRPr/>
              </a:pPr>
              <a:r>
                <a:rPr lang="zh-CN" altLang="en-US" b="1" kern="0" dirty="0">
                  <a:solidFill>
                    <a:srgbClr val="000000"/>
                  </a:solidFill>
                  <a:latin typeface="Arial" panose="020B0604020202020204"/>
                  <a:ea typeface="黑体" panose="02010609060101010101" pitchFamily="49" charset="-122"/>
                </a:rPr>
                <a:t>境内公司与香港子公司的关联交易利润率差异显著，引起</a:t>
              </a:r>
              <a:r>
                <a:rPr lang="zh-CN" altLang="en-US" b="1" kern="0" dirty="0" smtClean="0">
                  <a:solidFill>
                    <a:srgbClr val="000000"/>
                  </a:solidFill>
                  <a:latin typeface="Arial" panose="020B0604020202020204"/>
                  <a:ea typeface="黑体" panose="02010609060101010101" pitchFamily="49" charset="-122"/>
                </a:rPr>
                <a:t>税务机关</a:t>
              </a:r>
              <a:r>
                <a:rPr lang="zh-CN" altLang="en-US" b="1" kern="0" dirty="0">
                  <a:solidFill>
                    <a:srgbClr val="000000"/>
                  </a:solidFill>
                  <a:latin typeface="Arial" panose="020B0604020202020204"/>
                  <a:ea typeface="黑体" panose="02010609060101010101" pitchFamily="49" charset="-122"/>
                </a:rPr>
                <a:t>关注</a:t>
              </a:r>
              <a:r>
                <a:rPr lang="zh-CN" altLang="en-US" b="1" kern="0" dirty="0" smtClean="0">
                  <a:solidFill>
                    <a:srgbClr val="000000"/>
                  </a:solidFill>
                  <a:latin typeface="Arial" panose="020B0604020202020204"/>
                  <a:ea typeface="黑体" panose="02010609060101010101" pitchFamily="49" charset="-122"/>
                </a:rPr>
                <a:t>。</a:t>
              </a:r>
              <a:endParaRPr kumimoji="1" lang="zh-CN" altLang="en-US" sz="1800" b="0" i="0" u="none" strike="noStrike" kern="0" cap="none" spc="0" normalizeH="0" baseline="0" noProof="0" dirty="0">
                <a:ln>
                  <a:noFill/>
                </a:ln>
                <a:solidFill>
                  <a:srgbClr val="000000"/>
                </a:solidFill>
                <a:effectLst/>
                <a:uLnTx/>
                <a:uFillTx/>
                <a:latin typeface="Arial" panose="020B0604020202020204"/>
                <a:ea typeface="黑体" panose="02010609060101010101" pitchFamily="49" charset="-122"/>
              </a:endParaRPr>
            </a:p>
          </p:txBody>
        </p:sp>
        <p:sp>
          <p:nvSpPr>
            <p:cNvPr id="58" name="标题 1"/>
            <p:cNvSpPr txBox="1"/>
            <p:nvPr/>
          </p:nvSpPr>
          <p:spPr>
            <a:xfrm>
              <a:off x="836830" y="1684152"/>
              <a:ext cx="2043698" cy="1237365"/>
            </a:xfrm>
            <a:prstGeom prst="rect">
              <a:avLst/>
            </a:prstGeom>
            <a:noFill/>
            <a:ln>
              <a:noFill/>
            </a:ln>
          </p:spPr>
          <p:txBody>
            <a:bodyPr vert="horz" wrap="square" lIns="0" tIns="0" rIns="0" bIns="0" rtlCol="0" anchor="t"/>
            <a:lstStyle>
              <a:defPPr>
                <a:defRPr lang="zh-CN"/>
              </a:defPPr>
              <a:lvl1pPr>
                <a:defRPr kumimoji="1" sz="1400">
                  <a:ln w="12700">
                    <a:noFill/>
                  </a:ln>
                  <a:solidFill>
                    <a:schemeClr val="bg1"/>
                  </a:solidFill>
                  <a:latin typeface="Source Han Sans" panose="020B0500000000000000" charset="-122"/>
                  <a:ea typeface="Source Han Sans" panose="020B0500000000000000" charset="-122"/>
                  <a:cs typeface="Source Han Sans" panose="020B0500000000000000" charset="-122"/>
                </a:defRPr>
              </a:lvl1pPr>
            </a:lstStyle>
            <a:p>
              <a:pPr marL="0" marR="0" lvl="0" indent="0" defTabSz="914400" eaLnBrk="1" fontAlgn="auto" latinLnBrk="0" hangingPunct="1">
                <a:lnSpc>
                  <a:spcPct val="100000"/>
                </a:lnSpc>
                <a:spcBef>
                  <a:spcPts val="0"/>
                </a:spcBef>
                <a:spcAft>
                  <a:spcPts val="600"/>
                </a:spcAft>
                <a:buClrTx/>
                <a:buSzTx/>
                <a:buFontTx/>
                <a:buNone/>
                <a:defRPr/>
              </a:pPr>
              <a:r>
                <a:rPr lang="zh-CN" altLang="en-US" sz="1600" b="1" u="sng" kern="0" dirty="0" smtClean="0">
                  <a:solidFill>
                    <a:srgbClr val="000000"/>
                  </a:solidFill>
                  <a:latin typeface="黑体" panose="02010609060101010101" pitchFamily="49" charset="-122"/>
                  <a:ea typeface="黑体" panose="02010609060101010101" pitchFamily="49" charset="-122"/>
                </a:rPr>
                <a:t>业务背景</a:t>
              </a:r>
              <a:r>
                <a:rPr lang="zh-CN" altLang="en-US" sz="1600" b="1" kern="0" dirty="0" smtClean="0">
                  <a:solidFill>
                    <a:srgbClr val="000000"/>
                  </a:solidFill>
                  <a:latin typeface="黑体" panose="02010609060101010101" pitchFamily="49" charset="-122"/>
                  <a:ea typeface="黑体" panose="02010609060101010101" pitchFamily="49" charset="-122"/>
                </a:rPr>
                <a:t>：</a:t>
              </a:r>
              <a:r>
                <a:rPr lang="zh-CN" altLang="en-US" sz="1600" kern="0" dirty="0" smtClean="0">
                  <a:solidFill>
                    <a:srgbClr val="000000"/>
                  </a:solidFill>
                  <a:latin typeface="黑体" panose="02010609060101010101" pitchFamily="49" charset="-122"/>
                  <a:ea typeface="黑体" panose="02010609060101010101" pitchFamily="49" charset="-122"/>
                </a:rPr>
                <a:t>某境内公司</a:t>
              </a:r>
              <a:r>
                <a:rPr lang="en-US" altLang="zh-CN" sz="1600" kern="0" dirty="0" smtClean="0">
                  <a:solidFill>
                    <a:srgbClr val="000000"/>
                  </a:solidFill>
                  <a:latin typeface="黑体" panose="02010609060101010101" pitchFamily="49" charset="-122"/>
                  <a:ea typeface="黑体" panose="02010609060101010101" pitchFamily="49" charset="-122"/>
                </a:rPr>
                <a:t>A</a:t>
              </a:r>
              <a:r>
                <a:rPr lang="zh-CN" altLang="en-US" sz="1600" kern="0" dirty="0" smtClean="0">
                  <a:solidFill>
                    <a:srgbClr val="000000"/>
                  </a:solidFill>
                  <a:latin typeface="黑体" panose="02010609060101010101" pitchFamily="49" charset="-122"/>
                  <a:ea typeface="黑体" panose="02010609060101010101" pitchFamily="49" charset="-122"/>
                </a:rPr>
                <a:t>是</a:t>
              </a:r>
              <a:r>
                <a:rPr lang="zh-CN" altLang="en-US" sz="1600" kern="0" dirty="0">
                  <a:solidFill>
                    <a:srgbClr val="000000"/>
                  </a:solidFill>
                  <a:latin typeface="黑体" panose="02010609060101010101" pitchFamily="49" charset="-122"/>
                  <a:ea typeface="黑体" panose="02010609060101010101" pitchFamily="49" charset="-122"/>
                </a:rPr>
                <a:t>货物</a:t>
              </a:r>
              <a:r>
                <a:rPr lang="zh-CN" altLang="en-US" sz="1600" kern="0" dirty="0" smtClean="0">
                  <a:solidFill>
                    <a:srgbClr val="000000"/>
                  </a:solidFill>
                  <a:latin typeface="黑体" panose="02010609060101010101" pitchFamily="49" charset="-122"/>
                  <a:ea typeface="黑体" panose="02010609060101010101" pitchFamily="49" charset="-122"/>
                </a:rPr>
                <a:t>分销商，</a:t>
              </a:r>
              <a:r>
                <a:rPr lang="zh-CN" altLang="en-US" sz="1600" b="1" kern="0" dirty="0" smtClean="0">
                  <a:solidFill>
                    <a:srgbClr val="FF0000"/>
                  </a:solidFill>
                  <a:latin typeface="黑体" panose="02010609060101010101" pitchFamily="49" charset="-122"/>
                  <a:ea typeface="黑体" panose="02010609060101010101" pitchFamily="49" charset="-122"/>
                </a:rPr>
                <a:t>香港子公司具有一些商品的代理权</a:t>
              </a:r>
              <a:r>
                <a:rPr lang="zh-CN" altLang="en-US" sz="1600" kern="0" dirty="0" smtClean="0">
                  <a:solidFill>
                    <a:srgbClr val="000000"/>
                  </a:solidFill>
                  <a:latin typeface="黑体" panose="02010609060101010101" pitchFamily="49" charset="-122"/>
                  <a:ea typeface="黑体" panose="02010609060101010101" pitchFamily="49" charset="-122"/>
                </a:rPr>
                <a:t>；境内公司通过香港子公司从境外第三方采购货物后，分销到境内第三方。</a:t>
              </a:r>
              <a:endParaRPr lang="en-US" altLang="zh-CN" sz="1600" kern="0" dirty="0" smtClean="0">
                <a:solidFill>
                  <a:srgbClr val="000000"/>
                </a:solidFill>
                <a:latin typeface="黑体" panose="02010609060101010101" pitchFamily="49" charset="-122"/>
                <a:ea typeface="黑体" panose="02010609060101010101" pitchFamily="49" charset="-122"/>
              </a:endParaRPr>
            </a:p>
          </p:txBody>
        </p:sp>
        <p:sp>
          <p:nvSpPr>
            <p:cNvPr id="59" name="标题 1"/>
            <p:cNvSpPr txBox="1"/>
            <p:nvPr/>
          </p:nvSpPr>
          <p:spPr>
            <a:xfrm>
              <a:off x="176306" y="1328035"/>
              <a:ext cx="771212" cy="771212"/>
            </a:xfrm>
            <a:custGeom>
              <a:avLst/>
              <a:gdLst>
                <a:gd name="connsiteX0" fmla="*/ 132083 w 568959"/>
                <a:gd name="connsiteY0" fmla="*/ 0 h 568959"/>
                <a:gd name="connsiteX1" fmla="*/ 568959 w 568959"/>
                <a:gd name="connsiteY1" fmla="*/ 0 h 568959"/>
                <a:gd name="connsiteX2" fmla="*/ 0 w 568959"/>
                <a:gd name="connsiteY2" fmla="*/ 568959 h 568959"/>
                <a:gd name="connsiteX3" fmla="*/ 0 w 568959"/>
                <a:gd name="connsiteY3" fmla="*/ 132083 h 568959"/>
                <a:gd name="connsiteX4" fmla="*/ 132083 w 568959"/>
                <a:gd name="connsiteY4" fmla="*/ 0 h 568959"/>
              </a:gdLst>
              <a:ahLst/>
              <a:cxnLst/>
              <a:rect l="l" t="t" r="r" b="b"/>
              <a:pathLst>
                <a:path w="568959" h="568959">
                  <a:moveTo>
                    <a:pt x="132083" y="0"/>
                  </a:moveTo>
                  <a:lnTo>
                    <a:pt x="568959" y="0"/>
                  </a:lnTo>
                  <a:lnTo>
                    <a:pt x="0" y="568959"/>
                  </a:lnTo>
                  <a:lnTo>
                    <a:pt x="0" y="132083"/>
                  </a:lnTo>
                  <a:cubicBezTo>
                    <a:pt x="0" y="59136"/>
                    <a:pt x="59136" y="0"/>
                    <a:pt x="132083" y="0"/>
                  </a:cubicBezTo>
                  <a:close/>
                </a:path>
              </a:pathLst>
            </a:custGeom>
            <a:solidFill>
              <a:srgbClr val="C8EC50"/>
            </a:solidFill>
            <a:ln w="12700" cap="sq">
              <a:noFill/>
              <a:miter/>
            </a:ln>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Arial" panose="020B0604020202020204"/>
                <a:ea typeface="黑体" panose="02010609060101010101" pitchFamily="49" charset="-122"/>
              </a:endParaRPr>
            </a:p>
          </p:txBody>
        </p:sp>
        <p:sp>
          <p:nvSpPr>
            <p:cNvPr id="60" name="标题 1"/>
            <p:cNvSpPr txBox="1"/>
            <p:nvPr/>
          </p:nvSpPr>
          <p:spPr>
            <a:xfrm>
              <a:off x="280639" y="1435810"/>
              <a:ext cx="233068" cy="252470"/>
            </a:xfrm>
            <a:custGeom>
              <a:avLst/>
              <a:gdLst>
                <a:gd name="connsiteX0" fmla="*/ 332293 w 664672"/>
                <a:gd name="connsiteY0" fmla="*/ 387672 h 720001"/>
                <a:gd name="connsiteX1" fmla="*/ 660804 w 664672"/>
                <a:gd name="connsiteY1" fmla="*/ 598902 h 720001"/>
                <a:gd name="connsiteX2" fmla="*/ 563560 w 664672"/>
                <a:gd name="connsiteY2" fmla="*/ 720001 h 720001"/>
                <a:gd name="connsiteX3" fmla="*/ 101112 w 664672"/>
                <a:gd name="connsiteY3" fmla="*/ 720001 h 720001"/>
                <a:gd name="connsiteX4" fmla="*/ 3868 w 664672"/>
                <a:gd name="connsiteY4" fmla="*/ 598902 h 720001"/>
                <a:gd name="connsiteX5" fmla="*/ 332293 w 664672"/>
                <a:gd name="connsiteY5" fmla="*/ 387672 h 720001"/>
                <a:gd name="connsiteX6" fmla="*/ 332293 w 664672"/>
                <a:gd name="connsiteY6" fmla="*/ 0 h 720001"/>
                <a:gd name="connsiteX7" fmla="*/ 509517 w 664672"/>
                <a:gd name="connsiteY7" fmla="*/ 177224 h 720001"/>
                <a:gd name="connsiteX8" fmla="*/ 332293 w 664672"/>
                <a:gd name="connsiteY8" fmla="*/ 354448 h 720001"/>
                <a:gd name="connsiteX9" fmla="*/ 155069 w 664672"/>
                <a:gd name="connsiteY9" fmla="*/ 177224 h 720001"/>
                <a:gd name="connsiteX10" fmla="*/ 332293 w 664672"/>
                <a:gd name="connsiteY10" fmla="*/ 0 h 720001"/>
              </a:gdLst>
              <a:ahLst/>
              <a:cxnLst/>
              <a:rect l="l" t="t" r="r" b="b"/>
              <a:pathLst>
                <a:path w="664672" h="720001">
                  <a:moveTo>
                    <a:pt x="332293" y="387672"/>
                  </a:moveTo>
                  <a:cubicBezTo>
                    <a:pt x="550549" y="387672"/>
                    <a:pt x="628448" y="491162"/>
                    <a:pt x="660804" y="598902"/>
                  </a:cubicBezTo>
                  <a:cubicBezTo>
                    <a:pt x="679021" y="659624"/>
                    <a:pt x="630616" y="720001"/>
                    <a:pt x="563560" y="720001"/>
                  </a:cubicBezTo>
                  <a:lnTo>
                    <a:pt x="101112" y="720001"/>
                  </a:lnTo>
                  <a:cubicBezTo>
                    <a:pt x="34057" y="720001"/>
                    <a:pt x="-14348" y="659624"/>
                    <a:pt x="3868" y="598902"/>
                  </a:cubicBezTo>
                  <a:cubicBezTo>
                    <a:pt x="36138" y="491162"/>
                    <a:pt x="114037" y="387672"/>
                    <a:pt x="332293" y="387672"/>
                  </a:cubicBezTo>
                  <a:close/>
                  <a:moveTo>
                    <a:pt x="332293" y="0"/>
                  </a:moveTo>
                  <a:cubicBezTo>
                    <a:pt x="430230" y="0"/>
                    <a:pt x="509604" y="79287"/>
                    <a:pt x="509517" y="177224"/>
                  </a:cubicBezTo>
                  <a:cubicBezTo>
                    <a:pt x="509517" y="275074"/>
                    <a:pt x="430144" y="354448"/>
                    <a:pt x="332293" y="354448"/>
                  </a:cubicBezTo>
                  <a:cubicBezTo>
                    <a:pt x="234442" y="354448"/>
                    <a:pt x="155069" y="275074"/>
                    <a:pt x="155069" y="177224"/>
                  </a:cubicBezTo>
                  <a:cubicBezTo>
                    <a:pt x="155069" y="79287"/>
                    <a:pt x="234442" y="0"/>
                    <a:pt x="332293" y="0"/>
                  </a:cubicBezTo>
                  <a:close/>
                </a:path>
              </a:pathLst>
            </a:custGeom>
            <a:solidFill>
              <a:srgbClr val="FFFFFF"/>
            </a:solidFill>
            <a:ln w="1860" cap="flat">
              <a:noFill/>
              <a:miter/>
            </a:ln>
          </p:spPr>
          <p:txBody>
            <a:bodyPr vert="horz" wrap="square"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Arial" panose="020B0604020202020204"/>
                <a:ea typeface="黑体" panose="02010609060101010101" pitchFamily="49" charset="-122"/>
              </a:endParaRPr>
            </a:p>
          </p:txBody>
        </p:sp>
      </p:grpSp>
      <p:grpSp>
        <p:nvGrpSpPr>
          <p:cNvPr id="25" name="组合 24"/>
          <p:cNvGrpSpPr/>
          <p:nvPr/>
        </p:nvGrpSpPr>
        <p:grpSpPr>
          <a:xfrm>
            <a:off x="866249" y="5586291"/>
            <a:ext cx="1572151" cy="823039"/>
            <a:chOff x="7819412" y="5224192"/>
            <a:chExt cx="2383131" cy="823039"/>
          </a:xfrm>
        </p:grpSpPr>
        <p:cxnSp>
          <p:nvCxnSpPr>
            <p:cNvPr id="13" name="直接箭头连接符 12"/>
            <p:cNvCxnSpPr/>
            <p:nvPr/>
          </p:nvCxnSpPr>
          <p:spPr>
            <a:xfrm>
              <a:off x="7819412" y="5403976"/>
              <a:ext cx="112138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4" name="直接箭头连接符 33"/>
            <p:cNvCxnSpPr/>
            <p:nvPr/>
          </p:nvCxnSpPr>
          <p:spPr>
            <a:xfrm>
              <a:off x="7819412" y="5889751"/>
              <a:ext cx="11436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矩形 20"/>
            <p:cNvSpPr/>
            <p:nvPr/>
          </p:nvSpPr>
          <p:spPr>
            <a:xfrm>
              <a:off x="8940800" y="5224192"/>
              <a:ext cx="1239520" cy="3149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200" dirty="0" smtClean="0">
                  <a:solidFill>
                    <a:schemeClr val="tx1"/>
                  </a:solidFill>
                </a:rPr>
                <a:t>货物流</a:t>
              </a:r>
              <a:endParaRPr lang="zh-CN" altLang="en-US" sz="1200" dirty="0">
                <a:solidFill>
                  <a:schemeClr val="tx1"/>
                </a:solidFill>
              </a:endParaRPr>
            </a:p>
          </p:txBody>
        </p:sp>
        <p:sp>
          <p:nvSpPr>
            <p:cNvPr id="41" name="矩形 40"/>
            <p:cNvSpPr/>
            <p:nvPr/>
          </p:nvSpPr>
          <p:spPr>
            <a:xfrm>
              <a:off x="8963023" y="5732271"/>
              <a:ext cx="1239520" cy="3149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200" dirty="0">
                  <a:solidFill>
                    <a:schemeClr val="tx1"/>
                  </a:solidFill>
                </a:rPr>
                <a:t>资金</a:t>
              </a:r>
              <a:r>
                <a:rPr lang="zh-CN" altLang="en-US" sz="1200" dirty="0" smtClean="0">
                  <a:solidFill>
                    <a:schemeClr val="tx1"/>
                  </a:solidFill>
                </a:rPr>
                <a:t>流</a:t>
              </a:r>
              <a:endParaRPr lang="zh-CN" altLang="en-US" sz="1200" dirty="0">
                <a:solidFill>
                  <a:schemeClr val="tx1"/>
                </a:solidFill>
              </a:endParaRPr>
            </a:p>
          </p:txBody>
        </p:sp>
      </p:grpSp>
      <p:grpSp>
        <p:nvGrpSpPr>
          <p:cNvPr id="24" name="组合 23"/>
          <p:cNvGrpSpPr/>
          <p:nvPr/>
        </p:nvGrpSpPr>
        <p:grpSpPr>
          <a:xfrm>
            <a:off x="3039428" y="3733801"/>
            <a:ext cx="5212080" cy="2518050"/>
            <a:chOff x="3039428" y="2703458"/>
            <a:chExt cx="5212080" cy="3709478"/>
          </a:xfrm>
        </p:grpSpPr>
        <p:grpSp>
          <p:nvGrpSpPr>
            <p:cNvPr id="11" name="组合 10"/>
            <p:cNvGrpSpPr/>
            <p:nvPr/>
          </p:nvGrpSpPr>
          <p:grpSpPr>
            <a:xfrm>
              <a:off x="3039428" y="3675033"/>
              <a:ext cx="5212080" cy="2737903"/>
              <a:chOff x="3027680" y="3023293"/>
              <a:chExt cx="5212080" cy="2737903"/>
            </a:xfrm>
          </p:grpSpPr>
          <p:sp>
            <p:nvSpPr>
              <p:cNvPr id="2" name="矩形 1"/>
              <p:cNvSpPr/>
              <p:nvPr/>
            </p:nvSpPr>
            <p:spPr>
              <a:xfrm>
                <a:off x="4551680" y="3023293"/>
                <a:ext cx="1747520" cy="49922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t>香港子公司</a:t>
                </a:r>
                <a:endParaRPr lang="zh-CN" altLang="en-US" dirty="0"/>
              </a:p>
            </p:txBody>
          </p:sp>
          <p:sp>
            <p:nvSpPr>
              <p:cNvPr id="19" name="矩形 18"/>
              <p:cNvSpPr/>
              <p:nvPr/>
            </p:nvSpPr>
            <p:spPr>
              <a:xfrm>
                <a:off x="4538236" y="4174051"/>
                <a:ext cx="1747520" cy="4565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t>境内公司</a:t>
                </a:r>
                <a:r>
                  <a:rPr lang="en-US" altLang="zh-CN" dirty="0" smtClean="0"/>
                  <a:t>A</a:t>
                </a:r>
                <a:endParaRPr lang="zh-CN" altLang="en-US" dirty="0"/>
              </a:p>
            </p:txBody>
          </p:sp>
          <p:cxnSp>
            <p:nvCxnSpPr>
              <p:cNvPr id="4" name="直接连接符 3"/>
              <p:cNvCxnSpPr/>
              <p:nvPr/>
            </p:nvCxnSpPr>
            <p:spPr>
              <a:xfrm flipV="1">
                <a:off x="3027680" y="3875776"/>
                <a:ext cx="5212080" cy="20320"/>
              </a:xfrm>
              <a:prstGeom prst="line">
                <a:avLst/>
              </a:prstGeom>
              <a:ln w="19050">
                <a:prstDash val="lgDash"/>
              </a:ln>
            </p:spPr>
            <p:style>
              <a:lnRef idx="1">
                <a:schemeClr val="accent6"/>
              </a:lnRef>
              <a:fillRef idx="0">
                <a:schemeClr val="accent6"/>
              </a:fillRef>
              <a:effectRef idx="0">
                <a:schemeClr val="accent6"/>
              </a:effectRef>
              <a:fontRef idx="minor">
                <a:schemeClr val="tx1"/>
              </a:fontRef>
            </p:style>
          </p:cxnSp>
          <p:cxnSp>
            <p:nvCxnSpPr>
              <p:cNvPr id="6" name="直接箭头连接符 5"/>
              <p:cNvCxnSpPr/>
              <p:nvPr/>
            </p:nvCxnSpPr>
            <p:spPr>
              <a:xfrm>
                <a:off x="5283200" y="3522520"/>
                <a:ext cx="0" cy="65381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 name="直接箭头连接符 7"/>
              <p:cNvCxnSpPr/>
              <p:nvPr/>
            </p:nvCxnSpPr>
            <p:spPr>
              <a:xfrm>
                <a:off x="5283200" y="4675561"/>
                <a:ext cx="0" cy="65843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6" name="矩形 25"/>
              <p:cNvSpPr/>
              <p:nvPr/>
            </p:nvSpPr>
            <p:spPr>
              <a:xfrm>
                <a:off x="4572318" y="5323460"/>
                <a:ext cx="1747520" cy="4377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smtClean="0"/>
                  <a:t>境内第三方</a:t>
                </a:r>
                <a:endParaRPr lang="zh-CN" altLang="en-US" dirty="0"/>
              </a:p>
            </p:txBody>
          </p:sp>
          <p:cxnSp>
            <p:nvCxnSpPr>
              <p:cNvPr id="10" name="直接箭头连接符 9"/>
              <p:cNvCxnSpPr/>
              <p:nvPr/>
            </p:nvCxnSpPr>
            <p:spPr>
              <a:xfrm flipV="1">
                <a:off x="5633720" y="3522520"/>
                <a:ext cx="0" cy="6538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接箭头连接符 28"/>
              <p:cNvCxnSpPr/>
              <p:nvPr/>
            </p:nvCxnSpPr>
            <p:spPr>
              <a:xfrm flipV="1">
                <a:off x="5628640" y="4680186"/>
                <a:ext cx="0" cy="6538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2" name="矩形 41"/>
            <p:cNvSpPr/>
            <p:nvPr/>
          </p:nvSpPr>
          <p:spPr>
            <a:xfrm>
              <a:off x="4563428" y="2703458"/>
              <a:ext cx="1747520" cy="4992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smtClean="0"/>
                <a:t>境外第三方</a:t>
              </a:r>
              <a:endParaRPr lang="zh-CN" altLang="en-US" dirty="0"/>
            </a:p>
          </p:txBody>
        </p:sp>
        <p:cxnSp>
          <p:nvCxnSpPr>
            <p:cNvPr id="43" name="直接箭头连接符 42"/>
            <p:cNvCxnSpPr/>
            <p:nvPr/>
          </p:nvCxnSpPr>
          <p:spPr>
            <a:xfrm>
              <a:off x="5246371" y="3021219"/>
              <a:ext cx="0" cy="65381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4" name="直接箭头连接符 43"/>
            <p:cNvCxnSpPr/>
            <p:nvPr/>
          </p:nvCxnSpPr>
          <p:spPr>
            <a:xfrm flipV="1">
              <a:off x="5640388" y="3202685"/>
              <a:ext cx="0" cy="4723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3" name="文本框 22"/>
          <p:cNvSpPr txBox="1"/>
          <p:nvPr/>
        </p:nvSpPr>
        <p:spPr>
          <a:xfrm>
            <a:off x="7257215" y="4500413"/>
            <a:ext cx="961717" cy="307777"/>
          </a:xfrm>
          <a:prstGeom prst="rect">
            <a:avLst/>
          </a:prstGeom>
          <a:noFill/>
        </p:spPr>
        <p:txBody>
          <a:bodyPr wrap="square" rtlCol="0">
            <a:spAutoFit/>
          </a:bodyPr>
          <a:lstStyle/>
          <a:p>
            <a:r>
              <a:rPr lang="zh-CN" altLang="en-US" sz="1400" i="1" dirty="0" smtClean="0"/>
              <a:t>境外</a:t>
            </a:r>
            <a:endParaRPr lang="zh-CN" altLang="en-US" sz="1400" i="1" dirty="0"/>
          </a:p>
        </p:txBody>
      </p:sp>
      <p:sp>
        <p:nvSpPr>
          <p:cNvPr id="47" name="文本框 46"/>
          <p:cNvSpPr txBox="1"/>
          <p:nvPr/>
        </p:nvSpPr>
        <p:spPr>
          <a:xfrm>
            <a:off x="7245778" y="5091023"/>
            <a:ext cx="961717" cy="307777"/>
          </a:xfrm>
          <a:prstGeom prst="rect">
            <a:avLst/>
          </a:prstGeom>
          <a:noFill/>
        </p:spPr>
        <p:txBody>
          <a:bodyPr wrap="square" rtlCol="0">
            <a:spAutoFit/>
          </a:bodyPr>
          <a:lstStyle/>
          <a:p>
            <a:r>
              <a:rPr lang="zh-CN" altLang="en-US" sz="1400" i="1" dirty="0" smtClean="0"/>
              <a:t>境内</a:t>
            </a:r>
            <a:endParaRPr lang="zh-CN" altLang="en-US" sz="1400" i="1" dirty="0"/>
          </a:p>
        </p:txBody>
      </p:sp>
      <p:pic>
        <p:nvPicPr>
          <p:cNvPr id="49" name="Picture 3"/>
          <p:cNvPicPr>
            <a:picLocks noChangeAspect="1"/>
          </p:cNvPicPr>
          <p:nvPr/>
        </p:nvPicPr>
        <p:blipFill>
          <a:blip r:embed="rId3"/>
          <a:stretch>
            <a:fillRect/>
          </a:stretch>
        </p:blipFill>
        <p:spPr>
          <a:xfrm>
            <a:off x="8712884" y="5091023"/>
            <a:ext cx="1595120" cy="1633464"/>
          </a:xfrm>
          <a:prstGeom prst="rect">
            <a:avLst/>
          </a:prstGeom>
        </p:spPr>
      </p:pic>
      <p:sp>
        <p:nvSpPr>
          <p:cNvPr id="52" name="Cloud Callout 6"/>
          <p:cNvSpPr/>
          <p:nvPr/>
        </p:nvSpPr>
        <p:spPr bwMode="gray">
          <a:xfrm>
            <a:off x="7905953" y="3255109"/>
            <a:ext cx="1841991" cy="1152633"/>
          </a:xfrm>
          <a:prstGeom prst="cloudCallout">
            <a:avLst>
              <a:gd name="adj1" fmla="val 38891"/>
              <a:gd name="adj2" fmla="val 96381"/>
            </a:avLst>
          </a:prstGeom>
          <a:solidFill>
            <a:schemeClr val="bg1"/>
          </a:solidFill>
          <a:ln w="19050" algn="ctr">
            <a:solidFill>
              <a:schemeClr val="accent6"/>
            </a:solidFill>
            <a:miter lim="800000"/>
          </a:ln>
        </p:spPr>
        <p:txBody>
          <a:bodyPr wrap="square" lIns="88900" tIns="88900" rIns="88900" bIns="88900" rtlCol="0" anchor="ctr"/>
          <a:lstStyle/>
          <a:p>
            <a:pPr algn="ctr">
              <a:lnSpc>
                <a:spcPct val="106000"/>
              </a:lnSpc>
              <a:buFont typeface="Wingdings 2" panose="05020102010507070707" pitchFamily="18" charset="2"/>
              <a:buNone/>
            </a:pPr>
            <a:r>
              <a:rPr lang="zh-CN" altLang="en-US" sz="1600" b="1" dirty="0" smtClean="0"/>
              <a:t>应该从哪些角度应对？</a:t>
            </a:r>
            <a:endParaRPr lang="en-US" sz="1600" b="1" dirty="0" smtClean="0"/>
          </a:p>
        </p:txBody>
      </p:sp>
      <p:sp>
        <p:nvSpPr>
          <p:cNvPr id="68" name="标题 1"/>
          <p:cNvSpPr txBox="1"/>
          <p:nvPr/>
        </p:nvSpPr>
        <p:spPr>
          <a:xfrm>
            <a:off x="6490618" y="1900707"/>
            <a:ext cx="4315034" cy="2381185"/>
          </a:xfrm>
          <a:prstGeom prst="rect">
            <a:avLst/>
          </a:prstGeom>
          <a:noFill/>
          <a:ln>
            <a:noFill/>
          </a:ln>
        </p:spPr>
        <p:txBody>
          <a:bodyPr vert="horz" wrap="square" lIns="0" tIns="0" rIns="0" bIns="0" rtlCol="0" anchor="t"/>
          <a:lstStyle>
            <a:defPPr>
              <a:defRPr lang="zh-CN"/>
            </a:defPPr>
            <a:lvl1pPr>
              <a:defRPr kumimoji="1" sz="1400">
                <a:ln w="12700">
                  <a:noFill/>
                </a:ln>
                <a:solidFill>
                  <a:schemeClr val="bg1"/>
                </a:solidFill>
                <a:latin typeface="Source Han Sans" panose="020B0500000000000000" charset="-122"/>
                <a:ea typeface="Source Han Sans" panose="020B0500000000000000" charset="-122"/>
                <a:cs typeface="Source Han Sans" panose="020B0500000000000000" charset="-122"/>
              </a:defRPr>
            </a:lvl1pPr>
          </a:lstStyle>
          <a:p>
            <a:pPr lvl="0">
              <a:defRPr/>
            </a:pPr>
            <a:r>
              <a:rPr lang="zh-CN" altLang="en-US" sz="1600" b="1" u="sng" kern="0" noProof="0" dirty="0" smtClean="0">
                <a:solidFill>
                  <a:srgbClr val="000000"/>
                </a:solidFill>
                <a:latin typeface="黑体" panose="02010609060101010101" pitchFamily="49" charset="-122"/>
                <a:ea typeface="黑体" panose="02010609060101010101" pitchFamily="49" charset="-122"/>
              </a:rPr>
              <a:t>案情简介</a:t>
            </a:r>
            <a:r>
              <a:rPr kumimoji="1" lang="zh-CN" altLang="en-US" sz="1600" b="1" i="0" strike="noStrike" kern="0" cap="none" spc="0" normalizeH="0" baseline="0" noProof="0" dirty="0" smtClean="0">
                <a:ln w="12700">
                  <a:noFill/>
                </a:ln>
                <a:solidFill>
                  <a:srgbClr val="000000"/>
                </a:solidFill>
                <a:effectLst/>
                <a:uLnTx/>
                <a:uFillTx/>
                <a:latin typeface="黑体" panose="02010609060101010101" pitchFamily="49" charset="-122"/>
                <a:ea typeface="黑体" panose="02010609060101010101" pitchFamily="49" charset="-122"/>
              </a:rPr>
              <a:t>：</a:t>
            </a:r>
            <a:r>
              <a:rPr lang="zh-CN" altLang="en-US" sz="1600" kern="0" dirty="0" smtClean="0">
                <a:solidFill>
                  <a:srgbClr val="000000"/>
                </a:solidFill>
                <a:latin typeface="黑体" panose="02010609060101010101" pitchFamily="49" charset="-122"/>
                <a:ea typeface="黑体" panose="02010609060101010101" pitchFamily="49" charset="-122"/>
              </a:rPr>
              <a:t>税务机关注意到，境内</a:t>
            </a:r>
            <a:r>
              <a:rPr lang="zh-CN" altLang="en-US" sz="1600" kern="0" dirty="0">
                <a:solidFill>
                  <a:srgbClr val="000000"/>
                </a:solidFill>
                <a:latin typeface="黑体" panose="02010609060101010101" pitchFamily="49" charset="-122"/>
                <a:ea typeface="黑体" panose="02010609060101010101" pitchFamily="49" charset="-122"/>
              </a:rPr>
              <a:t>公司</a:t>
            </a:r>
            <a:r>
              <a:rPr lang="en-US" altLang="zh-CN" sz="1600" kern="0" dirty="0">
                <a:solidFill>
                  <a:srgbClr val="000000"/>
                </a:solidFill>
                <a:latin typeface="黑体" panose="02010609060101010101" pitchFamily="49" charset="-122"/>
                <a:ea typeface="黑体" panose="02010609060101010101" pitchFamily="49" charset="-122"/>
              </a:rPr>
              <a:t>A</a:t>
            </a:r>
            <a:r>
              <a:rPr lang="zh-CN" altLang="en-US" sz="1600" kern="0" dirty="0">
                <a:solidFill>
                  <a:srgbClr val="000000"/>
                </a:solidFill>
                <a:latin typeface="黑体" panose="02010609060101010101" pitchFamily="49" charset="-122"/>
                <a:ea typeface="黑体" panose="02010609060101010101" pitchFamily="49" charset="-122"/>
              </a:rPr>
              <a:t>的利润率在过去三年内显著下降且波动较大，而香港子公司的利润率则维持在较高水平且表现稳定</a:t>
            </a:r>
            <a:r>
              <a:rPr lang="zh-CN" altLang="en-US" sz="1600" kern="0" dirty="0" smtClean="0">
                <a:solidFill>
                  <a:srgbClr val="000000"/>
                </a:solidFill>
                <a:latin typeface="黑体" panose="02010609060101010101" pitchFamily="49" charset="-122"/>
                <a:ea typeface="黑体" panose="02010609060101010101" pitchFamily="49" charset="-122"/>
              </a:rPr>
              <a:t>。进而要求境内公司</a:t>
            </a:r>
            <a:r>
              <a:rPr lang="en-US" altLang="zh-CN" sz="1600" kern="0" dirty="0" smtClean="0">
                <a:solidFill>
                  <a:srgbClr val="000000"/>
                </a:solidFill>
                <a:latin typeface="黑体" panose="02010609060101010101" pitchFamily="49" charset="-122"/>
                <a:ea typeface="黑体" panose="02010609060101010101" pitchFamily="49" charset="-122"/>
              </a:rPr>
              <a:t>A</a:t>
            </a:r>
            <a:r>
              <a:rPr lang="zh-CN" altLang="en-US" sz="1600" kern="0" dirty="0" smtClean="0">
                <a:solidFill>
                  <a:srgbClr val="000000"/>
                </a:solidFill>
                <a:latin typeface="黑体" panose="02010609060101010101" pitchFamily="49" charset="-122"/>
                <a:ea typeface="黑体" panose="02010609060101010101" pitchFamily="49" charset="-122"/>
              </a:rPr>
              <a:t>配合调查。</a:t>
            </a:r>
            <a:endParaRPr kumimoji="1" lang="zh-CN" altLang="en-US" sz="1600" i="0" strike="noStrike" kern="0" cap="none" spc="0" normalizeH="0" baseline="0" noProof="0" dirty="0">
              <a:ln w="12700">
                <a:noFill/>
              </a:ln>
              <a:solidFill>
                <a:srgbClr val="000000"/>
              </a:solidFill>
              <a:effectLst/>
              <a:uLnTx/>
              <a:uFillTx/>
              <a:latin typeface="黑体" panose="02010609060101010101" pitchFamily="49" charset="-122"/>
              <a:ea typeface="黑体" panose="02010609060101010101" pitchFamily="49" charset="-122"/>
            </a:endParaRPr>
          </a:p>
        </p:txBody>
      </p:sp>
      <p:sp>
        <p:nvSpPr>
          <p:cNvPr id="37" name="Cloud Callout 6"/>
          <p:cNvSpPr/>
          <p:nvPr/>
        </p:nvSpPr>
        <p:spPr bwMode="gray">
          <a:xfrm>
            <a:off x="9927614" y="3684234"/>
            <a:ext cx="2159611" cy="1250515"/>
          </a:xfrm>
          <a:prstGeom prst="cloudCallout">
            <a:avLst>
              <a:gd name="adj1" fmla="val -66081"/>
              <a:gd name="adj2" fmla="val 49361"/>
            </a:avLst>
          </a:prstGeom>
          <a:solidFill>
            <a:schemeClr val="bg1"/>
          </a:solidFill>
          <a:ln w="19050" algn="ctr">
            <a:solidFill>
              <a:schemeClr val="accent6"/>
            </a:solidFill>
            <a:miter lim="800000"/>
          </a:ln>
        </p:spPr>
        <p:txBody>
          <a:bodyPr wrap="square" lIns="88900" tIns="88900" rIns="88900" bIns="88900" rtlCol="0" anchor="ctr"/>
          <a:lstStyle/>
          <a:p>
            <a:pPr algn="ctr">
              <a:lnSpc>
                <a:spcPct val="106000"/>
              </a:lnSpc>
              <a:buFont typeface="Wingdings 2" panose="05020102010507070707" pitchFamily="18" charset="2"/>
              <a:buNone/>
            </a:pPr>
            <a:r>
              <a:rPr lang="zh-CN" altLang="en-US" sz="1600" b="1" dirty="0" smtClean="0"/>
              <a:t>税务机关是如何发现的？</a:t>
            </a:r>
            <a:endParaRPr lang="en-US" sz="1600" b="1" dirty="0" smtClean="0"/>
          </a:p>
        </p:txBody>
      </p:sp>
      <p:sp>
        <p:nvSpPr>
          <p:cNvPr id="3" name="矩形 2"/>
          <p:cNvSpPr/>
          <p:nvPr/>
        </p:nvSpPr>
        <p:spPr>
          <a:xfrm>
            <a:off x="5736391" y="4758767"/>
            <a:ext cx="1009650" cy="282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从境外采购</a:t>
            </a:r>
            <a:endParaRPr lang="zh-CN" altLang="en-US" sz="1200" dirty="0">
              <a:solidFill>
                <a:schemeClr val="tx1"/>
              </a:solidFill>
            </a:endParaRPr>
          </a:p>
        </p:txBody>
      </p:sp>
      <p:sp>
        <p:nvSpPr>
          <p:cNvPr id="38" name="矩形 37"/>
          <p:cNvSpPr/>
          <p:nvPr/>
        </p:nvSpPr>
        <p:spPr>
          <a:xfrm>
            <a:off x="5736391" y="5568443"/>
            <a:ext cx="1009650" cy="282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向境内分销</a:t>
            </a:r>
            <a:endParaRPr lang="zh-CN" altLang="en-US" sz="12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灯片编号占位符 1"/>
          <p:cNvSpPr txBox="1"/>
          <p:nvPr/>
        </p:nvSpPr>
        <p:spPr>
          <a:xfrm>
            <a:off x="121920" y="4572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36" name="矩形 35"/>
          <p:cNvSpPr/>
          <p:nvPr/>
        </p:nvSpPr>
        <p:spPr>
          <a:xfrm>
            <a:off x="716279" y="533400"/>
            <a:ext cx="7038535" cy="782955"/>
          </a:xfrm>
          <a:prstGeom prst="rect">
            <a:avLst/>
          </a:prstGeom>
        </p:spPr>
        <p:txBody>
          <a:bodyPr wrap="square">
            <a:noAutofit/>
          </a:bodyPr>
          <a:lstStyle/>
          <a:p>
            <a:pPr lvl="0">
              <a:defRPr/>
            </a:pPr>
            <a:r>
              <a:rPr lang="zh-CN" altLang="en-US" sz="2400" b="1" dirty="0" smtClean="0">
                <a:solidFill>
                  <a:prstClr val="white"/>
                </a:solidFill>
                <a:cs typeface="+mn-ea"/>
                <a:sym typeface="+mn-lt"/>
              </a:rPr>
              <a:t>税务机关信息来源</a:t>
            </a:r>
            <a:endParaRPr lang="zh-CN" altLang="en-US" sz="2400" b="1" dirty="0">
              <a:solidFill>
                <a:prstClr val="white"/>
              </a:solidFill>
              <a:cs typeface="+mn-ea"/>
              <a:sym typeface="+mn-lt"/>
            </a:endParaRPr>
          </a:p>
        </p:txBody>
      </p:sp>
      <p:graphicFrame>
        <p:nvGraphicFramePr>
          <p:cNvPr id="24" name="内容占位符 6"/>
          <p:cNvGraphicFramePr/>
          <p:nvPr/>
        </p:nvGraphicFramePr>
        <p:xfrm>
          <a:off x="290512" y="1162050"/>
          <a:ext cx="11758613" cy="6867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灯片编号占位符 1"/>
          <p:cNvSpPr txBox="1"/>
          <p:nvPr/>
        </p:nvSpPr>
        <p:spPr>
          <a:xfrm>
            <a:off x="121920" y="4572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36" name="矩形 35"/>
          <p:cNvSpPr/>
          <p:nvPr/>
        </p:nvSpPr>
        <p:spPr>
          <a:xfrm>
            <a:off x="716279" y="533400"/>
            <a:ext cx="7038535" cy="782955"/>
          </a:xfrm>
          <a:prstGeom prst="rect">
            <a:avLst/>
          </a:prstGeom>
        </p:spPr>
        <p:txBody>
          <a:bodyPr wrap="square">
            <a:noAutofit/>
          </a:bodyPr>
          <a:lstStyle/>
          <a:p>
            <a:pPr lvl="0">
              <a:defRPr/>
            </a:pPr>
            <a:r>
              <a:rPr lang="zh-CN" altLang="en-US" sz="2400" b="1" dirty="0" smtClean="0">
                <a:solidFill>
                  <a:prstClr val="white"/>
                </a:solidFill>
                <a:cs typeface="+mn-ea"/>
                <a:sym typeface="+mn-lt"/>
              </a:rPr>
              <a:t>税务局</a:t>
            </a:r>
            <a:r>
              <a:rPr lang="zh-CN" altLang="en-US" sz="2400" b="1" dirty="0">
                <a:solidFill>
                  <a:prstClr val="white"/>
                </a:solidFill>
                <a:cs typeface="+mn-ea"/>
                <a:sym typeface="+mn-lt"/>
              </a:rPr>
              <a:t>对</a:t>
            </a:r>
            <a:r>
              <a:rPr lang="zh-CN" altLang="en-US" sz="2400" b="1" dirty="0" smtClean="0">
                <a:solidFill>
                  <a:prstClr val="white"/>
                </a:solidFill>
                <a:cs typeface="+mn-ea"/>
                <a:sym typeface="+mn-lt"/>
              </a:rPr>
              <a:t>境内</a:t>
            </a:r>
            <a:r>
              <a:rPr lang="zh-CN" altLang="en-US" sz="2400" b="1" dirty="0">
                <a:solidFill>
                  <a:prstClr val="white"/>
                </a:solidFill>
                <a:cs typeface="+mn-ea"/>
                <a:sym typeface="+mn-lt"/>
              </a:rPr>
              <a:t>外</a:t>
            </a:r>
            <a:r>
              <a:rPr lang="zh-CN" altLang="en-US" sz="2400" b="1" dirty="0" smtClean="0">
                <a:solidFill>
                  <a:prstClr val="white"/>
                </a:solidFill>
                <a:cs typeface="+mn-ea"/>
                <a:sym typeface="+mn-lt"/>
              </a:rPr>
              <a:t>企业间关联</a:t>
            </a:r>
            <a:r>
              <a:rPr lang="zh-CN" altLang="en-US" sz="2400" b="1" dirty="0">
                <a:solidFill>
                  <a:prstClr val="white"/>
                </a:solidFill>
                <a:cs typeface="+mn-ea"/>
                <a:sym typeface="+mn-lt"/>
              </a:rPr>
              <a:t>交易</a:t>
            </a:r>
            <a:r>
              <a:rPr lang="zh-CN" altLang="en-US" sz="2400" b="1" dirty="0" smtClean="0">
                <a:solidFill>
                  <a:prstClr val="white"/>
                </a:solidFill>
                <a:cs typeface="+mn-ea"/>
                <a:sym typeface="+mn-lt"/>
              </a:rPr>
              <a:t>的主要关注点</a:t>
            </a:r>
            <a:endParaRPr lang="zh-CN" altLang="en-US" sz="2400" b="1" dirty="0">
              <a:solidFill>
                <a:prstClr val="white"/>
              </a:solidFill>
              <a:cs typeface="+mn-ea"/>
              <a:sym typeface="+mn-lt"/>
            </a:endParaRPr>
          </a:p>
        </p:txBody>
      </p:sp>
      <p:pic>
        <p:nvPicPr>
          <p:cNvPr id="21" name="内容占位符 6"/>
          <p:cNvPicPr>
            <a:picLocks noChangeAspect="1"/>
          </p:cNvPicPr>
          <p:nvPr/>
        </p:nvPicPr>
        <p:blipFill>
          <a:blip r:embed="rId3"/>
          <a:stretch>
            <a:fillRect/>
          </a:stretch>
        </p:blipFill>
        <p:spPr>
          <a:xfrm>
            <a:off x="2103309" y="2635354"/>
            <a:ext cx="7181850" cy="4010025"/>
          </a:xfrm>
          <a:prstGeom prst="rect">
            <a:avLst/>
          </a:prstGeom>
        </p:spPr>
      </p:pic>
      <p:pic>
        <p:nvPicPr>
          <p:cNvPr id="22" name="图片 21"/>
          <p:cNvPicPr>
            <a:picLocks noChangeAspect="1"/>
          </p:cNvPicPr>
          <p:nvPr/>
        </p:nvPicPr>
        <p:blipFill>
          <a:blip r:embed="rId4"/>
          <a:stretch>
            <a:fillRect/>
          </a:stretch>
        </p:blipFill>
        <p:spPr>
          <a:xfrm>
            <a:off x="2357309" y="1253222"/>
            <a:ext cx="5497641" cy="1382132"/>
          </a:xfrm>
          <a:prstGeom prst="rect">
            <a:avLst/>
          </a:prstGeom>
        </p:spPr>
      </p:pic>
      <p:sp>
        <p:nvSpPr>
          <p:cNvPr id="3" name="矩形 2"/>
          <p:cNvSpPr/>
          <p:nvPr/>
        </p:nvSpPr>
        <p:spPr>
          <a:xfrm>
            <a:off x="2357309" y="3362325"/>
            <a:ext cx="5757991" cy="116205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右箭头 3"/>
          <p:cNvSpPr/>
          <p:nvPr/>
        </p:nvSpPr>
        <p:spPr>
          <a:xfrm>
            <a:off x="8115300" y="3690937"/>
            <a:ext cx="847725" cy="5048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023222" y="3736180"/>
            <a:ext cx="1371600" cy="369332"/>
          </a:xfrm>
          <a:prstGeom prst="rect">
            <a:avLst/>
          </a:prstGeom>
          <a:noFill/>
        </p:spPr>
        <p:txBody>
          <a:bodyPr wrap="square" rtlCol="0">
            <a:spAutoFit/>
          </a:bodyPr>
          <a:lstStyle/>
          <a:p>
            <a:r>
              <a:rPr lang="zh-CN" altLang="en-US" b="1" dirty="0" smtClean="0">
                <a:solidFill>
                  <a:srgbClr val="92D050"/>
                </a:solidFill>
              </a:rPr>
              <a:t>利润率水平</a:t>
            </a:r>
            <a:endParaRPr lang="zh-CN" altLang="en-US" b="1" dirty="0">
              <a:solidFill>
                <a:srgbClr val="92D050"/>
              </a:solidFill>
            </a:endParaRPr>
          </a:p>
        </p:txBody>
      </p:sp>
      <p:sp>
        <p:nvSpPr>
          <p:cNvPr id="28" name="矩形 27"/>
          <p:cNvSpPr/>
          <p:nvPr/>
        </p:nvSpPr>
        <p:spPr>
          <a:xfrm>
            <a:off x="2357309" y="5695950"/>
            <a:ext cx="6927850" cy="94942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右箭头 28"/>
          <p:cNvSpPr/>
          <p:nvPr/>
        </p:nvSpPr>
        <p:spPr>
          <a:xfrm>
            <a:off x="9285159" y="5918251"/>
            <a:ext cx="847725" cy="5048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0132884" y="5980230"/>
            <a:ext cx="1849566" cy="369332"/>
          </a:xfrm>
          <a:prstGeom prst="rect">
            <a:avLst/>
          </a:prstGeom>
          <a:noFill/>
        </p:spPr>
        <p:txBody>
          <a:bodyPr wrap="square" rtlCol="0">
            <a:spAutoFit/>
          </a:bodyPr>
          <a:lstStyle/>
          <a:p>
            <a:r>
              <a:rPr lang="zh-CN" altLang="en-US" b="1" dirty="0" smtClean="0">
                <a:solidFill>
                  <a:srgbClr val="92D050"/>
                </a:solidFill>
              </a:rPr>
              <a:t>合理的商业目的</a:t>
            </a:r>
            <a:endParaRPr lang="zh-CN" altLang="en-US" b="1" dirty="0">
              <a:solidFill>
                <a:srgbClr val="92D05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4294967295"/>
          </p:nvPr>
        </p:nvSpPr>
        <p:spPr>
          <a:xfrm>
            <a:off x="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26CFC4B-9344-4A40-9E34-3F3E9C16F323}" type="datetime1">
              <a:rPr kumimoji="0" lang="en-US" altLang="zh-CN" sz="1200" b="0" i="0" u="none" strike="noStrike" kern="1200" cap="none" spc="0" normalizeH="0" baseline="0" noProof="0" smtClean="0">
                <a:ln>
                  <a:noFill/>
                </a:ln>
                <a:solidFill>
                  <a:srgbClr val="000000">
                    <a:tint val="75000"/>
                  </a:srgbClr>
                </a:solidFill>
                <a:effectLst/>
                <a:uLnTx/>
                <a:uFillTx/>
                <a:latin typeface="+mn-lt"/>
                <a:ea typeface="微软雅黑" panose="020B0503020204020204" pitchFamily="34" charset="-122"/>
                <a:cs typeface="+mn-cs"/>
              </a:rPr>
              <a:t>9/11/2024</a:t>
            </a:fld>
            <a:endParaRPr kumimoji="0" lang="en-US" sz="1200" b="0" i="0" u="none" strike="noStrike" kern="1200" cap="none" spc="0" normalizeH="0" baseline="0" noProof="0">
              <a:ln>
                <a:noFill/>
              </a:ln>
              <a:solidFill>
                <a:srgbClr val="000000">
                  <a:tint val="75000"/>
                </a:srgb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FE3F12-9310-42BA-8777-09507BAD7BE5}" type="slidenum">
              <a:rPr kumimoji="0" lang="en-US" sz="1200" b="0" i="0" u="none" strike="noStrike" kern="1200" cap="none" spc="0" normalizeH="0" baseline="0" noProof="0" smtClean="0">
                <a:ln>
                  <a:noFill/>
                </a:ln>
                <a:solidFill>
                  <a:srgbClr val="000000">
                    <a:tint val="75000"/>
                  </a:srgbClr>
                </a:solidFill>
                <a:effectLst/>
                <a:uLnTx/>
                <a:uFillTx/>
                <a:latin typeface="+mn-lt"/>
                <a:ea typeface="微软雅黑" panose="020B0503020204020204" pitchFamily="34" charset="-122"/>
                <a:cs typeface="+mn-cs"/>
              </a:rPr>
              <a:t>26</a:t>
            </a:fld>
            <a:endParaRPr kumimoji="0" lang="en-US" sz="1200" b="0" i="0" u="none" strike="noStrike" kern="1200" cap="none" spc="0" normalizeH="0" baseline="0" noProof="0">
              <a:ln>
                <a:noFill/>
              </a:ln>
              <a:solidFill>
                <a:srgbClr val="000000">
                  <a:tint val="75000"/>
                </a:srgbClr>
              </a:solidFill>
              <a:effectLst/>
              <a:uLnTx/>
              <a:uFillTx/>
              <a:latin typeface="+mn-lt"/>
              <a:ea typeface="微软雅黑" panose="020B0503020204020204" pitchFamily="34" charset="-122"/>
              <a:cs typeface="+mn-cs"/>
            </a:endParaRPr>
          </a:p>
        </p:txBody>
      </p:sp>
      <p:pic>
        <p:nvPicPr>
          <p:cNvPr id="9" name="内容占位符 6"/>
          <p:cNvPicPr>
            <a:picLocks noGrp="1" noChangeAspect="1"/>
          </p:cNvPicPr>
          <p:nvPr>
            <p:ph idx="4294967295"/>
          </p:nvPr>
        </p:nvPicPr>
        <p:blipFill>
          <a:blip r:embed="rId2"/>
          <a:stretch>
            <a:fillRect/>
          </a:stretch>
        </p:blipFill>
        <p:spPr>
          <a:xfrm>
            <a:off x="0" y="1206500"/>
            <a:ext cx="4959350" cy="2768600"/>
          </a:xfrm>
          <a:prstGeom prst="rect">
            <a:avLst/>
          </a:prstGeom>
        </p:spPr>
      </p:pic>
      <p:pic>
        <p:nvPicPr>
          <p:cNvPr id="10" name="图片 9"/>
          <p:cNvPicPr>
            <a:picLocks noChangeAspect="1"/>
          </p:cNvPicPr>
          <p:nvPr/>
        </p:nvPicPr>
        <p:blipFill>
          <a:blip r:embed="rId3"/>
          <a:stretch>
            <a:fillRect/>
          </a:stretch>
        </p:blipFill>
        <p:spPr>
          <a:xfrm>
            <a:off x="4214812" y="2192337"/>
            <a:ext cx="7877175" cy="3743325"/>
          </a:xfrm>
          <a:prstGeom prst="rect">
            <a:avLst/>
          </a:prstGeom>
        </p:spPr>
      </p:pic>
      <p:sp>
        <p:nvSpPr>
          <p:cNvPr id="11" name="椭圆 10"/>
          <p:cNvSpPr/>
          <p:nvPr/>
        </p:nvSpPr>
        <p:spPr>
          <a:xfrm>
            <a:off x="120651" y="1405430"/>
            <a:ext cx="2095500" cy="304800"/>
          </a:xfrm>
          <a:prstGeom prst="ellipse">
            <a:avLst/>
          </a:prstGeom>
          <a:no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椭圆 11"/>
          <p:cNvSpPr/>
          <p:nvPr/>
        </p:nvSpPr>
        <p:spPr>
          <a:xfrm>
            <a:off x="60325" y="1260862"/>
            <a:ext cx="2216151" cy="504297"/>
          </a:xfrm>
          <a:prstGeom prst="ellipse">
            <a:avLst/>
          </a:prstGeom>
          <a:noFill/>
          <a:ln w="127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闪电形 12"/>
          <p:cNvSpPr/>
          <p:nvPr/>
        </p:nvSpPr>
        <p:spPr>
          <a:xfrm>
            <a:off x="2312860" y="1542801"/>
            <a:ext cx="1725739" cy="1073399"/>
          </a:xfrm>
          <a:prstGeom prst="lightningBolt">
            <a:avLst/>
          </a:prstGeom>
          <a:solidFill>
            <a:srgbClr val="C00000"/>
          </a:solidFill>
          <a:ln w="127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矩形 13"/>
          <p:cNvSpPr/>
          <p:nvPr/>
        </p:nvSpPr>
        <p:spPr>
          <a:xfrm>
            <a:off x="257394" y="212634"/>
            <a:ext cx="7038535" cy="782955"/>
          </a:xfrm>
          <a:prstGeom prst="rect">
            <a:avLst/>
          </a:prstGeom>
        </p:spPr>
        <p:txBody>
          <a:bodyPr wrap="square">
            <a:noAutofit/>
          </a:bodyPr>
          <a:lstStyle/>
          <a:p>
            <a:pPr lvl="0">
              <a:defRPr/>
            </a:pPr>
            <a:r>
              <a:rPr lang="zh-CN" altLang="en-US" sz="2400" b="1" dirty="0">
                <a:solidFill>
                  <a:schemeClr val="accent6"/>
                </a:solidFill>
                <a:cs typeface="+mn-ea"/>
                <a:sym typeface="+mn-lt"/>
              </a:rPr>
              <a:t>税务局对境内外企业间关联交易的主要关注</a:t>
            </a:r>
            <a:r>
              <a:rPr lang="zh-CN" altLang="en-US" sz="2400" b="1" dirty="0" smtClean="0">
                <a:solidFill>
                  <a:schemeClr val="accent6"/>
                </a:solidFill>
                <a:cs typeface="+mn-ea"/>
                <a:sym typeface="+mn-lt"/>
              </a:rPr>
              <a:t>点</a:t>
            </a:r>
            <a:r>
              <a:rPr lang="en-US" altLang="zh-CN" sz="2400" b="1" dirty="0" smtClean="0">
                <a:solidFill>
                  <a:schemeClr val="accent6"/>
                </a:solidFill>
                <a:cs typeface="+mn-ea"/>
                <a:sym typeface="+mn-lt"/>
              </a:rPr>
              <a:t>-1</a:t>
            </a:r>
            <a:endParaRPr lang="zh-CN" altLang="en-US" sz="2400" b="1" dirty="0">
              <a:solidFill>
                <a:schemeClr val="accent6"/>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4294967295"/>
          </p:nvPr>
        </p:nvSpPr>
        <p:spPr>
          <a:xfrm>
            <a:off x="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26CFC4B-9344-4A40-9E34-3F3E9C16F323}" type="datetime1">
              <a:rPr kumimoji="0" lang="en-US" altLang="zh-CN" sz="1200" b="0" i="0" u="none" strike="noStrike" kern="1200" cap="none" spc="0" normalizeH="0" baseline="0" noProof="0" smtClean="0">
                <a:ln>
                  <a:noFill/>
                </a:ln>
                <a:solidFill>
                  <a:srgbClr val="000000">
                    <a:tint val="75000"/>
                  </a:srgbClr>
                </a:solidFill>
                <a:effectLst/>
                <a:uLnTx/>
                <a:uFillTx/>
                <a:latin typeface="+mn-lt"/>
                <a:ea typeface="微软雅黑" panose="020B0503020204020204" pitchFamily="34" charset="-122"/>
                <a:cs typeface="+mn-cs"/>
              </a:rPr>
              <a:t>9/11/2024</a:t>
            </a:fld>
            <a:endParaRPr kumimoji="0" lang="en-US" sz="1200" b="0" i="0" u="none" strike="noStrike" kern="1200" cap="none" spc="0" normalizeH="0" baseline="0" noProof="0">
              <a:ln>
                <a:noFill/>
              </a:ln>
              <a:solidFill>
                <a:srgbClr val="000000">
                  <a:tint val="75000"/>
                </a:srgb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FE3F12-9310-42BA-8777-09507BAD7BE5}" type="slidenum">
              <a:rPr kumimoji="0" lang="en-US" sz="1200" b="0" i="0" u="none" strike="noStrike" kern="1200" cap="none" spc="0" normalizeH="0" baseline="0" noProof="0" smtClean="0">
                <a:ln>
                  <a:noFill/>
                </a:ln>
                <a:solidFill>
                  <a:srgbClr val="000000">
                    <a:tint val="75000"/>
                  </a:srgbClr>
                </a:solidFill>
                <a:effectLst/>
                <a:uLnTx/>
                <a:uFillTx/>
                <a:latin typeface="+mn-lt"/>
                <a:ea typeface="微软雅黑" panose="020B0503020204020204" pitchFamily="34" charset="-122"/>
                <a:cs typeface="+mn-cs"/>
              </a:rPr>
              <a:t>27</a:t>
            </a:fld>
            <a:endParaRPr kumimoji="0" lang="en-US" sz="1200" b="0" i="0" u="none" strike="noStrike" kern="1200" cap="none" spc="0" normalizeH="0" baseline="0" noProof="0">
              <a:ln>
                <a:noFill/>
              </a:ln>
              <a:solidFill>
                <a:srgbClr val="000000">
                  <a:tint val="75000"/>
                </a:srgbClr>
              </a:solidFill>
              <a:effectLst/>
              <a:uLnTx/>
              <a:uFillTx/>
              <a:latin typeface="+mn-lt"/>
              <a:ea typeface="微软雅黑" panose="020B0503020204020204" pitchFamily="34" charset="-122"/>
              <a:cs typeface="+mn-cs"/>
            </a:endParaRPr>
          </a:p>
        </p:txBody>
      </p:sp>
      <p:pic>
        <p:nvPicPr>
          <p:cNvPr id="9" name="内容占位符 6"/>
          <p:cNvPicPr>
            <a:picLocks noGrp="1" noChangeAspect="1"/>
          </p:cNvPicPr>
          <p:nvPr>
            <p:ph idx="4294967295"/>
          </p:nvPr>
        </p:nvPicPr>
        <p:blipFill>
          <a:blip r:embed="rId2"/>
          <a:stretch>
            <a:fillRect/>
          </a:stretch>
        </p:blipFill>
        <p:spPr>
          <a:xfrm>
            <a:off x="0" y="1206500"/>
            <a:ext cx="4959350" cy="2768600"/>
          </a:xfrm>
          <a:prstGeom prst="rect">
            <a:avLst/>
          </a:prstGeom>
        </p:spPr>
      </p:pic>
      <p:sp>
        <p:nvSpPr>
          <p:cNvPr id="11" name="椭圆 10"/>
          <p:cNvSpPr/>
          <p:nvPr/>
        </p:nvSpPr>
        <p:spPr>
          <a:xfrm>
            <a:off x="120651" y="1405430"/>
            <a:ext cx="2095500" cy="304800"/>
          </a:xfrm>
          <a:prstGeom prst="ellipse">
            <a:avLst/>
          </a:prstGeom>
          <a:no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闪电形 12"/>
          <p:cNvSpPr/>
          <p:nvPr/>
        </p:nvSpPr>
        <p:spPr>
          <a:xfrm rot="20718719">
            <a:off x="2768512" y="1873120"/>
            <a:ext cx="2220311" cy="1333751"/>
          </a:xfrm>
          <a:prstGeom prst="lightningBolt">
            <a:avLst/>
          </a:prstGeom>
          <a:solidFill>
            <a:srgbClr val="C00000"/>
          </a:solidFill>
          <a:ln w="127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3" name="图片 2"/>
          <p:cNvPicPr>
            <a:picLocks noChangeAspect="1"/>
          </p:cNvPicPr>
          <p:nvPr/>
        </p:nvPicPr>
        <p:blipFill>
          <a:blip r:embed="rId3"/>
          <a:stretch>
            <a:fillRect/>
          </a:stretch>
        </p:blipFill>
        <p:spPr>
          <a:xfrm>
            <a:off x="4939506" y="3132137"/>
            <a:ext cx="6850432" cy="3230563"/>
          </a:xfrm>
          <a:prstGeom prst="rect">
            <a:avLst/>
          </a:prstGeom>
        </p:spPr>
      </p:pic>
      <p:sp>
        <p:nvSpPr>
          <p:cNvPr id="7" name="椭圆 6"/>
          <p:cNvSpPr/>
          <p:nvPr/>
        </p:nvSpPr>
        <p:spPr>
          <a:xfrm>
            <a:off x="181054" y="1634027"/>
            <a:ext cx="2587546" cy="905970"/>
          </a:xfrm>
          <a:prstGeom prst="ellipse">
            <a:avLst/>
          </a:prstGeom>
          <a:noFill/>
          <a:ln w="12700"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8" name="图片 7"/>
          <p:cNvPicPr>
            <a:picLocks noChangeAspect="1"/>
          </p:cNvPicPr>
          <p:nvPr/>
        </p:nvPicPr>
        <p:blipFill>
          <a:blip r:embed="rId4"/>
          <a:stretch>
            <a:fillRect/>
          </a:stretch>
        </p:blipFill>
        <p:spPr>
          <a:xfrm>
            <a:off x="5424487" y="1025561"/>
            <a:ext cx="6034230" cy="1869469"/>
          </a:xfrm>
          <a:prstGeom prst="rect">
            <a:avLst/>
          </a:prstGeom>
        </p:spPr>
      </p:pic>
      <p:sp>
        <p:nvSpPr>
          <p:cNvPr id="14" name="矩形 13"/>
          <p:cNvSpPr/>
          <p:nvPr/>
        </p:nvSpPr>
        <p:spPr>
          <a:xfrm>
            <a:off x="257394" y="212634"/>
            <a:ext cx="7038535" cy="782955"/>
          </a:xfrm>
          <a:prstGeom prst="rect">
            <a:avLst/>
          </a:prstGeom>
        </p:spPr>
        <p:txBody>
          <a:bodyPr wrap="square">
            <a:noAutofit/>
          </a:bodyPr>
          <a:lstStyle/>
          <a:p>
            <a:pPr lvl="0">
              <a:defRPr/>
            </a:pPr>
            <a:r>
              <a:rPr lang="zh-CN" altLang="en-US" sz="2400" b="1" dirty="0">
                <a:solidFill>
                  <a:schemeClr val="accent6"/>
                </a:solidFill>
                <a:cs typeface="+mn-ea"/>
                <a:sym typeface="+mn-lt"/>
              </a:rPr>
              <a:t>税务局对境内外企业间关联交易的主要关注</a:t>
            </a:r>
            <a:r>
              <a:rPr lang="zh-CN" altLang="en-US" sz="2400" b="1" dirty="0" smtClean="0">
                <a:solidFill>
                  <a:schemeClr val="accent6"/>
                </a:solidFill>
                <a:cs typeface="+mn-ea"/>
                <a:sym typeface="+mn-lt"/>
              </a:rPr>
              <a:t>点</a:t>
            </a:r>
            <a:r>
              <a:rPr lang="en-US" altLang="zh-CN" sz="2400" b="1" dirty="0" smtClean="0">
                <a:solidFill>
                  <a:schemeClr val="accent6"/>
                </a:solidFill>
                <a:cs typeface="+mn-ea"/>
                <a:sym typeface="+mn-lt"/>
              </a:rPr>
              <a:t>-2</a:t>
            </a:r>
            <a:endParaRPr lang="zh-CN" altLang="en-US" sz="2400" b="1" dirty="0">
              <a:solidFill>
                <a:schemeClr val="accent6"/>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4294967295"/>
          </p:nvPr>
        </p:nvSpPr>
        <p:spPr>
          <a:xfrm>
            <a:off x="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26CFC4B-9344-4A40-9E34-3F3E9C16F323}" type="datetime1">
              <a:rPr kumimoji="0" lang="en-US" altLang="zh-CN" sz="1200" b="0" i="0" u="none" strike="noStrike" kern="1200" cap="none" spc="0" normalizeH="0" baseline="0" noProof="0" smtClean="0">
                <a:ln>
                  <a:noFill/>
                </a:ln>
                <a:solidFill>
                  <a:srgbClr val="000000">
                    <a:tint val="75000"/>
                  </a:srgbClr>
                </a:solidFill>
                <a:effectLst/>
                <a:uLnTx/>
                <a:uFillTx/>
                <a:latin typeface="+mn-lt"/>
                <a:ea typeface="微软雅黑" panose="020B0503020204020204" pitchFamily="34" charset="-122"/>
                <a:cs typeface="+mn-cs"/>
              </a:rPr>
              <a:t>9/11/2024</a:t>
            </a:fld>
            <a:endParaRPr kumimoji="0" lang="en-US" sz="1200" b="0" i="0" u="none" strike="noStrike" kern="1200" cap="none" spc="0" normalizeH="0" baseline="0" noProof="0">
              <a:ln>
                <a:noFill/>
              </a:ln>
              <a:solidFill>
                <a:srgbClr val="000000">
                  <a:tint val="75000"/>
                </a:srgb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FE3F12-9310-42BA-8777-09507BAD7BE5}" type="slidenum">
              <a:rPr kumimoji="0" lang="en-US" sz="1200" b="0" i="0" u="none" strike="noStrike" kern="1200" cap="none" spc="0" normalizeH="0" baseline="0" noProof="0" smtClean="0">
                <a:ln>
                  <a:noFill/>
                </a:ln>
                <a:solidFill>
                  <a:srgbClr val="000000">
                    <a:tint val="75000"/>
                  </a:srgbClr>
                </a:solidFill>
                <a:effectLst/>
                <a:uLnTx/>
                <a:uFillTx/>
                <a:latin typeface="+mn-lt"/>
                <a:ea typeface="微软雅黑" panose="020B0503020204020204" pitchFamily="34" charset="-122"/>
                <a:cs typeface="+mn-cs"/>
              </a:rPr>
              <a:t>28</a:t>
            </a:fld>
            <a:endParaRPr kumimoji="0" lang="en-US" sz="1200" b="0" i="0" u="none" strike="noStrike" kern="1200" cap="none" spc="0" normalizeH="0" baseline="0" noProof="0">
              <a:ln>
                <a:noFill/>
              </a:ln>
              <a:solidFill>
                <a:srgbClr val="000000">
                  <a:tint val="75000"/>
                </a:srgbClr>
              </a:solidFill>
              <a:effectLst/>
              <a:uLnTx/>
              <a:uFillTx/>
              <a:latin typeface="+mn-lt"/>
              <a:ea typeface="微软雅黑" panose="020B0503020204020204" pitchFamily="34" charset="-122"/>
              <a:cs typeface="+mn-cs"/>
            </a:endParaRPr>
          </a:p>
        </p:txBody>
      </p:sp>
      <p:pic>
        <p:nvPicPr>
          <p:cNvPr id="9" name="内容占位符 6"/>
          <p:cNvPicPr>
            <a:picLocks noGrp="1" noChangeAspect="1"/>
          </p:cNvPicPr>
          <p:nvPr>
            <p:ph idx="4294967295"/>
          </p:nvPr>
        </p:nvPicPr>
        <p:blipFill>
          <a:blip r:embed="rId2"/>
          <a:stretch>
            <a:fillRect/>
          </a:stretch>
        </p:blipFill>
        <p:spPr>
          <a:xfrm>
            <a:off x="0" y="1206500"/>
            <a:ext cx="4959350" cy="2768600"/>
          </a:xfrm>
          <a:prstGeom prst="rect">
            <a:avLst/>
          </a:prstGeom>
        </p:spPr>
      </p:pic>
      <p:sp>
        <p:nvSpPr>
          <p:cNvPr id="11" name="椭圆 10"/>
          <p:cNvSpPr/>
          <p:nvPr/>
        </p:nvSpPr>
        <p:spPr>
          <a:xfrm>
            <a:off x="120651" y="1405430"/>
            <a:ext cx="2095500" cy="304800"/>
          </a:xfrm>
          <a:prstGeom prst="ellipse">
            <a:avLst/>
          </a:prstGeom>
          <a:no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椭圆 11"/>
          <p:cNvSpPr/>
          <p:nvPr/>
        </p:nvSpPr>
        <p:spPr>
          <a:xfrm>
            <a:off x="206374" y="2338367"/>
            <a:ext cx="2216151" cy="504297"/>
          </a:xfrm>
          <a:prstGeom prst="ellipse">
            <a:avLst/>
          </a:prstGeom>
          <a:noFill/>
          <a:ln w="127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闪电形 12"/>
          <p:cNvSpPr/>
          <p:nvPr/>
        </p:nvSpPr>
        <p:spPr>
          <a:xfrm>
            <a:off x="2033459" y="2762154"/>
            <a:ext cx="1725739" cy="1073399"/>
          </a:xfrm>
          <a:prstGeom prst="lightningBolt">
            <a:avLst/>
          </a:prstGeom>
          <a:solidFill>
            <a:srgbClr val="C00000"/>
          </a:solidFill>
          <a:ln w="127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3" name="图片 2"/>
          <p:cNvPicPr>
            <a:picLocks noChangeAspect="1"/>
          </p:cNvPicPr>
          <p:nvPr/>
        </p:nvPicPr>
        <p:blipFill>
          <a:blip r:embed="rId3"/>
          <a:stretch>
            <a:fillRect/>
          </a:stretch>
        </p:blipFill>
        <p:spPr>
          <a:xfrm>
            <a:off x="2511425" y="3913734"/>
            <a:ext cx="9591675" cy="1714492"/>
          </a:xfrm>
          <a:prstGeom prst="rect">
            <a:avLst/>
          </a:prstGeom>
        </p:spPr>
      </p:pic>
      <p:sp>
        <p:nvSpPr>
          <p:cNvPr id="15" name="矩形 14"/>
          <p:cNvSpPr/>
          <p:nvPr/>
        </p:nvSpPr>
        <p:spPr>
          <a:xfrm>
            <a:off x="257394" y="212634"/>
            <a:ext cx="7038535" cy="782955"/>
          </a:xfrm>
          <a:prstGeom prst="rect">
            <a:avLst/>
          </a:prstGeom>
        </p:spPr>
        <p:txBody>
          <a:bodyPr wrap="square">
            <a:noAutofit/>
          </a:bodyPr>
          <a:lstStyle/>
          <a:p>
            <a:pPr lvl="0">
              <a:defRPr/>
            </a:pPr>
            <a:r>
              <a:rPr lang="zh-CN" altLang="en-US" sz="2400" b="1" dirty="0">
                <a:solidFill>
                  <a:schemeClr val="accent6"/>
                </a:solidFill>
                <a:cs typeface="+mn-ea"/>
                <a:sym typeface="+mn-lt"/>
              </a:rPr>
              <a:t>税务局对境内外企业间关联交易的主要关注</a:t>
            </a:r>
            <a:r>
              <a:rPr lang="zh-CN" altLang="en-US" sz="2400" b="1" dirty="0" smtClean="0">
                <a:solidFill>
                  <a:schemeClr val="accent6"/>
                </a:solidFill>
                <a:cs typeface="+mn-ea"/>
                <a:sym typeface="+mn-lt"/>
              </a:rPr>
              <a:t>点</a:t>
            </a:r>
            <a:r>
              <a:rPr lang="en-US" altLang="zh-CN" sz="2400" b="1" dirty="0" smtClean="0">
                <a:solidFill>
                  <a:schemeClr val="accent6"/>
                </a:solidFill>
                <a:cs typeface="+mn-ea"/>
                <a:sym typeface="+mn-lt"/>
              </a:rPr>
              <a:t>-3</a:t>
            </a:r>
            <a:endParaRPr lang="zh-CN" altLang="en-US" sz="2400" b="1" dirty="0">
              <a:solidFill>
                <a:schemeClr val="accent6"/>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4294967295"/>
          </p:nvPr>
        </p:nvSpPr>
        <p:spPr>
          <a:xfrm>
            <a:off x="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26CFC4B-9344-4A40-9E34-3F3E9C16F323}" type="datetime1">
              <a:rPr kumimoji="0" lang="en-US" altLang="zh-CN" sz="1200" b="0" i="0" u="none" strike="noStrike" kern="1200" cap="none" spc="0" normalizeH="0" baseline="0" noProof="0" smtClean="0">
                <a:ln>
                  <a:noFill/>
                </a:ln>
                <a:solidFill>
                  <a:srgbClr val="000000">
                    <a:tint val="75000"/>
                  </a:srgbClr>
                </a:solidFill>
                <a:effectLst/>
                <a:uLnTx/>
                <a:uFillTx/>
                <a:latin typeface="+mn-lt"/>
                <a:ea typeface="微软雅黑" panose="020B0503020204020204" pitchFamily="34" charset="-122"/>
                <a:cs typeface="+mn-cs"/>
              </a:rPr>
              <a:t>9/11/2024</a:t>
            </a:fld>
            <a:endParaRPr kumimoji="0" lang="en-US" sz="1200" b="0" i="0" u="none" strike="noStrike" kern="1200" cap="none" spc="0" normalizeH="0" baseline="0" noProof="0">
              <a:ln>
                <a:noFill/>
              </a:ln>
              <a:solidFill>
                <a:srgbClr val="000000">
                  <a:tint val="75000"/>
                </a:srgb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FE3F12-9310-42BA-8777-09507BAD7BE5}" type="slidenum">
              <a:rPr kumimoji="0" lang="en-US" sz="1200" b="0" i="0" u="none" strike="noStrike" kern="1200" cap="none" spc="0" normalizeH="0" baseline="0" noProof="0" smtClean="0">
                <a:ln>
                  <a:noFill/>
                </a:ln>
                <a:solidFill>
                  <a:srgbClr val="000000">
                    <a:tint val="75000"/>
                  </a:srgbClr>
                </a:solidFill>
                <a:effectLst/>
                <a:uLnTx/>
                <a:uFillTx/>
                <a:latin typeface="+mn-lt"/>
                <a:ea typeface="微软雅黑" panose="020B0503020204020204" pitchFamily="34" charset="-122"/>
                <a:cs typeface="+mn-cs"/>
              </a:rPr>
              <a:t>29</a:t>
            </a:fld>
            <a:endParaRPr kumimoji="0" lang="en-US" sz="1200" b="0" i="0" u="none" strike="noStrike" kern="1200" cap="none" spc="0" normalizeH="0" baseline="0" noProof="0">
              <a:ln>
                <a:noFill/>
              </a:ln>
              <a:solidFill>
                <a:srgbClr val="000000">
                  <a:tint val="75000"/>
                </a:srgbClr>
              </a:solidFill>
              <a:effectLst/>
              <a:uLnTx/>
              <a:uFillTx/>
              <a:latin typeface="+mn-lt"/>
              <a:ea typeface="微软雅黑" panose="020B0503020204020204" pitchFamily="34" charset="-122"/>
              <a:cs typeface="+mn-cs"/>
            </a:endParaRPr>
          </a:p>
        </p:txBody>
      </p:sp>
      <p:pic>
        <p:nvPicPr>
          <p:cNvPr id="9" name="内容占位符 6"/>
          <p:cNvPicPr>
            <a:picLocks noGrp="1" noChangeAspect="1"/>
          </p:cNvPicPr>
          <p:nvPr>
            <p:ph idx="4294967295"/>
          </p:nvPr>
        </p:nvPicPr>
        <p:blipFill>
          <a:blip r:embed="rId2"/>
          <a:stretch>
            <a:fillRect/>
          </a:stretch>
        </p:blipFill>
        <p:spPr>
          <a:xfrm>
            <a:off x="7232650" y="938213"/>
            <a:ext cx="4959350" cy="2768600"/>
          </a:xfrm>
          <a:prstGeom prst="rect">
            <a:avLst/>
          </a:prstGeom>
        </p:spPr>
      </p:pic>
      <p:sp>
        <p:nvSpPr>
          <p:cNvPr id="11" name="椭圆 10"/>
          <p:cNvSpPr/>
          <p:nvPr/>
        </p:nvSpPr>
        <p:spPr>
          <a:xfrm>
            <a:off x="120651" y="1405430"/>
            <a:ext cx="2095500" cy="304800"/>
          </a:xfrm>
          <a:prstGeom prst="ellipse">
            <a:avLst/>
          </a:prstGeom>
          <a:no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椭圆 11"/>
          <p:cNvSpPr/>
          <p:nvPr/>
        </p:nvSpPr>
        <p:spPr>
          <a:xfrm>
            <a:off x="6902379" y="2573607"/>
            <a:ext cx="2216151" cy="504297"/>
          </a:xfrm>
          <a:prstGeom prst="ellipse">
            <a:avLst/>
          </a:prstGeom>
          <a:noFill/>
          <a:ln w="127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7" name="图片 6"/>
          <p:cNvPicPr>
            <a:picLocks noChangeAspect="1"/>
          </p:cNvPicPr>
          <p:nvPr/>
        </p:nvPicPr>
        <p:blipFill>
          <a:blip r:embed="rId3"/>
          <a:stretch>
            <a:fillRect/>
          </a:stretch>
        </p:blipFill>
        <p:spPr>
          <a:xfrm>
            <a:off x="120651" y="2454275"/>
            <a:ext cx="6715125" cy="4267200"/>
          </a:xfrm>
          <a:prstGeom prst="rect">
            <a:avLst/>
          </a:prstGeom>
        </p:spPr>
      </p:pic>
      <p:sp>
        <p:nvSpPr>
          <p:cNvPr id="13" name="闪电形 12"/>
          <p:cNvSpPr/>
          <p:nvPr/>
        </p:nvSpPr>
        <p:spPr>
          <a:xfrm rot="5400000">
            <a:off x="5810013" y="3714479"/>
            <a:ext cx="2524171" cy="1251021"/>
          </a:xfrm>
          <a:prstGeom prst="lightningBolt">
            <a:avLst/>
          </a:prstGeom>
          <a:solidFill>
            <a:srgbClr val="C00000"/>
          </a:solidFill>
          <a:ln w="12700" cap="flat">
            <a:solidFill>
              <a:srgbClr val="C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矩形 14"/>
          <p:cNvSpPr/>
          <p:nvPr/>
        </p:nvSpPr>
        <p:spPr>
          <a:xfrm>
            <a:off x="257394" y="212634"/>
            <a:ext cx="7038535" cy="782955"/>
          </a:xfrm>
          <a:prstGeom prst="rect">
            <a:avLst/>
          </a:prstGeom>
        </p:spPr>
        <p:txBody>
          <a:bodyPr wrap="square">
            <a:noAutofit/>
          </a:bodyPr>
          <a:lstStyle/>
          <a:p>
            <a:pPr lvl="0">
              <a:defRPr/>
            </a:pPr>
            <a:r>
              <a:rPr lang="zh-CN" altLang="en-US" sz="2400" b="1" dirty="0">
                <a:solidFill>
                  <a:schemeClr val="accent6"/>
                </a:solidFill>
                <a:cs typeface="+mn-ea"/>
                <a:sym typeface="+mn-lt"/>
              </a:rPr>
              <a:t>税务局对境内外企业间关联交易的主要关注</a:t>
            </a:r>
            <a:r>
              <a:rPr lang="zh-CN" altLang="en-US" sz="2400" b="1" dirty="0" smtClean="0">
                <a:solidFill>
                  <a:schemeClr val="accent6"/>
                </a:solidFill>
                <a:cs typeface="+mn-ea"/>
                <a:sym typeface="+mn-lt"/>
              </a:rPr>
              <a:t>点</a:t>
            </a:r>
            <a:r>
              <a:rPr lang="en-US" altLang="zh-CN" sz="2400" b="1" dirty="0" smtClean="0">
                <a:solidFill>
                  <a:schemeClr val="accent6"/>
                </a:solidFill>
                <a:cs typeface="+mn-ea"/>
                <a:sym typeface="+mn-lt"/>
              </a:rPr>
              <a:t>-4</a:t>
            </a:r>
            <a:endParaRPr lang="zh-CN" altLang="en-US" sz="2400" b="1" dirty="0">
              <a:solidFill>
                <a:schemeClr val="accent6"/>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023" y="412707"/>
            <a:ext cx="2779126" cy="728792"/>
          </a:xfrm>
          <a:prstGeom prst="rect">
            <a:avLst/>
          </a:prstGeom>
        </p:spPr>
      </p:pic>
      <p:sp>
        <p:nvSpPr>
          <p:cNvPr id="8" name="文本框 7"/>
          <p:cNvSpPr txBox="1"/>
          <p:nvPr>
            <p:custDataLst>
              <p:tags r:id="rId1"/>
            </p:custDataLst>
          </p:nvPr>
        </p:nvSpPr>
        <p:spPr>
          <a:xfrm>
            <a:off x="1383665" y="1362075"/>
            <a:ext cx="9126855" cy="1291590"/>
          </a:xfrm>
          <a:prstGeom prst="rect">
            <a:avLst/>
          </a:prstGeom>
          <a:noFill/>
        </p:spPr>
        <p:txBody>
          <a:bodyPr wrap="square" rtlCol="0">
            <a:spAutoFit/>
          </a:bodyPr>
          <a:lstStyle/>
          <a:p>
            <a:pPr>
              <a:lnSpc>
                <a:spcPct val="100000"/>
              </a:lnSpc>
              <a:buFontTx/>
              <a:buNone/>
            </a:pPr>
            <a:r>
              <a:rPr lang="en-US" altLang="zh-CN" sz="2800" dirty="0">
                <a:solidFill>
                  <a:schemeClr val="accent5">
                    <a:lumMod val="50000"/>
                  </a:schemeClr>
                </a:solidFill>
                <a:latin typeface="楷体" panose="02010609060101010101" pitchFamily="49" charset="-122"/>
                <a:ea typeface="楷体" panose="02010609060101010101" pitchFamily="49" charset="-122"/>
              </a:rPr>
              <a:t>   </a:t>
            </a:r>
            <a:r>
              <a:rPr lang="zh-CN" sz="2800" dirty="0">
                <a:solidFill>
                  <a:schemeClr val="tx2">
                    <a:lumMod val="50000"/>
                  </a:schemeClr>
                </a:solidFill>
                <a:latin typeface="楷体" panose="02010609060101010101" pitchFamily="49" charset="-122"/>
                <a:ea typeface="楷体" panose="02010609060101010101" pitchFamily="49" charset="-122"/>
              </a:rPr>
              <a:t>思考一下</a:t>
            </a:r>
            <a:r>
              <a:rPr lang="zh-CN" sz="2800" dirty="0">
                <a:solidFill>
                  <a:schemeClr val="tx2">
                    <a:lumMod val="50000"/>
                  </a:schemeClr>
                </a:solidFill>
                <a:latin typeface="楷体" panose="02010609060101010101" pitchFamily="49" charset="-122"/>
                <a:ea typeface="楷体" panose="02010609060101010101" pitchFamily="49" charset="-122"/>
                <a:sym typeface="+mn-ea"/>
              </a:rPr>
              <a:t>：现在</a:t>
            </a:r>
            <a:r>
              <a:rPr lang="zh-CN" sz="2800" dirty="0">
                <a:solidFill>
                  <a:schemeClr val="tx2">
                    <a:lumMod val="50000"/>
                  </a:schemeClr>
                </a:solidFill>
                <a:latin typeface="楷体" panose="02010609060101010101" pitchFamily="49" charset="-122"/>
                <a:ea typeface="楷体" panose="02010609060101010101" pitchFamily="49" charset="-122"/>
              </a:rPr>
              <a:t>我们财务对税务机关的感受是什么？</a:t>
            </a:r>
          </a:p>
          <a:p>
            <a:pPr>
              <a:lnSpc>
                <a:spcPct val="100000"/>
              </a:lnSpc>
              <a:buFontTx/>
              <a:buNone/>
            </a:pPr>
            <a:endParaRPr lang="zh-CN" altLang="zh-CN" sz="1400" b="1" dirty="0">
              <a:solidFill>
                <a:schemeClr val="accent5">
                  <a:lumMod val="50000"/>
                </a:schemeClr>
              </a:solidFill>
              <a:latin typeface="楷体" panose="02010609060101010101" pitchFamily="49" charset="-122"/>
              <a:ea typeface="楷体" panose="02010609060101010101" pitchFamily="49" charset="-122"/>
              <a:sym typeface="等线" panose="02010600030101010101" pitchFamily="2" charset="-122"/>
            </a:endParaRPr>
          </a:p>
          <a:p>
            <a:pPr>
              <a:lnSpc>
                <a:spcPct val="150000"/>
              </a:lnSpc>
              <a:buFontTx/>
              <a:buNone/>
            </a:pPr>
            <a:r>
              <a:rPr lang="en-US" altLang="zh-CN" sz="2400" dirty="0">
                <a:solidFill>
                  <a:schemeClr val="accent5">
                    <a:lumMod val="50000"/>
                  </a:schemeClr>
                </a:solidFill>
                <a:latin typeface="楷体" panose="02010609060101010101" pitchFamily="49" charset="-122"/>
                <a:ea typeface="楷体" panose="02010609060101010101" pitchFamily="49" charset="-122"/>
                <a:sym typeface="等线" panose="02010600030101010101" pitchFamily="2" charset="-122"/>
              </a:rPr>
              <a:t>                           </a:t>
            </a:r>
          </a:p>
        </p:txBody>
      </p:sp>
      <p:pic>
        <p:nvPicPr>
          <p:cNvPr id="101" name="图片 100"/>
          <p:cNvPicPr/>
          <p:nvPr/>
        </p:nvPicPr>
        <p:blipFill>
          <a:blip r:embed="rId5"/>
          <a:stretch>
            <a:fillRect/>
          </a:stretch>
        </p:blipFill>
        <p:spPr>
          <a:xfrm>
            <a:off x="1134745" y="2324735"/>
            <a:ext cx="10110470" cy="3056890"/>
          </a:xfrm>
          <a:prstGeom prst="rect">
            <a:avLst/>
          </a:prstGeom>
          <a:noFill/>
          <a:ln w="9525">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4294967295"/>
          </p:nvPr>
        </p:nvSpPr>
        <p:spPr>
          <a:xfrm>
            <a:off x="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26CFC4B-9344-4A40-9E34-3F3E9C16F323}" type="datetime1">
              <a:rPr kumimoji="0" lang="en-US" altLang="zh-CN" sz="1200" b="0" i="0" u="none" strike="noStrike" kern="1200" cap="none" spc="0" normalizeH="0" baseline="0" noProof="0" smtClean="0">
                <a:ln>
                  <a:noFill/>
                </a:ln>
                <a:solidFill>
                  <a:srgbClr val="000000">
                    <a:tint val="75000"/>
                  </a:srgbClr>
                </a:solidFill>
                <a:effectLst/>
                <a:uLnTx/>
                <a:uFillTx/>
                <a:latin typeface="+mn-lt"/>
                <a:ea typeface="微软雅黑" panose="020B0503020204020204" pitchFamily="34" charset="-122"/>
                <a:cs typeface="+mn-cs"/>
              </a:rPr>
              <a:t>9/11/2024</a:t>
            </a:fld>
            <a:endParaRPr kumimoji="0" lang="en-US" sz="1200" b="0" i="0" u="none" strike="noStrike" kern="1200" cap="none" spc="0" normalizeH="0" baseline="0" noProof="0">
              <a:ln>
                <a:noFill/>
              </a:ln>
              <a:solidFill>
                <a:srgbClr val="000000">
                  <a:tint val="75000"/>
                </a:srgb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FE3F12-9310-42BA-8777-09507BAD7BE5}" type="slidenum">
              <a:rPr kumimoji="0" lang="en-US" sz="1200" b="0" i="0" u="none" strike="noStrike" kern="1200" cap="none" spc="0" normalizeH="0" baseline="0" noProof="0" smtClean="0">
                <a:ln>
                  <a:noFill/>
                </a:ln>
                <a:solidFill>
                  <a:srgbClr val="000000">
                    <a:tint val="75000"/>
                  </a:srgbClr>
                </a:solidFill>
                <a:effectLst/>
                <a:uLnTx/>
                <a:uFillTx/>
                <a:latin typeface="+mn-lt"/>
                <a:ea typeface="微软雅黑" panose="020B0503020204020204" pitchFamily="34" charset="-122"/>
                <a:cs typeface="+mn-cs"/>
              </a:rPr>
              <a:t>30</a:t>
            </a:fld>
            <a:endParaRPr kumimoji="0" lang="en-US" sz="1200" b="0" i="0" u="none" strike="noStrike" kern="1200" cap="none" spc="0" normalizeH="0" baseline="0" noProof="0">
              <a:ln>
                <a:noFill/>
              </a:ln>
              <a:solidFill>
                <a:srgbClr val="000000">
                  <a:tint val="75000"/>
                </a:srgbClr>
              </a:solidFill>
              <a:effectLst/>
              <a:uLnTx/>
              <a:uFillTx/>
              <a:latin typeface="+mn-lt"/>
              <a:ea typeface="微软雅黑" panose="020B0503020204020204" pitchFamily="34" charset="-122"/>
              <a:cs typeface="+mn-cs"/>
            </a:endParaRPr>
          </a:p>
        </p:txBody>
      </p:sp>
      <p:sp>
        <p:nvSpPr>
          <p:cNvPr id="11" name="椭圆 10"/>
          <p:cNvSpPr/>
          <p:nvPr/>
        </p:nvSpPr>
        <p:spPr>
          <a:xfrm>
            <a:off x="120651" y="1405430"/>
            <a:ext cx="2095500" cy="304800"/>
          </a:xfrm>
          <a:prstGeom prst="ellipse">
            <a:avLst/>
          </a:prstGeom>
          <a:no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8" name="图片 7"/>
          <p:cNvPicPr>
            <a:picLocks noChangeAspect="1"/>
          </p:cNvPicPr>
          <p:nvPr/>
        </p:nvPicPr>
        <p:blipFill>
          <a:blip r:embed="rId2"/>
          <a:stretch>
            <a:fillRect/>
          </a:stretch>
        </p:blipFill>
        <p:spPr>
          <a:xfrm>
            <a:off x="4879974" y="2105024"/>
            <a:ext cx="6128625" cy="2809875"/>
          </a:xfrm>
          <a:prstGeom prst="rect">
            <a:avLst/>
          </a:prstGeom>
        </p:spPr>
      </p:pic>
      <p:sp>
        <p:nvSpPr>
          <p:cNvPr id="10" name="文本框 9"/>
          <p:cNvSpPr txBox="1"/>
          <p:nvPr/>
        </p:nvSpPr>
        <p:spPr>
          <a:xfrm>
            <a:off x="419100" y="2250853"/>
            <a:ext cx="4368800"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000" b="1" i="0" u="none" strike="noStrike" cap="none" spc="0" normalizeH="0" baseline="0" dirty="0" smtClean="0">
                <a:ln>
                  <a:noFill/>
                </a:ln>
                <a:solidFill>
                  <a:srgbClr val="000000"/>
                </a:solidFill>
                <a:effectLst/>
                <a:uFillTx/>
                <a:latin typeface="+mn-lt"/>
                <a:ea typeface="+mn-ea"/>
                <a:cs typeface="+mn-cs"/>
                <a:sym typeface="Helvetica Light"/>
              </a:rPr>
              <a:t>对外支付费用能否通过“六项测试”</a:t>
            </a:r>
            <a:endParaRPr kumimoji="0" lang="en-US" altLang="zh-CN" sz="2000" b="1" i="0" u="none" strike="noStrike" cap="none" spc="0" normalizeH="0" baseline="0" dirty="0" smtClean="0">
              <a:ln>
                <a:noFill/>
              </a:ln>
              <a:solidFill>
                <a:srgbClr val="000000"/>
              </a:solidFill>
              <a:effectLst/>
              <a:uFillTx/>
              <a:latin typeface="+mn-lt"/>
              <a:ea typeface="+mn-ea"/>
              <a:cs typeface="+mn-cs"/>
              <a:sym typeface="Helvetica Light"/>
            </a:endParaRPr>
          </a:p>
          <a:p>
            <a:pPr marL="0" marR="0" indent="0" algn="ctr" defTabSz="825500" rtl="0" fontAlgn="auto" latinLnBrk="0" hangingPunct="0">
              <a:lnSpc>
                <a:spcPct val="100000"/>
              </a:lnSpc>
              <a:spcBef>
                <a:spcPts val="0"/>
              </a:spcBef>
              <a:spcAft>
                <a:spcPts val="0"/>
              </a:spcAft>
              <a:buClrTx/>
              <a:buSzTx/>
              <a:buFontTx/>
              <a:buNone/>
            </a:pPr>
            <a:endParaRPr kumimoji="0" lang="en-US" altLang="zh-CN" sz="2000" b="1" i="0" u="none" strike="noStrike" cap="none" spc="0" normalizeH="0" baseline="0" dirty="0" smtClean="0">
              <a:ln>
                <a:noFill/>
              </a:ln>
              <a:solidFill>
                <a:srgbClr val="000000"/>
              </a:solidFill>
              <a:effectLst/>
              <a:uFillTx/>
              <a:latin typeface="+mn-lt"/>
              <a:ea typeface="+mn-ea"/>
              <a:cs typeface="+mn-cs"/>
              <a:sym typeface="Helvetica Light"/>
            </a:endParaRPr>
          </a:p>
          <a:p>
            <a:pPr marL="342900" marR="0" indent="-342900" defTabSz="825500" rtl="0" fontAlgn="auto" latinLnBrk="0" hangingPunct="0">
              <a:lnSpc>
                <a:spcPct val="100000"/>
              </a:lnSpc>
              <a:spcBef>
                <a:spcPts val="0"/>
              </a:spcBef>
              <a:spcAft>
                <a:spcPts val="0"/>
              </a:spcAft>
              <a:buClrTx/>
              <a:buSzTx/>
              <a:buFont typeface="Arial" panose="020B0604020202020204" pitchFamily="34" charset="0"/>
              <a:buChar char="•"/>
            </a:pPr>
            <a:r>
              <a:rPr lang="zh-CN" altLang="en-US" sz="2000" dirty="0">
                <a:solidFill>
                  <a:srgbClr val="000000"/>
                </a:solidFill>
                <a:sym typeface="Helvetica Light"/>
              </a:rPr>
              <a:t>需求方</a:t>
            </a:r>
            <a:r>
              <a:rPr lang="zh-CN" altLang="en-US" sz="2000" dirty="0" smtClean="0">
                <a:solidFill>
                  <a:srgbClr val="000000"/>
                </a:solidFill>
                <a:sym typeface="Helvetica Light"/>
              </a:rPr>
              <a:t>测试</a:t>
            </a:r>
            <a:endParaRPr lang="en-US" altLang="zh-CN" sz="2000" dirty="0" smtClean="0">
              <a:solidFill>
                <a:srgbClr val="000000"/>
              </a:solidFill>
              <a:sym typeface="Helvetica Light"/>
            </a:endParaRPr>
          </a:p>
          <a:p>
            <a:pPr marL="342900" marR="0" indent="-342900" defTabSz="825500" rtl="0" fontAlgn="auto" latinLnBrk="0" hangingPunct="0">
              <a:lnSpc>
                <a:spcPct val="100000"/>
              </a:lnSpc>
              <a:spcBef>
                <a:spcPts val="0"/>
              </a:spcBef>
              <a:spcAft>
                <a:spcPts val="0"/>
              </a:spcAft>
              <a:buClrTx/>
              <a:buSzTx/>
              <a:buFont typeface="Arial" panose="020B0604020202020204" pitchFamily="34" charset="0"/>
              <a:buChar char="•"/>
            </a:pPr>
            <a:r>
              <a:rPr kumimoji="0" lang="zh-CN" altLang="en-US" sz="2000" b="0" i="0" u="none" strike="noStrike" cap="none" spc="0" normalizeH="0" baseline="0" dirty="0">
                <a:ln>
                  <a:noFill/>
                </a:ln>
                <a:solidFill>
                  <a:srgbClr val="000000"/>
                </a:solidFill>
                <a:effectLst/>
                <a:uFillTx/>
                <a:latin typeface="+mn-lt"/>
                <a:ea typeface="+mn-ea"/>
                <a:cs typeface="+mn-cs"/>
                <a:sym typeface="Helvetica Light"/>
              </a:rPr>
              <a:t>受益</a:t>
            </a:r>
            <a:r>
              <a:rPr kumimoji="0" lang="zh-CN" altLang="en-US" sz="2000" b="0" i="0" u="none" strike="noStrike" cap="none" spc="0" normalizeH="0" baseline="0" dirty="0" smtClean="0">
                <a:ln>
                  <a:noFill/>
                </a:ln>
                <a:solidFill>
                  <a:srgbClr val="000000"/>
                </a:solidFill>
                <a:effectLst/>
                <a:uFillTx/>
                <a:latin typeface="+mn-lt"/>
                <a:ea typeface="+mn-ea"/>
                <a:cs typeface="+mn-cs"/>
                <a:sym typeface="Helvetica Light"/>
              </a:rPr>
              <a:t>方测试</a:t>
            </a:r>
            <a:endParaRPr kumimoji="0" lang="en-US" altLang="zh-CN" sz="2000" b="0" i="0" u="none" strike="noStrike" cap="none" spc="0" normalizeH="0" baseline="0" dirty="0" smtClean="0">
              <a:ln>
                <a:noFill/>
              </a:ln>
              <a:solidFill>
                <a:srgbClr val="000000"/>
              </a:solidFill>
              <a:effectLst/>
              <a:uFillTx/>
              <a:latin typeface="+mn-lt"/>
              <a:ea typeface="+mn-ea"/>
              <a:cs typeface="+mn-cs"/>
              <a:sym typeface="Helvetica Light"/>
            </a:endParaRPr>
          </a:p>
          <a:p>
            <a:pPr marL="342900" marR="0" indent="-342900" defTabSz="825500" rtl="0" fontAlgn="auto" latinLnBrk="0" hangingPunct="0">
              <a:lnSpc>
                <a:spcPct val="100000"/>
              </a:lnSpc>
              <a:spcBef>
                <a:spcPts val="0"/>
              </a:spcBef>
              <a:spcAft>
                <a:spcPts val="0"/>
              </a:spcAft>
              <a:buClrTx/>
              <a:buSzTx/>
              <a:buFont typeface="Arial" panose="020B0604020202020204" pitchFamily="34" charset="0"/>
              <a:buChar char="•"/>
            </a:pPr>
            <a:r>
              <a:rPr lang="zh-CN" altLang="en-US" sz="2000" dirty="0" smtClean="0">
                <a:solidFill>
                  <a:srgbClr val="000000"/>
                </a:solidFill>
                <a:sym typeface="Helvetica Light"/>
              </a:rPr>
              <a:t>重复性测试</a:t>
            </a:r>
            <a:endParaRPr lang="en-US" altLang="zh-CN" sz="2000" dirty="0" smtClean="0">
              <a:solidFill>
                <a:srgbClr val="000000"/>
              </a:solidFill>
              <a:sym typeface="Helvetica Light"/>
            </a:endParaRPr>
          </a:p>
          <a:p>
            <a:pPr marL="342900" marR="0" indent="-342900" defTabSz="825500" rtl="0" fontAlgn="auto" latinLnBrk="0" hangingPunct="0">
              <a:lnSpc>
                <a:spcPct val="100000"/>
              </a:lnSpc>
              <a:spcBef>
                <a:spcPts val="0"/>
              </a:spcBef>
              <a:spcAft>
                <a:spcPts val="0"/>
              </a:spcAft>
              <a:buClrTx/>
              <a:buSzTx/>
              <a:buFont typeface="Arial" panose="020B0604020202020204" pitchFamily="34" charset="0"/>
              <a:buChar char="•"/>
            </a:pPr>
            <a:r>
              <a:rPr kumimoji="0" lang="zh-CN" altLang="en-US" sz="2000" b="0" i="0" u="none" strike="noStrike" cap="none" spc="0" normalizeH="0" baseline="0" dirty="0" smtClean="0">
                <a:ln>
                  <a:noFill/>
                </a:ln>
                <a:solidFill>
                  <a:srgbClr val="000000"/>
                </a:solidFill>
                <a:effectLst/>
                <a:uFillTx/>
                <a:latin typeface="+mn-lt"/>
                <a:ea typeface="+mn-ea"/>
                <a:cs typeface="+mn-cs"/>
                <a:sym typeface="Helvetica Light"/>
              </a:rPr>
              <a:t>价值创造测试</a:t>
            </a:r>
            <a:endParaRPr kumimoji="0" lang="en-US" altLang="zh-CN" sz="2000" b="0" i="0" u="none" strike="noStrike" cap="none" spc="0" normalizeH="0" baseline="0" dirty="0" smtClean="0">
              <a:ln>
                <a:noFill/>
              </a:ln>
              <a:solidFill>
                <a:srgbClr val="000000"/>
              </a:solidFill>
              <a:effectLst/>
              <a:uFillTx/>
              <a:latin typeface="+mn-lt"/>
              <a:ea typeface="+mn-ea"/>
              <a:cs typeface="+mn-cs"/>
              <a:sym typeface="Helvetica Light"/>
            </a:endParaRPr>
          </a:p>
          <a:p>
            <a:pPr marL="342900" marR="0" indent="-342900" defTabSz="825500" rtl="0" fontAlgn="auto" latinLnBrk="0" hangingPunct="0">
              <a:lnSpc>
                <a:spcPct val="100000"/>
              </a:lnSpc>
              <a:spcBef>
                <a:spcPts val="0"/>
              </a:spcBef>
              <a:spcAft>
                <a:spcPts val="0"/>
              </a:spcAft>
              <a:buClrTx/>
              <a:buSzTx/>
              <a:buFont typeface="Arial" panose="020B0604020202020204" pitchFamily="34" charset="0"/>
              <a:buChar char="•"/>
            </a:pPr>
            <a:r>
              <a:rPr lang="zh-CN" altLang="en-US" sz="2000" dirty="0" smtClean="0">
                <a:solidFill>
                  <a:srgbClr val="000000"/>
                </a:solidFill>
                <a:sym typeface="Helvetica Light"/>
              </a:rPr>
              <a:t>真实性测试</a:t>
            </a:r>
            <a:endParaRPr lang="en-US" altLang="zh-CN" sz="2000" dirty="0" smtClean="0">
              <a:solidFill>
                <a:srgbClr val="000000"/>
              </a:solidFill>
              <a:sym typeface="Helvetica Light"/>
            </a:endParaRPr>
          </a:p>
          <a:p>
            <a:pPr marL="342900" marR="0" indent="-342900" defTabSz="825500" rtl="0" fontAlgn="auto" latinLnBrk="0" hangingPunct="0">
              <a:lnSpc>
                <a:spcPct val="100000"/>
              </a:lnSpc>
              <a:spcBef>
                <a:spcPts val="0"/>
              </a:spcBef>
              <a:spcAft>
                <a:spcPts val="0"/>
              </a:spcAft>
              <a:buClrTx/>
              <a:buSzTx/>
              <a:buFont typeface="Arial" panose="020B0604020202020204" pitchFamily="34" charset="0"/>
              <a:buChar char="•"/>
            </a:pPr>
            <a:r>
              <a:rPr kumimoji="0" lang="zh-CN" altLang="en-US" sz="2000" b="0" i="0" u="none" strike="noStrike" cap="none" spc="0" normalizeH="0" baseline="0" dirty="0">
                <a:ln>
                  <a:noFill/>
                </a:ln>
                <a:solidFill>
                  <a:srgbClr val="000000"/>
                </a:solidFill>
                <a:effectLst/>
                <a:uFillTx/>
                <a:latin typeface="+mn-lt"/>
                <a:ea typeface="+mn-ea"/>
                <a:cs typeface="+mn-cs"/>
                <a:sym typeface="Helvetica Light"/>
              </a:rPr>
              <a:t>补偿</a:t>
            </a:r>
            <a:r>
              <a:rPr kumimoji="0" lang="zh-CN" altLang="en-US" sz="2000" b="0" i="0" u="none" strike="noStrike" cap="none" spc="0" normalizeH="0" baseline="0" dirty="0" smtClean="0">
                <a:ln>
                  <a:noFill/>
                </a:ln>
                <a:solidFill>
                  <a:srgbClr val="000000"/>
                </a:solidFill>
                <a:effectLst/>
                <a:uFillTx/>
                <a:latin typeface="+mn-lt"/>
                <a:ea typeface="+mn-ea"/>
                <a:cs typeface="+mn-cs"/>
                <a:sym typeface="Helvetica Light"/>
              </a:rPr>
              <a:t>性测试</a:t>
            </a:r>
            <a:endParaRPr kumimoji="0" lang="en-US" altLang="zh-CN" sz="2000" b="0" i="0" u="none" strike="noStrike" cap="none" spc="0" normalizeH="0" baseline="0" dirty="0" smtClean="0">
              <a:ln>
                <a:noFill/>
              </a:ln>
              <a:solidFill>
                <a:srgbClr val="000000"/>
              </a:solidFill>
              <a:effectLst/>
              <a:uFillTx/>
              <a:latin typeface="+mn-lt"/>
              <a:ea typeface="+mn-ea"/>
              <a:cs typeface="+mn-cs"/>
              <a:sym typeface="Helvetica Light"/>
            </a:endParaRPr>
          </a:p>
          <a:p>
            <a:pPr marR="0" defTabSz="825500" rtl="0" fontAlgn="auto" latinLnBrk="0" hangingPunct="0">
              <a:lnSpc>
                <a:spcPct val="100000"/>
              </a:lnSpc>
              <a:spcBef>
                <a:spcPts val="0"/>
              </a:spcBef>
              <a:spcAft>
                <a:spcPts val="0"/>
              </a:spcAft>
              <a:buClrTx/>
              <a:buSzTx/>
            </a:pPr>
            <a:endParaRPr kumimoji="0" lang="zh-CN" altLang="en-US" sz="2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2" name="矩形 11"/>
          <p:cNvSpPr/>
          <p:nvPr/>
        </p:nvSpPr>
        <p:spPr>
          <a:xfrm>
            <a:off x="257394" y="212634"/>
            <a:ext cx="7038535" cy="782955"/>
          </a:xfrm>
          <a:prstGeom prst="rect">
            <a:avLst/>
          </a:prstGeom>
        </p:spPr>
        <p:txBody>
          <a:bodyPr wrap="square">
            <a:noAutofit/>
          </a:bodyPr>
          <a:lstStyle/>
          <a:p>
            <a:pPr lvl="0">
              <a:defRPr/>
            </a:pPr>
            <a:r>
              <a:rPr lang="zh-CN" altLang="en-US" sz="2400" b="1" dirty="0">
                <a:solidFill>
                  <a:schemeClr val="accent6"/>
                </a:solidFill>
                <a:cs typeface="+mn-ea"/>
                <a:sym typeface="+mn-lt"/>
              </a:rPr>
              <a:t>税务局对境内外企业间关联交易的主要关注</a:t>
            </a:r>
            <a:r>
              <a:rPr lang="zh-CN" altLang="en-US" sz="2400" b="1" dirty="0" smtClean="0">
                <a:solidFill>
                  <a:schemeClr val="accent6"/>
                </a:solidFill>
                <a:cs typeface="+mn-ea"/>
                <a:sym typeface="+mn-lt"/>
              </a:rPr>
              <a:t>点</a:t>
            </a:r>
            <a:r>
              <a:rPr lang="en-US" altLang="zh-CN" sz="2400" b="1" dirty="0" smtClean="0">
                <a:solidFill>
                  <a:schemeClr val="accent6"/>
                </a:solidFill>
                <a:cs typeface="+mn-ea"/>
                <a:sym typeface="+mn-lt"/>
              </a:rPr>
              <a:t>-5</a:t>
            </a:r>
            <a:endParaRPr lang="zh-CN" altLang="en-US" sz="2400" b="1" dirty="0">
              <a:solidFill>
                <a:schemeClr val="accent6"/>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80848" y="2297459"/>
            <a:ext cx="9153777" cy="1441450"/>
            <a:chOff x="1983595" y="2297459"/>
            <a:chExt cx="9153777" cy="1441450"/>
          </a:xfrm>
        </p:grpSpPr>
        <p:grpSp>
          <p:nvGrpSpPr>
            <p:cNvPr id="14" name="组合 42"/>
            <p:cNvGrpSpPr/>
            <p:nvPr/>
          </p:nvGrpSpPr>
          <p:grpSpPr bwMode="auto">
            <a:xfrm rot="45984">
              <a:off x="2752012" y="2297459"/>
              <a:ext cx="1080924" cy="1441450"/>
              <a:chOff x="0" y="0"/>
              <a:chExt cx="1296144" cy="1728192"/>
            </a:xfrm>
          </p:grpSpPr>
          <p:grpSp>
            <p:nvGrpSpPr>
              <p:cNvPr id="16" name="组合 44"/>
              <p:cNvGrpSpPr/>
              <p:nvPr/>
            </p:nvGrpSpPr>
            <p:grpSpPr bwMode="auto">
              <a:xfrm>
                <a:off x="0" y="0"/>
                <a:ext cx="1296144" cy="1728192"/>
                <a:chOff x="0" y="0"/>
                <a:chExt cx="1296144" cy="1728192"/>
              </a:xfrm>
            </p:grpSpPr>
            <p:sp>
              <p:nvSpPr>
                <p:cNvPr id="18" name="圆角矩形 46"/>
                <p:cNvSpPr>
                  <a:spLocks noChangeArrowheads="1"/>
                </p:cNvSpPr>
                <p:nvPr/>
              </p:nvSpPr>
              <p:spPr bwMode="auto">
                <a:xfrm>
                  <a:off x="0" y="0"/>
                  <a:ext cx="1296144" cy="1728192"/>
                </a:xfrm>
                <a:prstGeom prst="roundRect">
                  <a:avLst>
                    <a:gd name="adj" fmla="val 16667"/>
                  </a:avLst>
                </a:prstGeom>
                <a:solidFill>
                  <a:srgbClr val="C8EC50"/>
                </a:solidFill>
                <a:ln>
                  <a:noFill/>
                </a:ln>
                <a:extLst>
                  <a:ext uri="{91240B29-F687-4F45-9708-019B960494DF}">
                    <a14:hiddenLine xmlns:a14="http://schemas.microsoft.com/office/drawing/2010/main" w="25400">
                      <a:solidFill>
                        <a:srgbClr val="395E8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lang="en-US" altLang="zh-CN" sz="4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2</a:t>
                  </a:r>
                  <a:endParaRPr kumimoji="0" lang="zh-CN" altLang="en-US" sz="4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圆角矩形 47"/>
                <p:cNvSpPr>
                  <a:spLocks noChangeArrowheads="1"/>
                </p:cNvSpPr>
                <p:nvPr/>
              </p:nvSpPr>
              <p:spPr bwMode="auto">
                <a:xfrm>
                  <a:off x="54006" y="72008"/>
                  <a:ext cx="1188132" cy="1584176"/>
                </a:xfrm>
                <a:prstGeom prst="roundRect">
                  <a:avLst>
                    <a:gd name="adj" fmla="val 16667"/>
                  </a:avLst>
                </a:prstGeom>
                <a:noFill/>
                <a:ln w="1587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圆角矩形 5"/>
              <p:cNvSpPr>
                <a:spLocks noChangeArrowheads="1"/>
              </p:cNvSpPr>
              <p:nvPr/>
            </p:nvSpPr>
            <p:spPr bwMode="auto">
              <a:xfrm>
                <a:off x="3277" y="791830"/>
                <a:ext cx="1292867" cy="936362"/>
              </a:xfrm>
              <a:custGeom>
                <a:avLst/>
                <a:gdLst>
                  <a:gd name="T0" fmla="*/ 0 w 1292867"/>
                  <a:gd name="T1" fmla="*/ 0 h 936362"/>
                  <a:gd name="T2" fmla="*/ 1292867 w 1292867"/>
                  <a:gd name="T3" fmla="*/ 752847 h 936362"/>
                  <a:gd name="T4" fmla="*/ 1080116 w 1292867"/>
                  <a:gd name="T5" fmla="*/ 936362 h 936362"/>
                  <a:gd name="T6" fmla="*/ 216028 w 1292867"/>
                  <a:gd name="T7" fmla="*/ 936362 h 936362"/>
                  <a:gd name="T8" fmla="*/ 0 w 1292867"/>
                  <a:gd name="T9" fmla="*/ 720334 h 936362"/>
                  <a:gd name="T10" fmla="*/ 0 w 1292867"/>
                  <a:gd name="T11" fmla="*/ 0 h 936362"/>
                  <a:gd name="T12" fmla="*/ 0 60000 65536"/>
                  <a:gd name="T13" fmla="*/ 0 60000 65536"/>
                  <a:gd name="T14" fmla="*/ 0 60000 65536"/>
                  <a:gd name="T15" fmla="*/ 0 60000 65536"/>
                  <a:gd name="T16" fmla="*/ 0 60000 65536"/>
                  <a:gd name="T17" fmla="*/ 0 60000 65536"/>
                  <a:gd name="T18" fmla="*/ 0 w 1292867"/>
                  <a:gd name="T19" fmla="*/ 0 h 936362"/>
                  <a:gd name="T20" fmla="*/ 1292867 w 1292867"/>
                  <a:gd name="T21" fmla="*/ 936362 h 936362"/>
                </a:gdLst>
                <a:ahLst/>
                <a:cxnLst>
                  <a:cxn ang="T12">
                    <a:pos x="T0" y="T1"/>
                  </a:cxn>
                  <a:cxn ang="T13">
                    <a:pos x="T2" y="T3"/>
                  </a:cxn>
                  <a:cxn ang="T14">
                    <a:pos x="T4" y="T5"/>
                  </a:cxn>
                  <a:cxn ang="T15">
                    <a:pos x="T6" y="T7"/>
                  </a:cxn>
                  <a:cxn ang="T16">
                    <a:pos x="T8" y="T9"/>
                  </a:cxn>
                  <a:cxn ang="T17">
                    <a:pos x="T10" y="T11"/>
                  </a:cxn>
                </a:cxnLst>
                <a:rect l="T18" t="T19" r="T20" b="T21"/>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lnTo>
                      <a:pt x="0" y="0"/>
                    </a:lnTo>
                    <a:close/>
                  </a:path>
                </a:pathLst>
              </a:custGeom>
              <a:solidFill>
                <a:srgbClr val="FFFFFF">
                  <a:alpha val="43137"/>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15" name="Picture 3"/>
            <p:cNvPicPr>
              <a:picLocks noChangeAspect="1" noChangeArrowheads="1"/>
            </p:cNvPicPr>
            <p:nvPr/>
          </p:nvPicPr>
          <p:blipFill>
            <a:blip r:embed="rId2">
              <a:biLevel thresh="50000"/>
              <a:grayscl/>
              <a:extLst>
                <a:ext uri="{28A0092B-C50C-407E-A947-70E740481C1C}">
                  <a14:useLocalDpi xmlns:a14="http://schemas.microsoft.com/office/drawing/2010/main" val="0"/>
                </a:ext>
              </a:extLst>
            </a:blip>
            <a:srcRect l="2766" r="7204" b="57678"/>
            <a:stretch>
              <a:fillRect/>
            </a:stretch>
          </p:blipFill>
          <p:spPr bwMode="auto">
            <a:xfrm rot="1858750" flipH="1">
              <a:off x="1983595" y="2736513"/>
              <a:ext cx="2209800" cy="10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8" name="直接连接符 39"/>
            <p:cNvSpPr>
              <a:spLocks noChangeShapeType="1"/>
            </p:cNvSpPr>
            <p:nvPr/>
          </p:nvSpPr>
          <p:spPr bwMode="auto">
            <a:xfrm>
              <a:off x="4084469" y="3383886"/>
              <a:ext cx="2444449" cy="17784"/>
            </a:xfrm>
            <a:prstGeom prst="line">
              <a:avLst/>
            </a:prstGeom>
            <a:noFill/>
            <a:ln w="3175">
              <a:solidFill>
                <a:srgbClr val="3F3F3F"/>
              </a:solidFill>
              <a:prstDash val="sysDot"/>
              <a:bevel/>
              <a:headEnd type="oval" w="sm" len="sm"/>
              <a:tailEnd type="oval" w="sm" len="sm"/>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40"/>
            <p:cNvSpPr>
              <a:spLocks noChangeArrowheads="1"/>
            </p:cNvSpPr>
            <p:nvPr/>
          </p:nvSpPr>
          <p:spPr bwMode="auto">
            <a:xfrm>
              <a:off x="4084469" y="2625239"/>
              <a:ext cx="70529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lang="zh-CN" altLang="en-US" sz="2800" b="1" noProof="0" dirty="0" smtClean="0">
                  <a:solidFill>
                    <a:srgbClr val="B0E33D"/>
                  </a:solidFill>
                  <a:latin typeface="Arial" panose="020B0604020202020204" pitchFamily="34" charset="0"/>
                  <a:ea typeface="微软雅黑" panose="020B0503020204020204" pitchFamily="34" charset="-122"/>
                  <a:cs typeface="+mn-ea"/>
                  <a:sym typeface="Arial" panose="020B0604020202020204" pitchFamily="34" charset="0"/>
                </a:rPr>
                <a:t>境内企业间</a:t>
              </a:r>
              <a:r>
                <a:rPr kumimoji="0" lang="zh-CN" altLang="en-US" sz="2800" b="1" i="0" u="none" strike="noStrike" kern="1200" cap="none" spc="0" normalizeH="0" baseline="0" noProof="0" dirty="0" smtClean="0">
                  <a:ln>
                    <a:noFill/>
                  </a:ln>
                  <a:solidFill>
                    <a:srgbClr val="B0E33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关联交易</a:t>
              </a:r>
              <a:r>
                <a:rPr lang="zh-CN" altLang="en-US" sz="2800" b="1" dirty="0" smtClean="0">
                  <a:solidFill>
                    <a:srgbClr val="B0E33D"/>
                  </a:solidFill>
                  <a:latin typeface="Arial" panose="020B0604020202020204" pitchFamily="34" charset="0"/>
                  <a:ea typeface="微软雅黑" panose="020B0503020204020204" pitchFamily="34" charset="-122"/>
                  <a:cs typeface="+mn-ea"/>
                  <a:sym typeface="Arial" panose="020B0604020202020204" pitchFamily="34" charset="0"/>
                </a:rPr>
                <a:t>税务稽查应对及防范</a:t>
              </a:r>
              <a:endParaRPr kumimoji="0" lang="zh-CN" altLang="en-US" sz="2800" b="1" i="0" u="none" strike="noStrike" kern="1200" cap="none" spc="0" normalizeH="0" baseline="0" noProof="0" dirty="0">
                <a:ln>
                  <a:noFill/>
                </a:ln>
                <a:solidFill>
                  <a:srgbClr val="B0E33D"/>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组合 20"/>
          <p:cNvGrpSpPr/>
          <p:nvPr/>
        </p:nvGrpSpPr>
        <p:grpSpPr bwMode="auto">
          <a:xfrm>
            <a:off x="0" y="20998"/>
            <a:ext cx="12192095" cy="6837002"/>
            <a:chOff x="-7568" y="16000"/>
            <a:chExt cx="9217997" cy="5169353"/>
          </a:xfrm>
        </p:grpSpPr>
        <p:grpSp>
          <p:nvGrpSpPr>
            <p:cNvPr id="32" name="组合 21"/>
            <p:cNvGrpSpPr/>
            <p:nvPr/>
          </p:nvGrpSpPr>
          <p:grpSpPr bwMode="auto">
            <a:xfrm>
              <a:off x="-7568" y="16000"/>
              <a:ext cx="9216410" cy="693799"/>
              <a:chOff x="-7568" y="16000"/>
              <a:chExt cx="9216410" cy="693799"/>
            </a:xfrm>
          </p:grpSpPr>
          <p:cxnSp>
            <p:nvCxnSpPr>
              <p:cNvPr id="36" name="直接连接符 35"/>
              <p:cNvCxnSpPr/>
              <p:nvPr/>
            </p:nvCxnSpPr>
            <p:spPr>
              <a:xfrm>
                <a:off x="-2381" y="697098"/>
                <a:ext cx="9211223" cy="0"/>
              </a:xfrm>
              <a:prstGeom prst="line">
                <a:avLst/>
              </a:prstGeom>
              <a:ln w="31750">
                <a:solidFill>
                  <a:srgbClr val="88C33A"/>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568" y="16000"/>
                <a:ext cx="9209635" cy="693799"/>
              </a:xfrm>
              <a:prstGeom prst="rect">
                <a:avLst/>
              </a:prstGeom>
              <a:solidFill>
                <a:srgbClr val="C9EC51"/>
              </a:solidFill>
              <a:ln>
                <a:solidFill>
                  <a:srgbClr val="C9EC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38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22"/>
            <p:cNvGrpSpPr/>
            <p:nvPr/>
          </p:nvGrpSpPr>
          <p:grpSpPr bwMode="auto">
            <a:xfrm>
              <a:off x="-2381" y="4967847"/>
              <a:ext cx="9212810" cy="217506"/>
              <a:chOff x="-2381" y="4967847"/>
              <a:chExt cx="9212810" cy="217506"/>
            </a:xfrm>
          </p:grpSpPr>
          <p:sp>
            <p:nvSpPr>
              <p:cNvPr id="34" name="矩形 33"/>
              <p:cNvSpPr/>
              <p:nvPr/>
            </p:nvSpPr>
            <p:spPr>
              <a:xfrm>
                <a:off x="-2381" y="4980548"/>
                <a:ext cx="9208048" cy="204805"/>
              </a:xfrm>
              <a:prstGeom prst="rect">
                <a:avLst/>
              </a:prstGeom>
              <a:solidFill>
                <a:srgbClr val="C9EC51"/>
              </a:solidFill>
              <a:ln>
                <a:solidFill>
                  <a:srgbClr val="C9EC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38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5" name="直接连接符 34"/>
              <p:cNvCxnSpPr/>
              <p:nvPr/>
            </p:nvCxnSpPr>
            <p:spPr>
              <a:xfrm>
                <a:off x="-793" y="4967847"/>
                <a:ext cx="9211222" cy="0"/>
              </a:xfrm>
              <a:prstGeom prst="line">
                <a:avLst/>
              </a:prstGeom>
              <a:ln w="31750">
                <a:solidFill>
                  <a:srgbClr val="C9EC5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灯片编号占位符 1"/>
          <p:cNvSpPr txBox="1"/>
          <p:nvPr/>
        </p:nvSpPr>
        <p:spPr>
          <a:xfrm>
            <a:off x="121920" y="4572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36" name="矩形 35"/>
          <p:cNvSpPr/>
          <p:nvPr/>
        </p:nvSpPr>
        <p:spPr>
          <a:xfrm>
            <a:off x="716279" y="533400"/>
            <a:ext cx="7038535" cy="782955"/>
          </a:xfrm>
          <a:prstGeom prst="rect">
            <a:avLst/>
          </a:prstGeom>
        </p:spPr>
        <p:txBody>
          <a:bodyPr wrap="square">
            <a:noAutofit/>
          </a:bodyPr>
          <a:lstStyle/>
          <a:p>
            <a:pPr lvl="0">
              <a:defRPr/>
            </a:pPr>
            <a:r>
              <a:rPr lang="zh-CN" altLang="en-US" sz="2400" b="1" dirty="0" smtClean="0">
                <a:solidFill>
                  <a:prstClr val="white"/>
                </a:solidFill>
                <a:cs typeface="+mn-ea"/>
                <a:sym typeface="+mn-lt"/>
              </a:rPr>
              <a:t>境内企业间关联交易一般性原则</a:t>
            </a:r>
            <a:endParaRPr lang="zh-CN" altLang="en-US" sz="2400" b="1" dirty="0">
              <a:solidFill>
                <a:prstClr val="white"/>
              </a:solidFill>
              <a:cs typeface="+mn-ea"/>
              <a:sym typeface="+mn-lt"/>
            </a:endParaRPr>
          </a:p>
        </p:txBody>
      </p:sp>
      <p:grpSp>
        <p:nvGrpSpPr>
          <p:cNvPr id="6" name="组合 5"/>
          <p:cNvGrpSpPr/>
          <p:nvPr/>
        </p:nvGrpSpPr>
        <p:grpSpPr>
          <a:xfrm>
            <a:off x="579796" y="1516380"/>
            <a:ext cx="8707079" cy="3779520"/>
            <a:chOff x="983226" y="2035278"/>
            <a:chExt cx="10127226" cy="3736257"/>
          </a:xfrm>
        </p:grpSpPr>
        <p:pic>
          <p:nvPicPr>
            <p:cNvPr id="3" name="图片 2"/>
            <p:cNvPicPr>
              <a:picLocks noChangeAspect="1"/>
            </p:cNvPicPr>
            <p:nvPr/>
          </p:nvPicPr>
          <p:blipFill>
            <a:blip r:embed="rId3"/>
            <a:stretch>
              <a:fillRect/>
            </a:stretch>
          </p:blipFill>
          <p:spPr>
            <a:xfrm>
              <a:off x="1307691" y="2035278"/>
              <a:ext cx="9232490" cy="3156190"/>
            </a:xfrm>
            <a:prstGeom prst="rect">
              <a:avLst/>
            </a:prstGeom>
          </p:spPr>
        </p:pic>
        <p:grpSp>
          <p:nvGrpSpPr>
            <p:cNvPr id="5" name="组合 4"/>
            <p:cNvGrpSpPr/>
            <p:nvPr/>
          </p:nvGrpSpPr>
          <p:grpSpPr>
            <a:xfrm>
              <a:off x="983226" y="5456938"/>
              <a:ext cx="10127226" cy="314597"/>
              <a:chOff x="983226" y="5456938"/>
              <a:chExt cx="10127226" cy="314597"/>
            </a:xfrm>
          </p:grpSpPr>
          <p:pic>
            <p:nvPicPr>
              <p:cNvPr id="2" name="图片 1"/>
              <p:cNvPicPr>
                <a:picLocks noChangeAspect="1"/>
              </p:cNvPicPr>
              <p:nvPr/>
            </p:nvPicPr>
            <p:blipFill rotWithShape="1">
              <a:blip r:embed="rId4"/>
              <a:srcRect l="4171" r="1982" b="91248"/>
              <a:stretch>
                <a:fillRect/>
              </a:stretch>
            </p:blipFill>
            <p:spPr>
              <a:xfrm>
                <a:off x="983226" y="5456938"/>
                <a:ext cx="10127226" cy="314597"/>
              </a:xfrm>
              <a:prstGeom prst="rect">
                <a:avLst/>
              </a:prstGeom>
            </p:spPr>
          </p:pic>
          <p:sp>
            <p:nvSpPr>
              <p:cNvPr id="4" name="矩形 3"/>
              <p:cNvSpPr/>
              <p:nvPr/>
            </p:nvSpPr>
            <p:spPr>
              <a:xfrm>
                <a:off x="8809703" y="5456938"/>
                <a:ext cx="1730478" cy="3145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 name="Picture 3"/>
          <p:cNvPicPr>
            <a:picLocks noChangeAspect="1"/>
          </p:cNvPicPr>
          <p:nvPr/>
        </p:nvPicPr>
        <p:blipFill>
          <a:blip r:embed="rId5"/>
          <a:stretch>
            <a:fillRect/>
          </a:stretch>
        </p:blipFill>
        <p:spPr>
          <a:xfrm>
            <a:off x="9489440" y="4160928"/>
            <a:ext cx="1595120" cy="1633464"/>
          </a:xfrm>
          <a:prstGeom prst="rect">
            <a:avLst/>
          </a:prstGeom>
        </p:spPr>
      </p:pic>
      <p:sp>
        <p:nvSpPr>
          <p:cNvPr id="11" name="Cloud Callout 6"/>
          <p:cNvSpPr/>
          <p:nvPr/>
        </p:nvSpPr>
        <p:spPr bwMode="gray">
          <a:xfrm>
            <a:off x="9896475" y="2400300"/>
            <a:ext cx="2295525" cy="1524799"/>
          </a:xfrm>
          <a:prstGeom prst="cloudCallout">
            <a:avLst>
              <a:gd name="adj1" fmla="val -37413"/>
              <a:gd name="adj2" fmla="val 75258"/>
            </a:avLst>
          </a:prstGeom>
          <a:solidFill>
            <a:schemeClr val="bg1"/>
          </a:solidFill>
          <a:ln w="19050" algn="ctr">
            <a:solidFill>
              <a:schemeClr val="accent6"/>
            </a:solidFill>
            <a:miter lim="800000"/>
          </a:ln>
        </p:spPr>
        <p:txBody>
          <a:bodyPr wrap="square" lIns="88900" tIns="88900" rIns="88900" bIns="88900" rtlCol="0" anchor="ctr"/>
          <a:lstStyle/>
          <a:p>
            <a:pPr algn="ctr">
              <a:lnSpc>
                <a:spcPct val="106000"/>
              </a:lnSpc>
              <a:buFont typeface="Wingdings 2" panose="05020102010507070707" pitchFamily="18" charset="2"/>
              <a:buNone/>
            </a:pPr>
            <a:r>
              <a:rPr lang="zh-CN" altLang="en-US" sz="1600" b="1" dirty="0" smtClean="0"/>
              <a:t>原则上不做纳税调整，那什么情况需要做纳税调整呢？</a:t>
            </a:r>
            <a:endParaRPr lang="en-US" sz="1600"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灯片编号占位符 1"/>
          <p:cNvSpPr txBox="1"/>
          <p:nvPr/>
        </p:nvSpPr>
        <p:spPr>
          <a:xfrm>
            <a:off x="121920" y="4572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36" name="矩形 35"/>
          <p:cNvSpPr/>
          <p:nvPr/>
        </p:nvSpPr>
        <p:spPr>
          <a:xfrm>
            <a:off x="716280" y="533400"/>
            <a:ext cx="6465570" cy="782955"/>
          </a:xfrm>
          <a:prstGeom prst="rect">
            <a:avLst/>
          </a:prstGeom>
        </p:spPr>
        <p:txBody>
          <a:bodyPr wrap="square">
            <a:noAutofit/>
          </a:bodyPr>
          <a:lstStyle/>
          <a:p>
            <a:pPr lvl="0">
              <a:defRPr/>
            </a:pPr>
            <a:r>
              <a:rPr lang="zh-CN" altLang="en-US" sz="2400" b="1" dirty="0" smtClean="0">
                <a:solidFill>
                  <a:prstClr val="white"/>
                </a:solidFill>
                <a:cs typeface="+mn-ea"/>
                <a:sym typeface="+mn-lt"/>
              </a:rPr>
              <a:t>可能会引起纳税调整的特殊情况</a:t>
            </a:r>
            <a:endParaRPr lang="zh-CN" altLang="en-US" sz="2400" b="1" dirty="0">
              <a:solidFill>
                <a:prstClr val="white"/>
              </a:solidFill>
              <a:cs typeface="+mn-ea"/>
              <a:sym typeface="+mn-lt"/>
            </a:endParaRPr>
          </a:p>
        </p:txBody>
      </p:sp>
      <p:sp>
        <p:nvSpPr>
          <p:cNvPr id="85" name="Line 7"/>
          <p:cNvSpPr>
            <a:spLocks noChangeShapeType="1"/>
          </p:cNvSpPr>
          <p:nvPr/>
        </p:nvSpPr>
        <p:spPr bwMode="auto">
          <a:xfrm flipH="1">
            <a:off x="4655509" y="3491195"/>
            <a:ext cx="1507271" cy="1256831"/>
          </a:xfrm>
          <a:prstGeom prst="line">
            <a:avLst/>
          </a:prstGeom>
          <a:solidFill>
            <a:srgbClr val="86BC25"/>
          </a:solidFill>
          <a:ln w="12700">
            <a:solidFill>
              <a:sysClr val="window" lastClr="FFFFFF"/>
            </a:solidFill>
            <a:round/>
            <a:headEnd type="none" w="sm" len="sm"/>
            <a:tailEnd type="none" w="sm" len="sm"/>
          </a:ln>
        </p:spPr>
        <p:txBody>
          <a:bodyPr wrap="none" lIns="86493" tIns="43247" rIns="86493" bIns="43247" anchor="ctr"/>
          <a:lstStyle/>
          <a:p>
            <a:pPr marL="0" marR="0" lvl="0" indent="0" defTabSz="914400" eaLnBrk="1" fontAlgn="auto" latinLnBrk="0" hangingPunct="1">
              <a:lnSpc>
                <a:spcPct val="100000"/>
              </a:lnSpc>
              <a:spcBef>
                <a:spcPct val="20000"/>
              </a:spcBef>
              <a:spcAft>
                <a:spcPts val="0"/>
              </a:spcAft>
              <a:buClrTx/>
              <a:buSzTx/>
              <a:buFontTx/>
              <a:buNone/>
              <a:defRPr/>
            </a:pPr>
            <a:endParaRPr kumimoji="0" lang="en-US" sz="1100" b="1" i="0" u="none" strike="noStrike" kern="0" cap="none" spc="0" normalizeH="0" baseline="0" noProof="0" dirty="0" smtClean="0">
              <a:ln>
                <a:noFill/>
              </a:ln>
              <a:solidFill>
                <a:srgbClr val="002776"/>
              </a:solidFill>
              <a:effectLst/>
              <a:uLnTx/>
              <a:uFillTx/>
              <a:latin typeface="Verdana" panose="020B0604030504040204"/>
              <a:ea typeface="华文细黑" panose="02010600040101010101" pitchFamily="2" charset="-122"/>
              <a:cs typeface="Arial" panose="020B0604020202020204" pitchFamily="34" charset="0"/>
            </a:endParaRPr>
          </a:p>
        </p:txBody>
      </p:sp>
      <p:grpSp>
        <p:nvGrpSpPr>
          <p:cNvPr id="182" name="Group 3"/>
          <p:cNvGrpSpPr/>
          <p:nvPr/>
        </p:nvGrpSpPr>
        <p:grpSpPr>
          <a:xfrm>
            <a:off x="2061106" y="2031415"/>
            <a:ext cx="2787459" cy="3061706"/>
            <a:chOff x="793157" y="1731444"/>
            <a:chExt cx="2787459" cy="3061706"/>
          </a:xfrm>
        </p:grpSpPr>
        <p:grpSp>
          <p:nvGrpSpPr>
            <p:cNvPr id="183" name="Group 18"/>
            <p:cNvGrpSpPr>
              <a:grpSpLocks noChangeAspect="1"/>
            </p:cNvGrpSpPr>
            <p:nvPr/>
          </p:nvGrpSpPr>
          <p:grpSpPr bwMode="auto">
            <a:xfrm>
              <a:off x="1634333" y="2328197"/>
              <a:ext cx="845397" cy="542818"/>
              <a:chOff x="0" y="0"/>
              <a:chExt cx="576000" cy="385071"/>
            </a:xfrm>
            <a:effectLst>
              <a:glow>
                <a:schemeClr val="bg1"/>
              </a:glow>
            </a:effectLst>
          </p:grpSpPr>
          <p:sp>
            <p:nvSpPr>
              <p:cNvPr id="186" name="燕尾形 55"/>
              <p:cNvSpPr>
                <a:spLocks noChangeArrowheads="1"/>
              </p:cNvSpPr>
              <p:nvPr/>
            </p:nvSpPr>
            <p:spPr bwMode="auto">
              <a:xfrm rot="5400000">
                <a:off x="180251" y="-180251"/>
                <a:ext cx="215498" cy="576000"/>
              </a:xfrm>
              <a:prstGeom prst="chevron">
                <a:avLst>
                  <a:gd name="adj" fmla="val 63227"/>
                </a:avLst>
              </a:prstGeom>
              <a:noFill/>
              <a:ln w="12700">
                <a:solidFill>
                  <a:srgbClr val="B0E33D"/>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350"/>
              </a:p>
            </p:txBody>
          </p:sp>
          <p:sp>
            <p:nvSpPr>
              <p:cNvPr id="187" name="燕尾形 56"/>
              <p:cNvSpPr>
                <a:spLocks noChangeArrowheads="1"/>
              </p:cNvSpPr>
              <p:nvPr/>
            </p:nvSpPr>
            <p:spPr bwMode="auto">
              <a:xfrm rot="5400000">
                <a:off x="180251" y="-10678"/>
                <a:ext cx="215498" cy="576000"/>
              </a:xfrm>
              <a:prstGeom prst="chevron">
                <a:avLst>
                  <a:gd name="adj" fmla="val 63227"/>
                </a:avLst>
              </a:prstGeom>
              <a:solidFill>
                <a:srgbClr val="FFFFFF"/>
              </a:solidFill>
              <a:ln w="12700">
                <a:solidFill>
                  <a:srgbClr val="B0E33D"/>
                </a:solidFill>
                <a:miter lim="800000"/>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350"/>
              </a:p>
            </p:txBody>
          </p:sp>
        </p:grpSp>
        <p:sp>
          <p:nvSpPr>
            <p:cNvPr id="184" name="TextBox 42" descr="6A3013BADB884660B194CAD3FEF2932C# #TextBox 42"/>
            <p:cNvSpPr txBox="1">
              <a:spLocks noChangeArrowheads="1"/>
            </p:cNvSpPr>
            <p:nvPr/>
          </p:nvSpPr>
          <p:spPr bwMode="auto">
            <a:xfrm>
              <a:off x="1822032" y="1731444"/>
              <a:ext cx="470001" cy="646331"/>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3600" b="1" dirty="0" smtClean="0">
                  <a:solidFill>
                    <a:srgbClr val="B0E33D"/>
                  </a:solidFill>
                  <a:latin typeface="微软雅黑" panose="020B0503020204020204" pitchFamily="34" charset="-122"/>
                  <a:ea typeface="微软雅黑" panose="020B0503020204020204" pitchFamily="34" charset="-122"/>
                </a:rPr>
                <a:t>1</a:t>
              </a:r>
              <a:endParaRPr lang="zh-CN" altLang="en-US" sz="3600" b="1" dirty="0">
                <a:solidFill>
                  <a:srgbClr val="B0E33D"/>
                </a:solidFill>
                <a:latin typeface="微软雅黑" panose="020B0503020204020204" pitchFamily="34" charset="-122"/>
                <a:ea typeface="微软雅黑" panose="020B0503020204020204" pitchFamily="34" charset="-122"/>
              </a:endParaRPr>
            </a:p>
          </p:txBody>
        </p:sp>
        <p:sp>
          <p:nvSpPr>
            <p:cNvPr id="185" name="文本框 56"/>
            <p:cNvSpPr txBox="1"/>
            <p:nvPr/>
          </p:nvSpPr>
          <p:spPr>
            <a:xfrm>
              <a:off x="793157" y="3038824"/>
              <a:ext cx="2787459" cy="1754326"/>
            </a:xfrm>
            <a:prstGeom prst="rect">
              <a:avLst/>
            </a:prstGeom>
            <a:noFill/>
            <a:ln w="19050">
              <a:solidFill>
                <a:srgbClr val="B0E33D"/>
              </a:solidFill>
            </a:ln>
          </p:spPr>
          <p:txBody>
            <a:bodyPr wrap="square" rtlCol="0">
              <a:spAutoFit/>
            </a:bodyPr>
            <a:lstStyle/>
            <a:p>
              <a:r>
                <a:rPr lang="zh-CN" altLang="en-US" dirty="0" smtClean="0">
                  <a:latin typeface="Verdana" panose="020B0604030504040204" pitchFamily="34" charset="0"/>
                  <a:ea typeface="华文细黑" panose="02010600040101010101" pitchFamily="2" charset="-122"/>
                </a:rPr>
                <a:t>关联企业间存在税率差异</a:t>
              </a:r>
              <a:endParaRPr lang="en-US" altLang="zh-CN" dirty="0" smtClean="0">
                <a:latin typeface="Verdana" panose="020B0604030504040204" pitchFamily="34" charset="0"/>
                <a:ea typeface="华文细黑" panose="02010600040101010101" pitchFamily="2" charset="-122"/>
              </a:endParaRPr>
            </a:p>
            <a:p>
              <a:endParaRPr lang="en-US" altLang="zh-CN" dirty="0" smtClean="0">
                <a:latin typeface="Verdana" panose="020B0604030504040204" pitchFamily="34" charset="0"/>
                <a:ea typeface="华文细黑" panose="02010600040101010101" pitchFamily="2" charset="-122"/>
              </a:endParaRPr>
            </a:p>
            <a:p>
              <a:pPr marL="285750" indent="-285750">
                <a:buFont typeface="Wingdings" panose="05000000000000000000" pitchFamily="2" charset="2"/>
                <a:buChar char="Ø"/>
              </a:pPr>
              <a:r>
                <a:rPr lang="zh-CN" altLang="en-US" dirty="0" smtClean="0">
                  <a:latin typeface="Verdana" panose="020B0604030504040204" pitchFamily="34" charset="0"/>
                  <a:ea typeface="华文细黑" panose="02010600040101010101" pitchFamily="2" charset="-122"/>
                </a:rPr>
                <a:t>其中一</a:t>
              </a:r>
              <a:r>
                <a:rPr lang="zh-CN" altLang="en-US" dirty="0">
                  <a:latin typeface="Verdana" panose="020B0604030504040204" pitchFamily="34" charset="0"/>
                  <a:ea typeface="华文细黑" panose="02010600040101010101" pitchFamily="2" charset="-122"/>
                </a:rPr>
                <a:t>家</a:t>
              </a:r>
              <a:r>
                <a:rPr lang="zh-CN" altLang="en-US" dirty="0" smtClean="0">
                  <a:latin typeface="Verdana" panose="020B0604030504040204" pitchFamily="34" charset="0"/>
                  <a:ea typeface="华文细黑" panose="02010600040101010101" pitchFamily="2" charset="-122"/>
                </a:rPr>
                <a:t>是高新技术企业；</a:t>
              </a:r>
              <a:endParaRPr lang="en-US" altLang="zh-CN" dirty="0" smtClean="0">
                <a:latin typeface="Verdana" panose="020B0604030504040204" pitchFamily="34" charset="0"/>
                <a:ea typeface="华文细黑" panose="02010600040101010101" pitchFamily="2" charset="-122"/>
              </a:endParaRPr>
            </a:p>
            <a:p>
              <a:pPr marL="285750" indent="-285750">
                <a:buFont typeface="Wingdings" panose="05000000000000000000" pitchFamily="2" charset="2"/>
                <a:buChar char="Ø"/>
              </a:pPr>
              <a:r>
                <a:rPr lang="zh-CN" altLang="en-US" dirty="0" smtClean="0">
                  <a:latin typeface="Verdana" panose="020B0604030504040204" pitchFamily="34" charset="0"/>
                  <a:ea typeface="华文细黑" panose="02010600040101010101" pitchFamily="2" charset="-122"/>
                </a:rPr>
                <a:t>其中一家享受税收优惠</a:t>
              </a:r>
              <a:endParaRPr lang="en-US" altLang="zh-CN" dirty="0" smtClean="0">
                <a:latin typeface="Verdana" panose="020B0604030504040204" pitchFamily="34" charset="0"/>
                <a:ea typeface="华文细黑" panose="02010600040101010101" pitchFamily="2" charset="-122"/>
              </a:endParaRPr>
            </a:p>
            <a:p>
              <a:pPr marL="285750" indent="-285750">
                <a:buFont typeface="Wingdings" panose="05000000000000000000" pitchFamily="2" charset="2"/>
                <a:buChar char="Ø"/>
              </a:pPr>
              <a:endParaRPr lang="zh-CN" altLang="en-US" dirty="0">
                <a:latin typeface="Verdana" panose="020B0604030504040204" pitchFamily="34" charset="0"/>
                <a:ea typeface="华文细黑" panose="02010600040101010101" pitchFamily="2" charset="-122"/>
              </a:endParaRPr>
            </a:p>
          </p:txBody>
        </p:sp>
      </p:grpSp>
      <p:grpSp>
        <p:nvGrpSpPr>
          <p:cNvPr id="188" name="Group 5"/>
          <p:cNvGrpSpPr/>
          <p:nvPr/>
        </p:nvGrpSpPr>
        <p:grpSpPr>
          <a:xfrm>
            <a:off x="6586172" y="1964566"/>
            <a:ext cx="2792594" cy="3109630"/>
            <a:chOff x="4334583" y="1738194"/>
            <a:chExt cx="2792594" cy="3109630"/>
          </a:xfrm>
        </p:grpSpPr>
        <p:sp>
          <p:nvSpPr>
            <p:cNvPr id="189" name="TextBox 42" descr="6A3013BADB884660B194CAD3FEF2932C# #TextBox 42"/>
            <p:cNvSpPr txBox="1">
              <a:spLocks noChangeArrowheads="1"/>
            </p:cNvSpPr>
            <p:nvPr/>
          </p:nvSpPr>
          <p:spPr bwMode="auto">
            <a:xfrm>
              <a:off x="5382322" y="1738194"/>
              <a:ext cx="470001" cy="646331"/>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3600" b="1" dirty="0" smtClean="0">
                  <a:solidFill>
                    <a:srgbClr val="B0E33D"/>
                  </a:solidFill>
                  <a:latin typeface="微软雅黑" panose="020B0503020204020204" pitchFamily="34" charset="-122"/>
                  <a:ea typeface="微软雅黑" panose="020B0503020204020204" pitchFamily="34" charset="-122"/>
                </a:rPr>
                <a:t>2</a:t>
              </a:r>
              <a:endParaRPr lang="zh-CN" altLang="en-US" sz="3600" b="1" dirty="0">
                <a:solidFill>
                  <a:srgbClr val="B0E33D"/>
                </a:solidFill>
                <a:latin typeface="微软雅黑" panose="020B0503020204020204" pitchFamily="34" charset="-122"/>
                <a:ea typeface="微软雅黑" panose="020B0503020204020204" pitchFamily="34" charset="-122"/>
              </a:endParaRPr>
            </a:p>
          </p:txBody>
        </p:sp>
        <p:grpSp>
          <p:nvGrpSpPr>
            <p:cNvPr id="190" name="Group 4"/>
            <p:cNvGrpSpPr/>
            <p:nvPr/>
          </p:nvGrpSpPr>
          <p:grpSpPr>
            <a:xfrm>
              <a:off x="4334583" y="2421590"/>
              <a:ext cx="2792594" cy="2426234"/>
              <a:chOff x="4334583" y="2421590"/>
              <a:chExt cx="2792594" cy="2426234"/>
            </a:xfrm>
          </p:grpSpPr>
          <p:grpSp>
            <p:nvGrpSpPr>
              <p:cNvPr id="191" name="Group 18"/>
              <p:cNvGrpSpPr>
                <a:grpSpLocks noChangeAspect="1"/>
              </p:cNvGrpSpPr>
              <p:nvPr/>
            </p:nvGrpSpPr>
            <p:grpSpPr bwMode="auto">
              <a:xfrm>
                <a:off x="5194625" y="2421590"/>
                <a:ext cx="845397" cy="542818"/>
                <a:chOff x="-42004" y="66252"/>
                <a:chExt cx="576000" cy="385071"/>
              </a:xfrm>
              <a:effectLst>
                <a:glow>
                  <a:schemeClr val="bg1"/>
                </a:glow>
              </a:effectLst>
            </p:grpSpPr>
            <p:sp>
              <p:nvSpPr>
                <p:cNvPr id="193" name="燕尾形 55"/>
                <p:cNvSpPr>
                  <a:spLocks noChangeArrowheads="1"/>
                </p:cNvSpPr>
                <p:nvPr/>
              </p:nvSpPr>
              <p:spPr bwMode="auto">
                <a:xfrm rot="5400000">
                  <a:off x="138247" y="-113999"/>
                  <a:ext cx="215498" cy="576000"/>
                </a:xfrm>
                <a:prstGeom prst="chevron">
                  <a:avLst>
                    <a:gd name="adj" fmla="val 63227"/>
                  </a:avLst>
                </a:prstGeom>
                <a:noFill/>
                <a:ln w="12700">
                  <a:solidFill>
                    <a:srgbClr val="B0E33D"/>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350"/>
                </a:p>
              </p:txBody>
            </p:sp>
            <p:sp>
              <p:nvSpPr>
                <p:cNvPr id="194" name="燕尾形 56"/>
                <p:cNvSpPr>
                  <a:spLocks noChangeArrowheads="1"/>
                </p:cNvSpPr>
                <p:nvPr/>
              </p:nvSpPr>
              <p:spPr bwMode="auto">
                <a:xfrm rot="5400000">
                  <a:off x="138247" y="55574"/>
                  <a:ext cx="215498" cy="576000"/>
                </a:xfrm>
                <a:prstGeom prst="chevron">
                  <a:avLst>
                    <a:gd name="adj" fmla="val 63227"/>
                  </a:avLst>
                </a:prstGeom>
                <a:noFill/>
                <a:ln w="12700">
                  <a:solidFill>
                    <a:srgbClr val="B0E33D"/>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1350"/>
                </a:p>
              </p:txBody>
            </p:sp>
          </p:grpSp>
          <p:sp>
            <p:nvSpPr>
              <p:cNvPr id="192" name="文本框 56"/>
              <p:cNvSpPr txBox="1"/>
              <p:nvPr/>
            </p:nvSpPr>
            <p:spPr>
              <a:xfrm>
                <a:off x="4334583" y="3093498"/>
                <a:ext cx="2792594" cy="1754326"/>
              </a:xfrm>
              <a:prstGeom prst="rect">
                <a:avLst/>
              </a:prstGeom>
              <a:noFill/>
              <a:ln w="19050">
                <a:solidFill>
                  <a:srgbClr val="B0E33D"/>
                </a:solidFill>
              </a:ln>
            </p:spPr>
            <p:txBody>
              <a:bodyPr wrap="square" rtlCol="0">
                <a:spAutoFit/>
              </a:bodyPr>
              <a:lstStyle/>
              <a:p>
                <a:r>
                  <a:rPr lang="zh-CN" altLang="en-US" dirty="0" smtClean="0">
                    <a:latin typeface="Verdana" panose="020B0604030504040204" pitchFamily="34" charset="0"/>
                    <a:ea typeface="华文细黑" panose="02010600040101010101" pitchFamily="2" charset="-122"/>
                  </a:rPr>
                  <a:t>关联企业间存在盈亏差异</a:t>
                </a:r>
                <a:endParaRPr lang="en-US" altLang="zh-CN" dirty="0" smtClean="0">
                  <a:latin typeface="Verdana" panose="020B0604030504040204" pitchFamily="34" charset="0"/>
                  <a:ea typeface="华文细黑" panose="02010600040101010101" pitchFamily="2" charset="-122"/>
                </a:endParaRPr>
              </a:p>
              <a:p>
                <a:endParaRPr lang="en-US" altLang="zh-CN" dirty="0">
                  <a:latin typeface="Verdana" panose="020B0604030504040204" pitchFamily="34" charset="0"/>
                  <a:ea typeface="华文细黑" panose="02010600040101010101" pitchFamily="2" charset="-122"/>
                </a:endParaRPr>
              </a:p>
              <a:p>
                <a:pPr marL="285750" indent="-285750">
                  <a:buFont typeface="Wingdings" panose="05000000000000000000" pitchFamily="2" charset="2"/>
                  <a:buChar char="Ø"/>
                </a:pPr>
                <a:r>
                  <a:rPr lang="zh-CN" altLang="en-US" dirty="0" smtClean="0">
                    <a:latin typeface="Verdana" panose="020B0604030504040204" pitchFamily="34" charset="0"/>
                    <a:ea typeface="华文细黑" panose="02010600040101010101" pitchFamily="2" charset="-122"/>
                  </a:rPr>
                  <a:t>其中一家企业有亏损，通过关联交易转移利润进而弥补亏损</a:t>
                </a:r>
                <a:endParaRPr lang="en-US" altLang="zh-CN" dirty="0" smtClean="0">
                  <a:latin typeface="Verdana" panose="020B0604030504040204" pitchFamily="34" charset="0"/>
                  <a:ea typeface="华文细黑" panose="02010600040101010101" pitchFamily="2" charset="-122"/>
                </a:endParaRPr>
              </a:p>
              <a:p>
                <a:pPr marL="285750" indent="-285750">
                  <a:buFont typeface="Wingdings" panose="05000000000000000000" pitchFamily="2" charset="2"/>
                  <a:buChar char="Ø"/>
                </a:pPr>
                <a:endParaRPr lang="en-US" altLang="zh-CN" dirty="0">
                  <a:latin typeface="Verdana" panose="020B0604030504040204" pitchFamily="34" charset="0"/>
                  <a:ea typeface="华文细黑" panose="02010600040101010101" pitchFamily="2" charset="-122"/>
                </a:endParaRPr>
              </a:p>
            </p:txBody>
          </p:sp>
        </p:grpSp>
      </p:grpSp>
      <p:grpSp>
        <p:nvGrpSpPr>
          <p:cNvPr id="246" name="Group 7"/>
          <p:cNvGrpSpPr/>
          <p:nvPr/>
        </p:nvGrpSpPr>
        <p:grpSpPr>
          <a:xfrm>
            <a:off x="7369547" y="5237618"/>
            <a:ext cx="4470028" cy="1580669"/>
            <a:chOff x="5161989" y="4442344"/>
            <a:chExt cx="6915183" cy="2341294"/>
          </a:xfrm>
        </p:grpSpPr>
        <p:grpSp>
          <p:nvGrpSpPr>
            <p:cNvPr id="247" name="Group 9"/>
            <p:cNvGrpSpPr/>
            <p:nvPr/>
          </p:nvGrpSpPr>
          <p:grpSpPr>
            <a:xfrm>
              <a:off x="5161989" y="4840903"/>
              <a:ext cx="6915183" cy="1942735"/>
              <a:chOff x="1466643" y="2760785"/>
              <a:chExt cx="9519355" cy="3172652"/>
            </a:xfrm>
          </p:grpSpPr>
          <p:grpSp>
            <p:nvGrpSpPr>
              <p:cNvPr id="264" name="Group 26"/>
              <p:cNvGrpSpPr/>
              <p:nvPr/>
            </p:nvGrpSpPr>
            <p:grpSpPr>
              <a:xfrm>
                <a:off x="1466643" y="4864248"/>
                <a:ext cx="1600018" cy="1069183"/>
                <a:chOff x="7547573" y="3727890"/>
                <a:chExt cx="1600018" cy="1069183"/>
              </a:xfrm>
            </p:grpSpPr>
            <p:sp>
              <p:nvSpPr>
                <p:cNvPr id="295" name="Freeform 7"/>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rgbClr val="86BC25">
                    <a:lumMod val="60000"/>
                    <a:lumOff val="40000"/>
                    <a:alpha val="7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sp>
              <p:nvSpPr>
                <p:cNvPr id="296" name="Freeform 8"/>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rgbClr val="86BC25"/>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grpSp>
          <p:grpSp>
            <p:nvGrpSpPr>
              <p:cNvPr id="265" name="Group 27"/>
              <p:cNvGrpSpPr/>
              <p:nvPr/>
            </p:nvGrpSpPr>
            <p:grpSpPr>
              <a:xfrm>
                <a:off x="2697426" y="3422359"/>
                <a:ext cx="1474120" cy="2511074"/>
                <a:chOff x="8778356" y="3041095"/>
                <a:chExt cx="1474120" cy="1755979"/>
              </a:xfrm>
            </p:grpSpPr>
            <p:sp>
              <p:nvSpPr>
                <p:cNvPr id="293" name="Freeform 9"/>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rgbClr val="2C5234">
                    <a:lumMod val="60000"/>
                    <a:lumOff val="40000"/>
                    <a:alpha val="7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sp>
              <p:nvSpPr>
                <p:cNvPr id="294" name="Freeform 10"/>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rgbClr val="2C5234"/>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grpSp>
          <p:grpSp>
            <p:nvGrpSpPr>
              <p:cNvPr id="266" name="Group 28"/>
              <p:cNvGrpSpPr/>
              <p:nvPr/>
            </p:nvGrpSpPr>
            <p:grpSpPr>
              <a:xfrm>
                <a:off x="3808888" y="4542929"/>
                <a:ext cx="1373591" cy="1390503"/>
                <a:chOff x="9889818" y="3406571"/>
                <a:chExt cx="1373591" cy="1390503"/>
              </a:xfrm>
            </p:grpSpPr>
            <p:sp>
              <p:nvSpPr>
                <p:cNvPr id="291" name="Freeform 11"/>
                <p:cNvSpPr/>
                <p:nvPr/>
              </p:nvSpPr>
              <p:spPr bwMode="auto">
                <a:xfrm>
                  <a:off x="9889818" y="3406571"/>
                  <a:ext cx="686796" cy="1390502"/>
                </a:xfrm>
                <a:custGeom>
                  <a:avLst/>
                  <a:gdLst>
                    <a:gd name="T0" fmla="*/ 0 w 309"/>
                    <a:gd name="T1" fmla="*/ 624 h 624"/>
                    <a:gd name="T2" fmla="*/ 309 w 309"/>
                    <a:gd name="T3" fmla="*/ 624 h 624"/>
                    <a:gd name="T4" fmla="*/ 309 w 309"/>
                    <a:gd name="T5" fmla="*/ 1 h 624"/>
                    <a:gd name="T6" fmla="*/ 0 w 309"/>
                    <a:gd name="T7" fmla="*/ 624 h 624"/>
                  </a:gdLst>
                  <a:ahLst/>
                  <a:cxnLst>
                    <a:cxn ang="0">
                      <a:pos x="T0" y="T1"/>
                    </a:cxn>
                    <a:cxn ang="0">
                      <a:pos x="T2" y="T3"/>
                    </a:cxn>
                    <a:cxn ang="0">
                      <a:pos x="T4" y="T5"/>
                    </a:cxn>
                    <a:cxn ang="0">
                      <a:pos x="T6" y="T7"/>
                    </a:cxn>
                  </a:cxnLst>
                  <a:rect l="0" t="0" r="r" b="b"/>
                  <a:pathLst>
                    <a:path w="309" h="624">
                      <a:moveTo>
                        <a:pt x="0" y="624"/>
                      </a:moveTo>
                      <a:cubicBezTo>
                        <a:pt x="309" y="624"/>
                        <a:pt x="309" y="624"/>
                        <a:pt x="309" y="624"/>
                      </a:cubicBezTo>
                      <a:cubicBezTo>
                        <a:pt x="309" y="1"/>
                        <a:pt x="309" y="1"/>
                        <a:pt x="309" y="1"/>
                      </a:cubicBezTo>
                      <a:cubicBezTo>
                        <a:pt x="64" y="0"/>
                        <a:pt x="103" y="417"/>
                        <a:pt x="0" y="624"/>
                      </a:cubicBezTo>
                      <a:close/>
                    </a:path>
                  </a:pathLst>
                </a:custGeom>
                <a:solidFill>
                  <a:srgbClr val="012169">
                    <a:lumMod val="60000"/>
                    <a:lumOff val="40000"/>
                    <a:alpha val="7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sp>
              <p:nvSpPr>
                <p:cNvPr id="292" name="Freeform 12"/>
                <p:cNvSpPr/>
                <p:nvPr/>
              </p:nvSpPr>
              <p:spPr bwMode="auto">
                <a:xfrm>
                  <a:off x="10576613" y="3409390"/>
                  <a:ext cx="686796" cy="1387684"/>
                </a:xfrm>
                <a:custGeom>
                  <a:avLst/>
                  <a:gdLst>
                    <a:gd name="T0" fmla="*/ 0 w 309"/>
                    <a:gd name="T1" fmla="*/ 0 h 623"/>
                    <a:gd name="T2" fmla="*/ 0 w 309"/>
                    <a:gd name="T3" fmla="*/ 623 h 623"/>
                    <a:gd name="T4" fmla="*/ 309 w 309"/>
                    <a:gd name="T5" fmla="*/ 623 h 623"/>
                    <a:gd name="T6" fmla="*/ 0 w 309"/>
                    <a:gd name="T7" fmla="*/ 0 h 623"/>
                  </a:gdLst>
                  <a:ahLst/>
                  <a:cxnLst>
                    <a:cxn ang="0">
                      <a:pos x="T0" y="T1"/>
                    </a:cxn>
                    <a:cxn ang="0">
                      <a:pos x="T2" y="T3"/>
                    </a:cxn>
                    <a:cxn ang="0">
                      <a:pos x="T4" y="T5"/>
                    </a:cxn>
                    <a:cxn ang="0">
                      <a:pos x="T6" y="T7"/>
                    </a:cxn>
                  </a:cxnLst>
                  <a:rect l="0" t="0" r="r" b="b"/>
                  <a:pathLst>
                    <a:path w="309" h="623">
                      <a:moveTo>
                        <a:pt x="0" y="0"/>
                      </a:moveTo>
                      <a:cubicBezTo>
                        <a:pt x="0" y="623"/>
                        <a:pt x="0" y="623"/>
                        <a:pt x="0" y="623"/>
                      </a:cubicBezTo>
                      <a:cubicBezTo>
                        <a:pt x="309" y="623"/>
                        <a:pt x="309" y="623"/>
                        <a:pt x="309" y="623"/>
                      </a:cubicBezTo>
                      <a:cubicBezTo>
                        <a:pt x="206" y="416"/>
                        <a:pt x="244" y="1"/>
                        <a:pt x="0" y="0"/>
                      </a:cubicBezTo>
                      <a:close/>
                    </a:path>
                  </a:pathLst>
                </a:custGeom>
                <a:solidFill>
                  <a:srgbClr val="012169"/>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grpSp>
          <p:grpSp>
            <p:nvGrpSpPr>
              <p:cNvPr id="267" name="Group 29"/>
              <p:cNvGrpSpPr/>
              <p:nvPr/>
            </p:nvGrpSpPr>
            <p:grpSpPr>
              <a:xfrm>
                <a:off x="4846256" y="4864248"/>
                <a:ext cx="1600018" cy="1069183"/>
                <a:chOff x="7547573" y="3727890"/>
                <a:chExt cx="1600018" cy="1069183"/>
              </a:xfrm>
            </p:grpSpPr>
            <p:sp>
              <p:nvSpPr>
                <p:cNvPr id="289" name="Freeform 7"/>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rgbClr val="0097A9">
                    <a:lumMod val="60000"/>
                    <a:lumOff val="40000"/>
                    <a:alpha val="7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sp>
              <p:nvSpPr>
                <p:cNvPr id="290" name="Freeform 8"/>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rgbClr val="0097A9"/>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grpSp>
          <p:grpSp>
            <p:nvGrpSpPr>
              <p:cNvPr id="268" name="Group 30"/>
              <p:cNvGrpSpPr/>
              <p:nvPr/>
            </p:nvGrpSpPr>
            <p:grpSpPr>
              <a:xfrm>
                <a:off x="6077039" y="4177453"/>
                <a:ext cx="1474120" cy="1755979"/>
                <a:chOff x="8778356" y="3041095"/>
                <a:chExt cx="1474120" cy="1755979"/>
              </a:xfrm>
            </p:grpSpPr>
            <p:sp>
              <p:nvSpPr>
                <p:cNvPr id="287" name="Freeform 9"/>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rgbClr val="75787B">
                    <a:lumMod val="60000"/>
                    <a:lumOff val="40000"/>
                    <a:alpha val="7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sp>
              <p:nvSpPr>
                <p:cNvPr id="288" name="Freeform 10"/>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rgbClr val="75787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grpSp>
          <p:cxnSp>
            <p:nvCxnSpPr>
              <p:cNvPr id="269" name="Straight Connector 31"/>
              <p:cNvCxnSpPr/>
              <p:nvPr/>
            </p:nvCxnSpPr>
            <p:spPr>
              <a:xfrm flipV="1">
                <a:off x="2284640" y="4165749"/>
                <a:ext cx="0" cy="595279"/>
              </a:xfrm>
              <a:prstGeom prst="line">
                <a:avLst/>
              </a:prstGeom>
              <a:noFill/>
              <a:ln w="19050" cap="flat" cmpd="sng" algn="ctr">
                <a:solidFill>
                  <a:sysClr val="window" lastClr="FFFFFF">
                    <a:lumMod val="75000"/>
                  </a:sysClr>
                </a:solidFill>
                <a:prstDash val="sysDash"/>
                <a:tailEnd type="oval"/>
              </a:ln>
              <a:effectLst/>
            </p:spPr>
          </p:cxnSp>
          <p:cxnSp>
            <p:nvCxnSpPr>
              <p:cNvPr id="270" name="Straight Connector 32"/>
              <p:cNvCxnSpPr/>
              <p:nvPr/>
            </p:nvCxnSpPr>
            <p:spPr>
              <a:xfrm flipV="1">
                <a:off x="5641542" y="4165749"/>
                <a:ext cx="0" cy="595279"/>
              </a:xfrm>
              <a:prstGeom prst="line">
                <a:avLst/>
              </a:prstGeom>
              <a:noFill/>
              <a:ln w="19050" cap="flat" cmpd="sng" algn="ctr">
                <a:solidFill>
                  <a:sysClr val="window" lastClr="FFFFFF">
                    <a:lumMod val="75000"/>
                  </a:sysClr>
                </a:solidFill>
                <a:prstDash val="sysDash"/>
                <a:tailEnd type="oval"/>
              </a:ln>
              <a:effectLst/>
            </p:spPr>
          </p:cxnSp>
          <p:cxnSp>
            <p:nvCxnSpPr>
              <p:cNvPr id="271" name="Straight Connector 33"/>
              <p:cNvCxnSpPr/>
              <p:nvPr/>
            </p:nvCxnSpPr>
            <p:spPr>
              <a:xfrm flipV="1">
                <a:off x="3436294" y="2760785"/>
                <a:ext cx="0" cy="595279"/>
              </a:xfrm>
              <a:prstGeom prst="line">
                <a:avLst/>
              </a:prstGeom>
              <a:noFill/>
              <a:ln w="19050" cap="flat" cmpd="sng" algn="ctr">
                <a:solidFill>
                  <a:sysClr val="window" lastClr="FFFFFF">
                    <a:lumMod val="75000"/>
                  </a:sysClr>
                </a:solidFill>
                <a:prstDash val="sysDash"/>
                <a:tailEnd type="oval"/>
              </a:ln>
              <a:effectLst/>
            </p:spPr>
          </p:cxnSp>
          <p:cxnSp>
            <p:nvCxnSpPr>
              <p:cNvPr id="272" name="Straight Connector 34"/>
              <p:cNvCxnSpPr/>
              <p:nvPr/>
            </p:nvCxnSpPr>
            <p:spPr>
              <a:xfrm flipV="1">
                <a:off x="4499744" y="3798502"/>
                <a:ext cx="0" cy="595279"/>
              </a:xfrm>
              <a:prstGeom prst="line">
                <a:avLst/>
              </a:prstGeom>
              <a:noFill/>
              <a:ln w="19050" cap="flat" cmpd="sng" algn="ctr">
                <a:solidFill>
                  <a:sysClr val="window" lastClr="FFFFFF">
                    <a:lumMod val="75000"/>
                  </a:sysClr>
                </a:solidFill>
                <a:prstDash val="sysDash"/>
                <a:tailEnd type="oval"/>
              </a:ln>
              <a:effectLst/>
            </p:spPr>
          </p:cxnSp>
          <p:cxnSp>
            <p:nvCxnSpPr>
              <p:cNvPr id="273" name="Straight Connector 35"/>
              <p:cNvCxnSpPr/>
              <p:nvPr/>
            </p:nvCxnSpPr>
            <p:spPr>
              <a:xfrm flipV="1">
                <a:off x="6793842" y="3489770"/>
                <a:ext cx="0" cy="595279"/>
              </a:xfrm>
              <a:prstGeom prst="line">
                <a:avLst/>
              </a:prstGeom>
              <a:noFill/>
              <a:ln w="19050" cap="flat" cmpd="sng" algn="ctr">
                <a:solidFill>
                  <a:sysClr val="window" lastClr="FFFFFF">
                    <a:lumMod val="75000"/>
                  </a:sysClr>
                </a:solidFill>
                <a:prstDash val="sysDash"/>
                <a:tailEnd type="oval"/>
              </a:ln>
              <a:effectLst/>
            </p:spPr>
          </p:cxnSp>
          <p:grpSp>
            <p:nvGrpSpPr>
              <p:cNvPr id="274" name="Group 36"/>
              <p:cNvGrpSpPr/>
              <p:nvPr/>
            </p:nvGrpSpPr>
            <p:grpSpPr>
              <a:xfrm>
                <a:off x="7280573" y="4685738"/>
                <a:ext cx="1601896" cy="1247694"/>
                <a:chOff x="6576101" y="3549380"/>
                <a:chExt cx="1601896" cy="1247694"/>
              </a:xfrm>
            </p:grpSpPr>
            <p:sp>
              <p:nvSpPr>
                <p:cNvPr id="285" name="Freeform 47"/>
                <p:cNvSpPr/>
                <p:nvPr/>
              </p:nvSpPr>
              <p:spPr bwMode="auto">
                <a:xfrm>
                  <a:off x="7375640" y="3551259"/>
                  <a:ext cx="802357" cy="1245815"/>
                </a:xfrm>
                <a:custGeom>
                  <a:avLst/>
                  <a:gdLst>
                    <a:gd name="T0" fmla="*/ 0 w 361"/>
                    <a:gd name="T1" fmla="*/ 0 h 559"/>
                    <a:gd name="T2" fmla="*/ 0 w 361"/>
                    <a:gd name="T3" fmla="*/ 559 h 559"/>
                    <a:gd name="T4" fmla="*/ 361 w 361"/>
                    <a:gd name="T5" fmla="*/ 559 h 559"/>
                    <a:gd name="T6" fmla="*/ 0 w 361"/>
                    <a:gd name="T7" fmla="*/ 0 h 559"/>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solidFill>
                  <a:srgbClr val="86BC25"/>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sp>
              <p:nvSpPr>
                <p:cNvPr id="286" name="Freeform 48"/>
                <p:cNvSpPr/>
                <p:nvPr/>
              </p:nvSpPr>
              <p:spPr bwMode="auto">
                <a:xfrm>
                  <a:off x="6576101" y="3549380"/>
                  <a:ext cx="799539" cy="1247694"/>
                </a:xfrm>
                <a:custGeom>
                  <a:avLst/>
                  <a:gdLst>
                    <a:gd name="T0" fmla="*/ 0 w 360"/>
                    <a:gd name="T1" fmla="*/ 560 h 560"/>
                    <a:gd name="T2" fmla="*/ 360 w 360"/>
                    <a:gd name="T3" fmla="*/ 560 h 560"/>
                    <a:gd name="T4" fmla="*/ 360 w 360"/>
                    <a:gd name="T5" fmla="*/ 1 h 560"/>
                    <a:gd name="T6" fmla="*/ 0 w 360"/>
                    <a:gd name="T7" fmla="*/ 560 h 560"/>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solidFill>
                  <a:srgbClr val="86BC25">
                    <a:lumMod val="60000"/>
                    <a:lumOff val="40000"/>
                    <a:alpha val="7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grpSp>
          <p:grpSp>
            <p:nvGrpSpPr>
              <p:cNvPr id="275" name="Group 37"/>
              <p:cNvGrpSpPr/>
              <p:nvPr/>
            </p:nvGrpSpPr>
            <p:grpSpPr>
              <a:xfrm>
                <a:off x="8252045" y="4864248"/>
                <a:ext cx="1600018" cy="1069183"/>
                <a:chOff x="7547573" y="3727890"/>
                <a:chExt cx="1600018" cy="1069183"/>
              </a:xfrm>
            </p:grpSpPr>
            <p:sp>
              <p:nvSpPr>
                <p:cNvPr id="283" name="Freeform 7"/>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rgbClr val="2C5234">
                    <a:lumMod val="60000"/>
                    <a:lumOff val="40000"/>
                    <a:alpha val="7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sp>
              <p:nvSpPr>
                <p:cNvPr id="284" name="Freeform 8"/>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rgbClr val="2C5234"/>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grpSp>
          <p:grpSp>
            <p:nvGrpSpPr>
              <p:cNvPr id="276" name="Group 38"/>
              <p:cNvGrpSpPr/>
              <p:nvPr/>
            </p:nvGrpSpPr>
            <p:grpSpPr>
              <a:xfrm>
                <a:off x="9482828" y="4258936"/>
                <a:ext cx="1474120" cy="1674496"/>
                <a:chOff x="8778356" y="3041095"/>
                <a:chExt cx="1474120" cy="1755979"/>
              </a:xfrm>
            </p:grpSpPr>
            <p:sp>
              <p:nvSpPr>
                <p:cNvPr id="281" name="Freeform 9"/>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rgbClr val="00A3E0">
                    <a:lumMod val="60000"/>
                    <a:lumOff val="40000"/>
                    <a:alpha val="7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sp>
              <p:nvSpPr>
                <p:cNvPr id="282" name="Freeform 10"/>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rgbClr val="00A3E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0" i="0" u="none" strike="noStrike" kern="0" cap="none" spc="0" normalizeH="0" baseline="0" noProof="0" smtClean="0">
                    <a:ln>
                      <a:noFill/>
                    </a:ln>
                    <a:solidFill>
                      <a:prstClr val="white">
                        <a:lumMod val="65000"/>
                      </a:prstClr>
                    </a:solidFill>
                    <a:effectLst/>
                    <a:uLnTx/>
                    <a:uFillTx/>
                    <a:latin typeface="Verdana" panose="020B0604030504040204"/>
                    <a:ea typeface="华文细黑" panose="02010600040101010101" pitchFamily="2" charset="-122"/>
                  </a:endParaRPr>
                </a:p>
              </p:txBody>
            </p:sp>
          </p:grpSp>
          <p:cxnSp>
            <p:nvCxnSpPr>
              <p:cNvPr id="277" name="Straight Connector 39"/>
              <p:cNvCxnSpPr/>
              <p:nvPr/>
            </p:nvCxnSpPr>
            <p:spPr>
              <a:xfrm flipV="1">
                <a:off x="8080112" y="3947651"/>
                <a:ext cx="0" cy="595279"/>
              </a:xfrm>
              <a:prstGeom prst="line">
                <a:avLst/>
              </a:prstGeom>
              <a:noFill/>
              <a:ln w="19050" cap="flat" cmpd="sng" algn="ctr">
                <a:solidFill>
                  <a:sysClr val="window" lastClr="FFFFFF">
                    <a:lumMod val="75000"/>
                  </a:sysClr>
                </a:solidFill>
                <a:prstDash val="sysDash"/>
                <a:tailEnd type="oval"/>
              </a:ln>
              <a:effectLst/>
            </p:spPr>
          </p:cxnSp>
          <p:cxnSp>
            <p:nvCxnSpPr>
              <p:cNvPr id="278" name="Straight Connector 40"/>
              <p:cNvCxnSpPr/>
              <p:nvPr/>
            </p:nvCxnSpPr>
            <p:spPr>
              <a:xfrm flipV="1">
                <a:off x="9052314" y="4165749"/>
                <a:ext cx="0" cy="595279"/>
              </a:xfrm>
              <a:prstGeom prst="line">
                <a:avLst/>
              </a:prstGeom>
              <a:noFill/>
              <a:ln w="19050" cap="flat" cmpd="sng" algn="ctr">
                <a:solidFill>
                  <a:sysClr val="window" lastClr="FFFFFF">
                    <a:lumMod val="75000"/>
                  </a:sysClr>
                </a:solidFill>
                <a:prstDash val="sysDash"/>
                <a:tailEnd type="oval"/>
              </a:ln>
              <a:effectLst/>
            </p:spPr>
          </p:cxnSp>
          <p:cxnSp>
            <p:nvCxnSpPr>
              <p:cNvPr id="279" name="Straight Connector 41"/>
              <p:cNvCxnSpPr/>
              <p:nvPr/>
            </p:nvCxnSpPr>
            <p:spPr>
              <a:xfrm flipV="1">
                <a:off x="10213071" y="3529681"/>
                <a:ext cx="0" cy="595279"/>
              </a:xfrm>
              <a:prstGeom prst="line">
                <a:avLst/>
              </a:prstGeom>
              <a:noFill/>
              <a:ln w="19050" cap="flat" cmpd="sng" algn="ctr">
                <a:solidFill>
                  <a:sysClr val="window" lastClr="FFFFFF">
                    <a:lumMod val="75000"/>
                  </a:sysClr>
                </a:solidFill>
                <a:prstDash val="sysDash"/>
                <a:tailEnd type="oval"/>
              </a:ln>
              <a:effectLst/>
            </p:spPr>
          </p:cxnSp>
          <p:cxnSp>
            <p:nvCxnSpPr>
              <p:cNvPr id="280" name="Straight Connector 42"/>
              <p:cNvCxnSpPr/>
              <p:nvPr/>
            </p:nvCxnSpPr>
            <p:spPr>
              <a:xfrm>
                <a:off x="1466643" y="5933437"/>
                <a:ext cx="9519355" cy="0"/>
              </a:xfrm>
              <a:prstGeom prst="line">
                <a:avLst/>
              </a:prstGeom>
              <a:noFill/>
              <a:ln w="53975" cap="flat" cmpd="sng" algn="ctr">
                <a:solidFill>
                  <a:sysClr val="window" lastClr="FFFFFF">
                    <a:lumMod val="65000"/>
                  </a:sysClr>
                </a:solidFill>
                <a:prstDash val="solid"/>
                <a:headEnd type="oval" w="med" len="med"/>
                <a:tailEnd type="oval" w="med" len="med"/>
              </a:ln>
              <a:effectLst/>
            </p:spPr>
          </p:cxnSp>
        </p:grpSp>
        <p:sp>
          <p:nvSpPr>
            <p:cNvPr id="248" name="Oval 68"/>
            <p:cNvSpPr>
              <a:spLocks noChangeArrowheads="1"/>
            </p:cNvSpPr>
            <p:nvPr/>
          </p:nvSpPr>
          <p:spPr bwMode="auto">
            <a:xfrm>
              <a:off x="5456439" y="5242099"/>
              <a:ext cx="598519" cy="504513"/>
            </a:xfrm>
            <a:prstGeom prst="ellipse">
              <a:avLst/>
            </a:prstGeom>
            <a:solidFill>
              <a:srgbClr val="86BC25"/>
            </a:solidFill>
            <a:ln w="57150">
              <a:noFill/>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sp>
          <p:nvSpPr>
            <p:cNvPr id="249" name="Oval 68"/>
            <p:cNvSpPr>
              <a:spLocks noChangeArrowheads="1"/>
            </p:cNvSpPr>
            <p:nvPr/>
          </p:nvSpPr>
          <p:spPr bwMode="auto">
            <a:xfrm>
              <a:off x="6323181" y="4442344"/>
              <a:ext cx="598519" cy="504513"/>
            </a:xfrm>
            <a:prstGeom prst="ellipse">
              <a:avLst/>
            </a:prstGeom>
            <a:solidFill>
              <a:srgbClr val="2C5234">
                <a:lumMod val="60000"/>
                <a:lumOff val="40000"/>
              </a:srgbClr>
            </a:solidFill>
            <a:ln w="57150">
              <a:noFill/>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sp>
          <p:nvSpPr>
            <p:cNvPr id="250" name="Oval 68"/>
            <p:cNvSpPr>
              <a:spLocks noChangeArrowheads="1"/>
            </p:cNvSpPr>
            <p:nvPr/>
          </p:nvSpPr>
          <p:spPr bwMode="auto">
            <a:xfrm>
              <a:off x="7091991" y="4989843"/>
              <a:ext cx="598519" cy="504513"/>
            </a:xfrm>
            <a:prstGeom prst="ellipse">
              <a:avLst/>
            </a:prstGeom>
            <a:solidFill>
              <a:srgbClr val="012169"/>
            </a:solidFill>
            <a:ln w="57150">
              <a:noFill/>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sp>
          <p:nvSpPr>
            <p:cNvPr id="251" name="Oval 68"/>
            <p:cNvSpPr>
              <a:spLocks noChangeArrowheads="1"/>
            </p:cNvSpPr>
            <p:nvPr/>
          </p:nvSpPr>
          <p:spPr bwMode="auto">
            <a:xfrm>
              <a:off x="7920765" y="5242099"/>
              <a:ext cx="598519" cy="504513"/>
            </a:xfrm>
            <a:prstGeom prst="ellipse">
              <a:avLst/>
            </a:prstGeom>
            <a:solidFill>
              <a:srgbClr val="0097A9">
                <a:lumMod val="60000"/>
                <a:lumOff val="40000"/>
              </a:srgbClr>
            </a:solidFill>
            <a:ln w="57150">
              <a:noFill/>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sp>
          <p:nvSpPr>
            <p:cNvPr id="252" name="Oval 68"/>
            <p:cNvSpPr>
              <a:spLocks noChangeArrowheads="1"/>
            </p:cNvSpPr>
            <p:nvPr/>
          </p:nvSpPr>
          <p:spPr bwMode="auto">
            <a:xfrm>
              <a:off x="8762508" y="4840903"/>
              <a:ext cx="598519" cy="504513"/>
            </a:xfrm>
            <a:prstGeom prst="ellipse">
              <a:avLst/>
            </a:prstGeom>
            <a:solidFill>
              <a:srgbClr val="00A3E0">
                <a:lumMod val="60000"/>
                <a:lumOff val="40000"/>
              </a:srgbClr>
            </a:solidFill>
            <a:ln w="57150">
              <a:noFill/>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sp>
          <p:nvSpPr>
            <p:cNvPr id="253" name="Oval 68"/>
            <p:cNvSpPr>
              <a:spLocks noChangeArrowheads="1"/>
            </p:cNvSpPr>
            <p:nvPr/>
          </p:nvSpPr>
          <p:spPr bwMode="auto">
            <a:xfrm>
              <a:off x="9682304" y="5103050"/>
              <a:ext cx="598519" cy="504513"/>
            </a:xfrm>
            <a:prstGeom prst="ellipse">
              <a:avLst/>
            </a:prstGeom>
            <a:solidFill>
              <a:srgbClr val="75787B">
                <a:lumMod val="75000"/>
              </a:srgbClr>
            </a:solidFill>
            <a:ln w="57150">
              <a:noFill/>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sp>
          <p:nvSpPr>
            <p:cNvPr id="254" name="Oval 68"/>
            <p:cNvSpPr>
              <a:spLocks noChangeArrowheads="1"/>
            </p:cNvSpPr>
            <p:nvPr/>
          </p:nvSpPr>
          <p:spPr bwMode="auto">
            <a:xfrm>
              <a:off x="10407306" y="5243395"/>
              <a:ext cx="598519" cy="504513"/>
            </a:xfrm>
            <a:prstGeom prst="ellipse">
              <a:avLst/>
            </a:prstGeom>
            <a:solidFill>
              <a:srgbClr val="2C5234"/>
            </a:solidFill>
            <a:ln w="57150">
              <a:noFill/>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sp>
          <p:nvSpPr>
            <p:cNvPr id="255" name="Oval 68"/>
            <p:cNvSpPr>
              <a:spLocks noChangeArrowheads="1"/>
            </p:cNvSpPr>
            <p:nvPr/>
          </p:nvSpPr>
          <p:spPr bwMode="auto">
            <a:xfrm>
              <a:off x="11317876" y="4826826"/>
              <a:ext cx="598519" cy="504513"/>
            </a:xfrm>
            <a:prstGeom prst="ellipse">
              <a:avLst/>
            </a:prstGeom>
            <a:solidFill>
              <a:srgbClr val="00A3E0"/>
            </a:solidFill>
            <a:ln w="57150">
              <a:noFill/>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sp>
          <p:nvSpPr>
            <p:cNvPr id="256" name="Freeform 82"/>
            <p:cNvSpPr>
              <a:spLocks noEditPoints="1"/>
            </p:cNvSpPr>
            <p:nvPr/>
          </p:nvSpPr>
          <p:spPr bwMode="auto">
            <a:xfrm>
              <a:off x="5639885" y="5358248"/>
              <a:ext cx="258999" cy="21832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sp>
          <p:nvSpPr>
            <p:cNvPr id="257" name="Freeform 113"/>
            <p:cNvSpPr>
              <a:spLocks noEditPoints="1"/>
            </p:cNvSpPr>
            <p:nvPr/>
          </p:nvSpPr>
          <p:spPr bwMode="auto">
            <a:xfrm>
              <a:off x="6488924" y="4583754"/>
              <a:ext cx="267030" cy="218320"/>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ysClr val="window" lastClr="FFFF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sp>
          <p:nvSpPr>
            <p:cNvPr id="258" name="Freeform 49"/>
            <p:cNvSpPr>
              <a:spLocks noEditPoints="1"/>
            </p:cNvSpPr>
            <p:nvPr/>
          </p:nvSpPr>
          <p:spPr bwMode="auto">
            <a:xfrm>
              <a:off x="8089279" y="5389243"/>
              <a:ext cx="227879" cy="218320"/>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sp>
          <p:nvSpPr>
            <p:cNvPr id="259" name="Freeform 47"/>
            <p:cNvSpPr>
              <a:spLocks noEditPoints="1"/>
            </p:cNvSpPr>
            <p:nvPr/>
          </p:nvSpPr>
          <p:spPr bwMode="auto">
            <a:xfrm>
              <a:off x="7255266" y="5151728"/>
              <a:ext cx="258999" cy="218320"/>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ysClr val="window" lastClr="FFFF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sp>
          <p:nvSpPr>
            <p:cNvPr id="260" name="Freeform 31"/>
            <p:cNvSpPr>
              <a:spLocks noEditPoints="1"/>
            </p:cNvSpPr>
            <p:nvPr/>
          </p:nvSpPr>
          <p:spPr bwMode="auto">
            <a:xfrm>
              <a:off x="9888201" y="5233090"/>
              <a:ext cx="186721" cy="219166"/>
            </a:xfrm>
            <a:custGeom>
              <a:avLst/>
              <a:gdLst>
                <a:gd name="T0" fmla="*/ 68 w 92"/>
                <a:gd name="T1" fmla="*/ 36 h 128"/>
                <a:gd name="T2" fmla="*/ 60 w 92"/>
                <a:gd name="T3" fmla="*/ 56 h 128"/>
                <a:gd name="T4" fmla="*/ 44 w 92"/>
                <a:gd name="T5" fmla="*/ 20 h 128"/>
                <a:gd name="T6" fmla="*/ 36 w 92"/>
                <a:gd name="T7" fmla="*/ 44 h 128"/>
                <a:gd name="T8" fmla="*/ 4 w 92"/>
                <a:gd name="T9" fmla="*/ 0 h 128"/>
                <a:gd name="T10" fmla="*/ 0 w 92"/>
                <a:gd name="T11" fmla="*/ 92 h 128"/>
                <a:gd name="T12" fmla="*/ 40 w 92"/>
                <a:gd name="T13" fmla="*/ 128 h 128"/>
                <a:gd name="T14" fmla="*/ 86 w 92"/>
                <a:gd name="T15" fmla="*/ 100 h 128"/>
                <a:gd name="T16" fmla="*/ 68 w 92"/>
                <a:gd name="T17" fmla="*/ 36 h 128"/>
                <a:gd name="T18" fmla="*/ 79 w 92"/>
                <a:gd name="T19" fmla="*/ 98 h 128"/>
                <a:gd name="T20" fmla="*/ 40 w 92"/>
                <a:gd name="T21" fmla="*/ 120 h 128"/>
                <a:gd name="T22" fmla="*/ 8 w 92"/>
                <a:gd name="T23" fmla="*/ 92 h 128"/>
                <a:gd name="T24" fmla="*/ 12 w 92"/>
                <a:gd name="T25" fmla="*/ 63 h 128"/>
                <a:gd name="T26" fmla="*/ 16 w 92"/>
                <a:gd name="T27" fmla="*/ 23 h 128"/>
                <a:gd name="T28" fmla="*/ 33 w 92"/>
                <a:gd name="T29" fmla="*/ 63 h 128"/>
                <a:gd name="T30" fmla="*/ 47 w 92"/>
                <a:gd name="T31" fmla="*/ 39 h 128"/>
                <a:gd name="T32" fmla="*/ 52 w 92"/>
                <a:gd name="T33" fmla="*/ 76 h 128"/>
                <a:gd name="T34" fmla="*/ 71 w 92"/>
                <a:gd name="T35" fmla="*/ 54 h 128"/>
                <a:gd name="T36" fmla="*/ 79 w 92"/>
                <a:gd name="T37"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8">
                  <a:moveTo>
                    <a:pt x="68" y="36"/>
                  </a:moveTo>
                  <a:cubicBezTo>
                    <a:pt x="68" y="47"/>
                    <a:pt x="60" y="56"/>
                    <a:pt x="60" y="56"/>
                  </a:cubicBezTo>
                  <a:cubicBezTo>
                    <a:pt x="60" y="36"/>
                    <a:pt x="44" y="20"/>
                    <a:pt x="44" y="20"/>
                  </a:cubicBezTo>
                  <a:cubicBezTo>
                    <a:pt x="44" y="20"/>
                    <a:pt x="44" y="32"/>
                    <a:pt x="36" y="44"/>
                  </a:cubicBezTo>
                  <a:cubicBezTo>
                    <a:pt x="28" y="16"/>
                    <a:pt x="4" y="0"/>
                    <a:pt x="4" y="0"/>
                  </a:cubicBezTo>
                  <a:cubicBezTo>
                    <a:pt x="16" y="44"/>
                    <a:pt x="0" y="60"/>
                    <a:pt x="0" y="92"/>
                  </a:cubicBezTo>
                  <a:cubicBezTo>
                    <a:pt x="0" y="110"/>
                    <a:pt x="16" y="128"/>
                    <a:pt x="40" y="128"/>
                  </a:cubicBezTo>
                  <a:cubicBezTo>
                    <a:pt x="76" y="128"/>
                    <a:pt x="83" y="115"/>
                    <a:pt x="86" y="100"/>
                  </a:cubicBezTo>
                  <a:cubicBezTo>
                    <a:pt x="92" y="80"/>
                    <a:pt x="84" y="56"/>
                    <a:pt x="68" y="36"/>
                  </a:cubicBezTo>
                  <a:close/>
                  <a:moveTo>
                    <a:pt x="79" y="98"/>
                  </a:moveTo>
                  <a:cubicBezTo>
                    <a:pt x="76" y="108"/>
                    <a:pt x="73" y="120"/>
                    <a:pt x="40" y="120"/>
                  </a:cubicBezTo>
                  <a:cubicBezTo>
                    <a:pt x="20" y="120"/>
                    <a:pt x="8" y="106"/>
                    <a:pt x="8" y="92"/>
                  </a:cubicBezTo>
                  <a:cubicBezTo>
                    <a:pt x="8" y="81"/>
                    <a:pt x="10" y="72"/>
                    <a:pt x="12" y="63"/>
                  </a:cubicBezTo>
                  <a:cubicBezTo>
                    <a:pt x="15" y="51"/>
                    <a:pt x="17" y="39"/>
                    <a:pt x="16" y="23"/>
                  </a:cubicBezTo>
                  <a:cubicBezTo>
                    <a:pt x="29" y="40"/>
                    <a:pt x="33" y="63"/>
                    <a:pt x="33" y="63"/>
                  </a:cubicBezTo>
                  <a:cubicBezTo>
                    <a:pt x="33" y="63"/>
                    <a:pt x="44" y="47"/>
                    <a:pt x="47" y="39"/>
                  </a:cubicBezTo>
                  <a:cubicBezTo>
                    <a:pt x="50" y="44"/>
                    <a:pt x="52" y="60"/>
                    <a:pt x="52" y="76"/>
                  </a:cubicBezTo>
                  <a:cubicBezTo>
                    <a:pt x="52" y="76"/>
                    <a:pt x="63" y="67"/>
                    <a:pt x="71" y="54"/>
                  </a:cubicBezTo>
                  <a:cubicBezTo>
                    <a:pt x="79" y="69"/>
                    <a:pt x="82" y="85"/>
                    <a:pt x="79" y="98"/>
                  </a:cubicBezTo>
                  <a:close/>
                </a:path>
              </a:pathLst>
            </a:custGeom>
            <a:solidFill>
              <a:sysClr val="window" lastClr="FFFF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sp>
          <p:nvSpPr>
            <p:cNvPr id="261" name="Freeform 33"/>
            <p:cNvSpPr>
              <a:spLocks noEditPoints="1"/>
            </p:cNvSpPr>
            <p:nvPr/>
          </p:nvSpPr>
          <p:spPr bwMode="auto">
            <a:xfrm>
              <a:off x="8929757" y="5016216"/>
              <a:ext cx="264019" cy="190395"/>
            </a:xfrm>
            <a:custGeom>
              <a:avLst/>
              <a:gdLst>
                <a:gd name="T0" fmla="*/ 126 w 130"/>
                <a:gd name="T1" fmla="*/ 18 h 112"/>
                <a:gd name="T2" fmla="*/ 106 w 130"/>
                <a:gd name="T3" fmla="*/ 2 h 112"/>
                <a:gd name="T4" fmla="*/ 101 w 130"/>
                <a:gd name="T5" fmla="*/ 0 h 112"/>
                <a:gd name="T6" fmla="*/ 29 w 130"/>
                <a:gd name="T7" fmla="*/ 0 h 112"/>
                <a:gd name="T8" fmla="*/ 24 w 130"/>
                <a:gd name="T9" fmla="*/ 2 h 112"/>
                <a:gd name="T10" fmla="*/ 4 w 130"/>
                <a:gd name="T11" fmla="*/ 18 h 112"/>
                <a:gd name="T12" fmla="*/ 1 w 130"/>
                <a:gd name="T13" fmla="*/ 27 h 112"/>
                <a:gd name="T14" fmla="*/ 9 w 130"/>
                <a:gd name="T15" fmla="*/ 51 h 112"/>
                <a:gd name="T16" fmla="*/ 14 w 130"/>
                <a:gd name="T17" fmla="*/ 56 h 112"/>
                <a:gd name="T18" fmla="*/ 17 w 130"/>
                <a:gd name="T19" fmla="*/ 56 h 112"/>
                <a:gd name="T20" fmla="*/ 21 w 130"/>
                <a:gd name="T21" fmla="*/ 55 h 112"/>
                <a:gd name="T22" fmla="*/ 21 w 130"/>
                <a:gd name="T23" fmla="*/ 104 h 112"/>
                <a:gd name="T24" fmla="*/ 29 w 130"/>
                <a:gd name="T25" fmla="*/ 112 h 112"/>
                <a:gd name="T26" fmla="*/ 101 w 130"/>
                <a:gd name="T27" fmla="*/ 112 h 112"/>
                <a:gd name="T28" fmla="*/ 109 w 130"/>
                <a:gd name="T29" fmla="*/ 104 h 112"/>
                <a:gd name="T30" fmla="*/ 109 w 130"/>
                <a:gd name="T31" fmla="*/ 55 h 112"/>
                <a:gd name="T32" fmla="*/ 113 w 130"/>
                <a:gd name="T33" fmla="*/ 56 h 112"/>
                <a:gd name="T34" fmla="*/ 116 w 130"/>
                <a:gd name="T35" fmla="*/ 56 h 112"/>
                <a:gd name="T36" fmla="*/ 121 w 130"/>
                <a:gd name="T37" fmla="*/ 51 h 112"/>
                <a:gd name="T38" fmla="*/ 129 w 130"/>
                <a:gd name="T39" fmla="*/ 27 h 112"/>
                <a:gd name="T40" fmla="*/ 126 w 130"/>
                <a:gd name="T41" fmla="*/ 18 h 112"/>
                <a:gd name="T42" fmla="*/ 80 w 130"/>
                <a:gd name="T43" fmla="*/ 8 h 112"/>
                <a:gd name="T44" fmla="*/ 65 w 130"/>
                <a:gd name="T45" fmla="*/ 16 h 112"/>
                <a:gd name="T46" fmla="*/ 50 w 130"/>
                <a:gd name="T47" fmla="*/ 8 h 112"/>
                <a:gd name="T48" fmla="*/ 80 w 130"/>
                <a:gd name="T49" fmla="*/ 8 h 112"/>
                <a:gd name="T50" fmla="*/ 113 w 130"/>
                <a:gd name="T51" fmla="*/ 48 h 112"/>
                <a:gd name="T52" fmla="*/ 101 w 130"/>
                <a:gd name="T53" fmla="*/ 40 h 112"/>
                <a:gd name="T54" fmla="*/ 101 w 130"/>
                <a:gd name="T55" fmla="*/ 104 h 112"/>
                <a:gd name="T56" fmla="*/ 29 w 130"/>
                <a:gd name="T57" fmla="*/ 104 h 112"/>
                <a:gd name="T58" fmla="*/ 29 w 130"/>
                <a:gd name="T59" fmla="*/ 40 h 112"/>
                <a:gd name="T60" fmla="*/ 17 w 130"/>
                <a:gd name="T61" fmla="*/ 48 h 112"/>
                <a:gd name="T62" fmla="*/ 9 w 130"/>
                <a:gd name="T63" fmla="*/ 24 h 112"/>
                <a:gd name="T64" fmla="*/ 29 w 130"/>
                <a:gd name="T65" fmla="*/ 8 h 112"/>
                <a:gd name="T66" fmla="*/ 46 w 130"/>
                <a:gd name="T67" fmla="*/ 8 h 112"/>
                <a:gd name="T68" fmla="*/ 65 w 130"/>
                <a:gd name="T69" fmla="*/ 20 h 112"/>
                <a:gd name="T70" fmla="*/ 84 w 130"/>
                <a:gd name="T71" fmla="*/ 8 h 112"/>
                <a:gd name="T72" fmla="*/ 101 w 130"/>
                <a:gd name="T73" fmla="*/ 8 h 112"/>
                <a:gd name="T74" fmla="*/ 121 w 130"/>
                <a:gd name="T75" fmla="*/ 24 h 112"/>
                <a:gd name="T76" fmla="*/ 113 w 130"/>
                <a:gd name="T77" fmla="*/ 4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112">
                  <a:moveTo>
                    <a:pt x="126" y="18"/>
                  </a:moveTo>
                  <a:cubicBezTo>
                    <a:pt x="106" y="2"/>
                    <a:pt x="106" y="2"/>
                    <a:pt x="106" y="2"/>
                  </a:cubicBezTo>
                  <a:cubicBezTo>
                    <a:pt x="105" y="1"/>
                    <a:pt x="103" y="0"/>
                    <a:pt x="101" y="0"/>
                  </a:cubicBezTo>
                  <a:cubicBezTo>
                    <a:pt x="29" y="0"/>
                    <a:pt x="29" y="0"/>
                    <a:pt x="29" y="0"/>
                  </a:cubicBezTo>
                  <a:cubicBezTo>
                    <a:pt x="27" y="0"/>
                    <a:pt x="25" y="1"/>
                    <a:pt x="24" y="2"/>
                  </a:cubicBezTo>
                  <a:cubicBezTo>
                    <a:pt x="4" y="18"/>
                    <a:pt x="4" y="18"/>
                    <a:pt x="4" y="18"/>
                  </a:cubicBezTo>
                  <a:cubicBezTo>
                    <a:pt x="1" y="20"/>
                    <a:pt x="0" y="23"/>
                    <a:pt x="1" y="27"/>
                  </a:cubicBezTo>
                  <a:cubicBezTo>
                    <a:pt x="9" y="51"/>
                    <a:pt x="9" y="51"/>
                    <a:pt x="9" y="51"/>
                  </a:cubicBezTo>
                  <a:cubicBezTo>
                    <a:pt x="10" y="53"/>
                    <a:pt x="12" y="55"/>
                    <a:pt x="14" y="56"/>
                  </a:cubicBezTo>
                  <a:cubicBezTo>
                    <a:pt x="15" y="56"/>
                    <a:pt x="16" y="56"/>
                    <a:pt x="17" y="56"/>
                  </a:cubicBezTo>
                  <a:cubicBezTo>
                    <a:pt x="18" y="56"/>
                    <a:pt x="20" y="56"/>
                    <a:pt x="21" y="55"/>
                  </a:cubicBezTo>
                  <a:cubicBezTo>
                    <a:pt x="21" y="104"/>
                    <a:pt x="21" y="104"/>
                    <a:pt x="21" y="104"/>
                  </a:cubicBezTo>
                  <a:cubicBezTo>
                    <a:pt x="21" y="108"/>
                    <a:pt x="25" y="112"/>
                    <a:pt x="29" y="112"/>
                  </a:cubicBezTo>
                  <a:cubicBezTo>
                    <a:pt x="101" y="112"/>
                    <a:pt x="101" y="112"/>
                    <a:pt x="101" y="112"/>
                  </a:cubicBezTo>
                  <a:cubicBezTo>
                    <a:pt x="105" y="112"/>
                    <a:pt x="109" y="108"/>
                    <a:pt x="109" y="104"/>
                  </a:cubicBezTo>
                  <a:cubicBezTo>
                    <a:pt x="109" y="55"/>
                    <a:pt x="109" y="55"/>
                    <a:pt x="109" y="55"/>
                  </a:cubicBezTo>
                  <a:cubicBezTo>
                    <a:pt x="110" y="56"/>
                    <a:pt x="112" y="56"/>
                    <a:pt x="113" y="56"/>
                  </a:cubicBezTo>
                  <a:cubicBezTo>
                    <a:pt x="114" y="56"/>
                    <a:pt x="115" y="56"/>
                    <a:pt x="116" y="56"/>
                  </a:cubicBezTo>
                  <a:cubicBezTo>
                    <a:pt x="118" y="55"/>
                    <a:pt x="120" y="53"/>
                    <a:pt x="121" y="51"/>
                  </a:cubicBezTo>
                  <a:cubicBezTo>
                    <a:pt x="129" y="27"/>
                    <a:pt x="129" y="27"/>
                    <a:pt x="129" y="27"/>
                  </a:cubicBezTo>
                  <a:cubicBezTo>
                    <a:pt x="130" y="23"/>
                    <a:pt x="129" y="20"/>
                    <a:pt x="126" y="18"/>
                  </a:cubicBezTo>
                  <a:close/>
                  <a:moveTo>
                    <a:pt x="80" y="8"/>
                  </a:moveTo>
                  <a:cubicBezTo>
                    <a:pt x="78" y="13"/>
                    <a:pt x="72" y="16"/>
                    <a:pt x="65" y="16"/>
                  </a:cubicBezTo>
                  <a:cubicBezTo>
                    <a:pt x="58" y="16"/>
                    <a:pt x="52" y="13"/>
                    <a:pt x="50" y="8"/>
                  </a:cubicBezTo>
                  <a:lnTo>
                    <a:pt x="80" y="8"/>
                  </a:lnTo>
                  <a:close/>
                  <a:moveTo>
                    <a:pt x="113" y="48"/>
                  </a:moveTo>
                  <a:cubicBezTo>
                    <a:pt x="101" y="40"/>
                    <a:pt x="101" y="40"/>
                    <a:pt x="101" y="40"/>
                  </a:cubicBezTo>
                  <a:cubicBezTo>
                    <a:pt x="101" y="104"/>
                    <a:pt x="101" y="104"/>
                    <a:pt x="101" y="104"/>
                  </a:cubicBezTo>
                  <a:cubicBezTo>
                    <a:pt x="29" y="104"/>
                    <a:pt x="29" y="104"/>
                    <a:pt x="29" y="104"/>
                  </a:cubicBezTo>
                  <a:cubicBezTo>
                    <a:pt x="29" y="40"/>
                    <a:pt x="29" y="40"/>
                    <a:pt x="29" y="40"/>
                  </a:cubicBezTo>
                  <a:cubicBezTo>
                    <a:pt x="17" y="48"/>
                    <a:pt x="17" y="48"/>
                    <a:pt x="17" y="48"/>
                  </a:cubicBezTo>
                  <a:cubicBezTo>
                    <a:pt x="9" y="24"/>
                    <a:pt x="9" y="24"/>
                    <a:pt x="9" y="24"/>
                  </a:cubicBezTo>
                  <a:cubicBezTo>
                    <a:pt x="29" y="8"/>
                    <a:pt x="29" y="8"/>
                    <a:pt x="29" y="8"/>
                  </a:cubicBezTo>
                  <a:cubicBezTo>
                    <a:pt x="46" y="8"/>
                    <a:pt x="46" y="8"/>
                    <a:pt x="46" y="8"/>
                  </a:cubicBezTo>
                  <a:cubicBezTo>
                    <a:pt x="48" y="15"/>
                    <a:pt x="56" y="20"/>
                    <a:pt x="65" y="20"/>
                  </a:cubicBezTo>
                  <a:cubicBezTo>
                    <a:pt x="74" y="20"/>
                    <a:pt x="82" y="15"/>
                    <a:pt x="84" y="8"/>
                  </a:cubicBezTo>
                  <a:cubicBezTo>
                    <a:pt x="101" y="8"/>
                    <a:pt x="101" y="8"/>
                    <a:pt x="101" y="8"/>
                  </a:cubicBezTo>
                  <a:cubicBezTo>
                    <a:pt x="121" y="24"/>
                    <a:pt x="121" y="24"/>
                    <a:pt x="121" y="24"/>
                  </a:cubicBezTo>
                  <a:lnTo>
                    <a:pt x="113" y="48"/>
                  </a:lnTo>
                  <a:close/>
                </a:path>
              </a:pathLst>
            </a:custGeom>
            <a:solidFill>
              <a:sysClr val="window" lastClr="FFFF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sp>
          <p:nvSpPr>
            <p:cNvPr id="262" name="Freeform 7"/>
            <p:cNvSpPr>
              <a:spLocks noEditPoints="1"/>
            </p:cNvSpPr>
            <p:nvPr/>
          </p:nvSpPr>
          <p:spPr bwMode="auto">
            <a:xfrm>
              <a:off x="11513740" y="4999107"/>
              <a:ext cx="258999" cy="177702"/>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solidFill>
              <a:sysClr val="window" lastClr="FFFF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sp>
          <p:nvSpPr>
            <p:cNvPr id="263" name="Freeform 60"/>
            <p:cNvSpPr>
              <a:spLocks noEditPoints="1"/>
            </p:cNvSpPr>
            <p:nvPr/>
          </p:nvSpPr>
          <p:spPr bwMode="auto">
            <a:xfrm>
              <a:off x="10535949" y="5387405"/>
              <a:ext cx="258999" cy="218320"/>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ysClr val="window" lastClr="FFFF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smtClean="0">
                <a:ln>
                  <a:noFill/>
                </a:ln>
                <a:solidFill>
                  <a:prstClr val="black"/>
                </a:solidFill>
                <a:effectLst/>
                <a:uLnTx/>
                <a:uFillTx/>
                <a:latin typeface="Verdana" panose="020B0604030504040204"/>
                <a:ea typeface="华文细黑" panose="02010600040101010101" pitchFamily="2" charset="-122"/>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灯片编号占位符 1"/>
          <p:cNvSpPr txBox="1"/>
          <p:nvPr/>
        </p:nvSpPr>
        <p:spPr>
          <a:xfrm>
            <a:off x="121920" y="4572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36" name="矩形 35"/>
          <p:cNvSpPr/>
          <p:nvPr/>
        </p:nvSpPr>
        <p:spPr>
          <a:xfrm>
            <a:off x="716280" y="533400"/>
            <a:ext cx="6465570" cy="782955"/>
          </a:xfrm>
          <a:prstGeom prst="rect">
            <a:avLst/>
          </a:prstGeom>
        </p:spPr>
        <p:txBody>
          <a:bodyPr wrap="square">
            <a:noAutofit/>
          </a:bodyPr>
          <a:lstStyle/>
          <a:p>
            <a:pPr lvl="0">
              <a:defRPr/>
            </a:pPr>
            <a:r>
              <a:rPr lang="zh-CN" altLang="en-US" sz="2400" b="1" dirty="0" smtClean="0">
                <a:solidFill>
                  <a:prstClr val="white"/>
                </a:solidFill>
                <a:cs typeface="+mn-ea"/>
                <a:sym typeface="+mn-lt"/>
              </a:rPr>
              <a:t>特殊情况</a:t>
            </a:r>
            <a:r>
              <a:rPr lang="en-US" altLang="zh-CN" sz="2400" b="1" dirty="0" smtClean="0">
                <a:solidFill>
                  <a:prstClr val="white"/>
                </a:solidFill>
                <a:cs typeface="+mn-ea"/>
                <a:sym typeface="+mn-lt"/>
              </a:rPr>
              <a:t>—</a:t>
            </a:r>
            <a:r>
              <a:rPr lang="zh-CN" altLang="en-US" sz="2400" b="1" dirty="0" smtClean="0">
                <a:solidFill>
                  <a:prstClr val="white"/>
                </a:solidFill>
                <a:cs typeface="+mn-ea"/>
                <a:sym typeface="+mn-lt"/>
              </a:rPr>
              <a:t>案例</a:t>
            </a:r>
            <a:endParaRPr lang="zh-CN" altLang="en-US" sz="2400" b="1" dirty="0">
              <a:solidFill>
                <a:prstClr val="white"/>
              </a:solidFill>
              <a:cs typeface="+mn-ea"/>
              <a:sym typeface="+mn-lt"/>
            </a:endParaRPr>
          </a:p>
        </p:txBody>
      </p:sp>
      <p:grpSp>
        <p:nvGrpSpPr>
          <p:cNvPr id="54" name="组合 53"/>
          <p:cNvGrpSpPr/>
          <p:nvPr/>
        </p:nvGrpSpPr>
        <p:grpSpPr>
          <a:xfrm>
            <a:off x="362361" y="1210724"/>
            <a:ext cx="11358469" cy="5506036"/>
            <a:chOff x="176306" y="1328035"/>
            <a:chExt cx="6227123" cy="2861170"/>
          </a:xfrm>
        </p:grpSpPr>
        <p:sp>
          <p:nvSpPr>
            <p:cNvPr id="55" name="标题 1"/>
            <p:cNvSpPr txBox="1"/>
            <p:nvPr/>
          </p:nvSpPr>
          <p:spPr>
            <a:xfrm>
              <a:off x="279812" y="1424346"/>
              <a:ext cx="6123617" cy="2764859"/>
            </a:xfrm>
            <a:prstGeom prst="roundRect">
              <a:avLst>
                <a:gd name="adj" fmla="val 11205"/>
              </a:avLst>
            </a:prstGeom>
            <a:solidFill>
              <a:schemeClr val="accent6">
                <a:lumMod val="20000"/>
                <a:lumOff val="80000"/>
              </a:schemeClr>
            </a:solidFill>
            <a:ln w="12700" cap="sq">
              <a:noFill/>
              <a:miter/>
            </a:ln>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Arial" panose="020B0604020202020204"/>
                <a:ea typeface="黑体" panose="02010609060101010101" pitchFamily="49" charset="-122"/>
              </a:endParaRPr>
            </a:p>
          </p:txBody>
        </p:sp>
        <p:sp>
          <p:nvSpPr>
            <p:cNvPr id="56" name="标题 1"/>
            <p:cNvSpPr txBox="1"/>
            <p:nvPr/>
          </p:nvSpPr>
          <p:spPr>
            <a:xfrm>
              <a:off x="585338" y="1797043"/>
              <a:ext cx="197684" cy="197684"/>
            </a:xfrm>
            <a:prstGeom prst="ellipse">
              <a:avLst/>
            </a:prstGeom>
            <a:solidFill>
              <a:srgbClr val="C8EC50"/>
            </a:solidFill>
            <a:ln w="12700" cap="sq">
              <a:noFill/>
              <a:miter/>
            </a:ln>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Arial" panose="020B0604020202020204"/>
                <a:ea typeface="黑体" panose="02010609060101010101" pitchFamily="49" charset="-122"/>
              </a:endParaRPr>
            </a:p>
          </p:txBody>
        </p:sp>
        <p:sp>
          <p:nvSpPr>
            <p:cNvPr id="57" name="标题 1"/>
            <p:cNvSpPr txBox="1"/>
            <p:nvPr/>
          </p:nvSpPr>
          <p:spPr>
            <a:xfrm>
              <a:off x="836830" y="3542936"/>
              <a:ext cx="5193055" cy="405114"/>
            </a:xfrm>
            <a:prstGeom prst="rect">
              <a:avLst/>
            </a:prstGeom>
            <a:noFill/>
            <a:ln>
              <a:noFill/>
            </a:ln>
          </p:spPr>
          <p:txBody>
            <a:bodyPr vert="horz" wrap="square" lIns="0" tIns="0" rIns="0" bIns="0" rtlCol="0" anchor="b"/>
            <a:lstStyle/>
            <a:p>
              <a:pPr lvl="0">
                <a:defRPr/>
              </a:pPr>
              <a:r>
                <a:rPr kumimoji="1" lang="zh-CN" altLang="en-US" sz="1600" b="1" u="sng" kern="0" dirty="0" smtClean="0">
                  <a:solidFill>
                    <a:srgbClr val="000000"/>
                  </a:solidFill>
                  <a:latin typeface="Arial" panose="020B0604020202020204"/>
                  <a:ea typeface="黑体" panose="02010609060101010101" pitchFamily="49" charset="-122"/>
                </a:rPr>
                <a:t>案例启示</a:t>
              </a:r>
              <a:r>
                <a:rPr kumimoji="1" lang="zh-CN" altLang="en-US" sz="1600" kern="0" dirty="0" smtClean="0">
                  <a:solidFill>
                    <a:srgbClr val="000000"/>
                  </a:solidFill>
                  <a:latin typeface="Arial" panose="020B0604020202020204"/>
                  <a:ea typeface="黑体" panose="02010609060101010101" pitchFamily="49" charset="-122"/>
                </a:rPr>
                <a:t>：一旦境内企业间关联交易</a:t>
              </a:r>
              <a:r>
                <a:rPr kumimoji="1" lang="zh-CN" altLang="en-US" sz="1600" kern="0" dirty="0">
                  <a:solidFill>
                    <a:srgbClr val="000000"/>
                  </a:solidFill>
                  <a:latin typeface="Arial" panose="020B0604020202020204"/>
                  <a:ea typeface="黑体" panose="02010609060101010101" pitchFamily="49" charset="-122"/>
                </a:rPr>
                <a:t>导致实际税负变化并造成国家税款流失，将可能触发税务稽查程序</a:t>
              </a:r>
              <a:r>
                <a:rPr kumimoji="1" lang="zh-CN" altLang="en-US" sz="1600" kern="0" dirty="0" smtClean="0">
                  <a:solidFill>
                    <a:srgbClr val="000000"/>
                  </a:solidFill>
                  <a:latin typeface="Arial" panose="020B0604020202020204"/>
                  <a:ea typeface="黑体" panose="02010609060101010101" pitchFamily="49" charset="-122"/>
                </a:rPr>
                <a:t>。因此，对于发生境内关联交易的企业，我们</a:t>
              </a:r>
              <a:r>
                <a:rPr kumimoji="1" lang="zh-CN" altLang="en-US" sz="1600" b="1" u="sng" kern="0" dirty="0" smtClean="0">
                  <a:solidFill>
                    <a:srgbClr val="C00000"/>
                  </a:solidFill>
                  <a:latin typeface="Arial" panose="020B0604020202020204"/>
                  <a:ea typeface="黑体" panose="02010609060101010101" pitchFamily="49" charset="-122"/>
                </a:rPr>
                <a:t>首先要排查是否有税率差异、盈亏差异等</a:t>
              </a:r>
              <a:endParaRPr kumimoji="1" lang="zh-CN" altLang="en-US" sz="1600" b="1" i="0" u="sng" strike="noStrike" kern="0" cap="none" spc="0" normalizeH="0" baseline="0" noProof="0" dirty="0">
                <a:ln>
                  <a:noFill/>
                </a:ln>
                <a:solidFill>
                  <a:srgbClr val="C00000"/>
                </a:solidFill>
                <a:effectLst/>
                <a:uLnTx/>
                <a:uFillTx/>
                <a:latin typeface="Arial" panose="020B0604020202020204"/>
                <a:ea typeface="黑体" panose="02010609060101010101" pitchFamily="49" charset="-122"/>
              </a:endParaRPr>
            </a:p>
          </p:txBody>
        </p:sp>
        <p:sp>
          <p:nvSpPr>
            <p:cNvPr id="58" name="标题 1"/>
            <p:cNvSpPr txBox="1"/>
            <p:nvPr/>
          </p:nvSpPr>
          <p:spPr>
            <a:xfrm>
              <a:off x="853171" y="1425397"/>
              <a:ext cx="2469630" cy="1237365"/>
            </a:xfrm>
            <a:prstGeom prst="rect">
              <a:avLst/>
            </a:prstGeom>
            <a:noFill/>
            <a:ln>
              <a:noFill/>
            </a:ln>
          </p:spPr>
          <p:txBody>
            <a:bodyPr vert="horz" wrap="square" lIns="0" tIns="0" rIns="0" bIns="0" rtlCol="0" anchor="t"/>
            <a:lstStyle>
              <a:defPPr>
                <a:defRPr lang="zh-CN"/>
              </a:defPPr>
              <a:lvl1pPr>
                <a:defRPr kumimoji="1" sz="1400">
                  <a:ln w="12700">
                    <a:noFill/>
                  </a:ln>
                  <a:solidFill>
                    <a:schemeClr val="bg1"/>
                  </a:solidFill>
                  <a:latin typeface="Source Han Sans" panose="020B0500000000000000" charset="-122"/>
                  <a:ea typeface="Source Han Sans" panose="020B0500000000000000" charset="-122"/>
                  <a:cs typeface="Source Han Sans" panose="020B0500000000000000" charset="-122"/>
                </a:defRPr>
              </a:lvl1pPr>
            </a:lstStyle>
            <a:p>
              <a:pPr lvl="0">
                <a:spcAft>
                  <a:spcPts val="600"/>
                </a:spcAft>
                <a:defRPr/>
              </a:pPr>
              <a:r>
                <a:rPr lang="zh-CN" altLang="en-US" sz="1600" b="1" u="sng" kern="0" dirty="0" smtClean="0">
                  <a:solidFill>
                    <a:srgbClr val="000000"/>
                  </a:solidFill>
                  <a:latin typeface="黑体" panose="02010609060101010101" pitchFamily="49" charset="-122"/>
                  <a:ea typeface="黑体" panose="02010609060101010101" pitchFamily="49" charset="-122"/>
                </a:rPr>
                <a:t>业务背景</a:t>
              </a:r>
              <a:r>
                <a:rPr lang="zh-CN" altLang="en-US" sz="1600" b="1" kern="0" dirty="0" smtClean="0">
                  <a:solidFill>
                    <a:srgbClr val="000000"/>
                  </a:solidFill>
                  <a:latin typeface="黑体" panose="02010609060101010101" pitchFamily="49" charset="-122"/>
                  <a:ea typeface="黑体" panose="02010609060101010101" pitchFamily="49" charset="-122"/>
                </a:rPr>
                <a:t>：</a:t>
              </a:r>
              <a:endParaRPr lang="en-US" altLang="zh-CN" sz="1600" b="1" kern="0" dirty="0" smtClean="0">
                <a:solidFill>
                  <a:srgbClr val="000000"/>
                </a:solidFill>
                <a:latin typeface="黑体" panose="02010609060101010101" pitchFamily="49" charset="-122"/>
                <a:ea typeface="黑体" panose="02010609060101010101" pitchFamily="49" charset="-122"/>
              </a:endParaRPr>
            </a:p>
            <a:p>
              <a:pPr marL="285750" lvl="0" indent="-285750">
                <a:spcAft>
                  <a:spcPts val="600"/>
                </a:spcAft>
                <a:buFont typeface="Arial" panose="020B0604020202020204" pitchFamily="34" charset="0"/>
                <a:buChar char="•"/>
                <a:defRPr/>
              </a:pPr>
              <a:r>
                <a:rPr lang="zh-CN" altLang="en-US" sz="1600" kern="0" dirty="0" smtClean="0">
                  <a:solidFill>
                    <a:srgbClr val="000000"/>
                  </a:solidFill>
                  <a:latin typeface="黑体" panose="02010609060101010101" pitchFamily="49" charset="-122"/>
                  <a:ea typeface="黑体" panose="02010609060101010101" pitchFamily="49" charset="-122"/>
                </a:rPr>
                <a:t>嘉兴</a:t>
              </a:r>
              <a:r>
                <a:rPr lang="zh-CN" altLang="en-US" sz="1600" kern="0" dirty="0">
                  <a:solidFill>
                    <a:srgbClr val="000000"/>
                  </a:solidFill>
                  <a:latin typeface="黑体" panose="02010609060101010101" pitchFamily="49" charset="-122"/>
                  <a:ea typeface="黑体" panose="02010609060101010101" pitchFamily="49" charset="-122"/>
                </a:rPr>
                <a:t>某电子有限公司</a:t>
              </a:r>
              <a:r>
                <a:rPr lang="en-US" altLang="zh-CN" sz="1600" kern="0" dirty="0">
                  <a:solidFill>
                    <a:srgbClr val="000000"/>
                  </a:solidFill>
                  <a:latin typeface="黑体" panose="02010609060101010101" pitchFamily="49" charset="-122"/>
                  <a:ea typeface="黑体" panose="02010609060101010101" pitchFamily="49" charset="-122"/>
                </a:rPr>
                <a:t>2012</a:t>
              </a:r>
              <a:r>
                <a:rPr lang="zh-CN" altLang="en-US" sz="1600" kern="0" dirty="0">
                  <a:solidFill>
                    <a:srgbClr val="000000"/>
                  </a:solidFill>
                  <a:latin typeface="黑体" panose="02010609060101010101" pitchFamily="49" charset="-122"/>
                  <a:ea typeface="黑体" panose="02010609060101010101" pitchFamily="49" charset="-122"/>
                </a:rPr>
                <a:t>年仅向关联的上海某电子有限公司</a:t>
              </a:r>
              <a:r>
                <a:rPr lang="zh-CN" altLang="en-US" sz="1600" kern="0" dirty="0" smtClean="0">
                  <a:solidFill>
                    <a:srgbClr val="000000"/>
                  </a:solidFill>
                  <a:latin typeface="黑体" panose="02010609060101010101" pitchFamily="49" charset="-122"/>
                  <a:ea typeface="黑体" panose="02010609060101010101" pitchFamily="49" charset="-122"/>
                </a:rPr>
                <a:t>销售货物，</a:t>
              </a:r>
              <a:r>
                <a:rPr lang="zh-CN" altLang="en-US" sz="1600" kern="0" dirty="0">
                  <a:solidFill>
                    <a:srgbClr val="000000"/>
                  </a:solidFill>
                  <a:latin typeface="黑体" panose="02010609060101010101" pitchFamily="49" charset="-122"/>
                  <a:ea typeface="黑体" panose="02010609060101010101" pitchFamily="49" charset="-122"/>
                </a:rPr>
                <a:t>总销售额</a:t>
              </a:r>
              <a:r>
                <a:rPr lang="en-US" altLang="zh-CN" sz="1600" kern="0" dirty="0">
                  <a:solidFill>
                    <a:srgbClr val="000000"/>
                  </a:solidFill>
                  <a:latin typeface="黑体" panose="02010609060101010101" pitchFamily="49" charset="-122"/>
                  <a:ea typeface="黑体" panose="02010609060101010101" pitchFamily="49" charset="-122"/>
                </a:rPr>
                <a:t>2.36</a:t>
              </a:r>
              <a:r>
                <a:rPr lang="zh-CN" altLang="en-US" sz="1600" kern="0" dirty="0">
                  <a:solidFill>
                    <a:srgbClr val="000000"/>
                  </a:solidFill>
                  <a:latin typeface="黑体" panose="02010609060101010101" pitchFamily="49" charset="-122"/>
                  <a:ea typeface="黑体" panose="02010609060101010101" pitchFamily="49" charset="-122"/>
                </a:rPr>
                <a:t>亿</a:t>
              </a:r>
              <a:r>
                <a:rPr lang="zh-CN" altLang="en-US" sz="1600" kern="0" dirty="0" smtClean="0">
                  <a:solidFill>
                    <a:srgbClr val="000000"/>
                  </a:solidFill>
                  <a:latin typeface="黑体" panose="02010609060101010101" pitchFamily="49" charset="-122"/>
                  <a:ea typeface="黑体" panose="02010609060101010101" pitchFamily="49" charset="-122"/>
                </a:rPr>
                <a:t>元。</a:t>
              </a:r>
              <a:endParaRPr lang="en-US" altLang="zh-CN" sz="1600" kern="0" dirty="0">
                <a:solidFill>
                  <a:srgbClr val="000000"/>
                </a:solidFill>
                <a:latin typeface="黑体" panose="02010609060101010101" pitchFamily="49" charset="-122"/>
                <a:ea typeface="黑体" panose="02010609060101010101" pitchFamily="49" charset="-122"/>
              </a:endParaRPr>
            </a:p>
            <a:p>
              <a:pPr marL="285750" lvl="0" indent="-285750">
                <a:spcAft>
                  <a:spcPts val="600"/>
                </a:spcAft>
                <a:buFont typeface="Arial" panose="020B0604020202020204" pitchFamily="34" charset="0"/>
                <a:buChar char="•"/>
                <a:defRPr/>
              </a:pPr>
              <a:r>
                <a:rPr lang="zh-CN" altLang="en-US" sz="1600" kern="0" dirty="0" smtClean="0">
                  <a:solidFill>
                    <a:srgbClr val="000000"/>
                  </a:solidFill>
                  <a:latin typeface="黑体" panose="02010609060101010101" pitchFamily="49" charset="-122"/>
                  <a:ea typeface="黑体" panose="02010609060101010101" pitchFamily="49" charset="-122"/>
                </a:rPr>
                <a:t>上海</a:t>
              </a:r>
              <a:r>
                <a:rPr lang="zh-CN" altLang="en-US" sz="1600" kern="0" dirty="0">
                  <a:solidFill>
                    <a:srgbClr val="000000"/>
                  </a:solidFill>
                  <a:latin typeface="黑体" panose="02010609060101010101" pitchFamily="49" charset="-122"/>
                  <a:ea typeface="黑体" panose="02010609060101010101" pitchFamily="49" charset="-122"/>
                </a:rPr>
                <a:t>公司为高新技术企业，税率</a:t>
              </a:r>
              <a:r>
                <a:rPr lang="en-US" altLang="zh-CN" sz="1600" kern="0" dirty="0">
                  <a:solidFill>
                    <a:srgbClr val="000000"/>
                  </a:solidFill>
                  <a:latin typeface="黑体" panose="02010609060101010101" pitchFamily="49" charset="-122"/>
                  <a:ea typeface="黑体" panose="02010609060101010101" pitchFamily="49" charset="-122"/>
                </a:rPr>
                <a:t>15%</a:t>
              </a:r>
              <a:r>
                <a:rPr lang="zh-CN" altLang="en-US" sz="1600" kern="0" dirty="0">
                  <a:solidFill>
                    <a:srgbClr val="000000"/>
                  </a:solidFill>
                  <a:latin typeface="黑体" panose="02010609060101010101" pitchFamily="49" charset="-122"/>
                  <a:ea typeface="黑体" panose="02010609060101010101" pitchFamily="49" charset="-122"/>
                </a:rPr>
                <a:t>。</a:t>
              </a:r>
              <a:r>
                <a:rPr lang="en-US" altLang="zh-CN" sz="1600" kern="0" dirty="0">
                  <a:solidFill>
                    <a:srgbClr val="000000"/>
                  </a:solidFill>
                  <a:latin typeface="黑体" panose="02010609060101010101" pitchFamily="49" charset="-122"/>
                  <a:ea typeface="黑体" panose="02010609060101010101" pitchFamily="49" charset="-122"/>
                </a:rPr>
                <a:t>2011</a:t>
              </a:r>
              <a:r>
                <a:rPr lang="zh-CN" altLang="en-US" sz="1600" kern="0" dirty="0">
                  <a:solidFill>
                    <a:srgbClr val="000000"/>
                  </a:solidFill>
                  <a:latin typeface="黑体" panose="02010609060101010101" pitchFamily="49" charset="-122"/>
                  <a:ea typeface="黑体" panose="02010609060101010101" pitchFamily="49" charset="-122"/>
                </a:rPr>
                <a:t>年，集团将生产部门从上海迁</a:t>
              </a:r>
              <a:r>
                <a:rPr lang="zh-CN" altLang="en-US" sz="1600" kern="0" dirty="0" smtClean="0">
                  <a:solidFill>
                    <a:srgbClr val="000000"/>
                  </a:solidFill>
                  <a:latin typeface="黑体" panose="02010609060101010101" pitchFamily="49" charset="-122"/>
                  <a:ea typeface="黑体" panose="02010609060101010101" pitchFamily="49" charset="-122"/>
                </a:rPr>
                <a:t>至</a:t>
              </a:r>
              <a:r>
                <a:rPr lang="zh-CN" altLang="en-US" sz="1600" kern="0" dirty="0">
                  <a:solidFill>
                    <a:srgbClr val="000000"/>
                  </a:solidFill>
                  <a:latin typeface="黑体" panose="02010609060101010101" pitchFamily="49" charset="-122"/>
                  <a:ea typeface="黑体" panose="02010609060101010101" pitchFamily="49" charset="-122"/>
                </a:rPr>
                <a:t>嘉兴</a:t>
              </a:r>
              <a:r>
                <a:rPr lang="zh-CN" altLang="en-US" sz="1600" kern="0" dirty="0" smtClean="0">
                  <a:solidFill>
                    <a:srgbClr val="000000"/>
                  </a:solidFill>
                  <a:latin typeface="黑体" panose="02010609060101010101" pitchFamily="49" charset="-122"/>
                  <a:ea typeface="黑体" panose="02010609060101010101" pitchFamily="49" charset="-122"/>
                </a:rPr>
                <a:t>。</a:t>
              </a:r>
              <a:endParaRPr lang="en-US" altLang="zh-CN" sz="1600" kern="0" dirty="0">
                <a:solidFill>
                  <a:srgbClr val="000000"/>
                </a:solidFill>
                <a:latin typeface="黑体" panose="02010609060101010101" pitchFamily="49" charset="-122"/>
                <a:ea typeface="黑体" panose="02010609060101010101" pitchFamily="49" charset="-122"/>
              </a:endParaRPr>
            </a:p>
            <a:p>
              <a:pPr lvl="0">
                <a:spcAft>
                  <a:spcPts val="600"/>
                </a:spcAft>
                <a:defRPr/>
              </a:pPr>
              <a:endParaRPr lang="en-US" altLang="zh-CN" sz="1600" kern="0" dirty="0" smtClean="0">
                <a:solidFill>
                  <a:srgbClr val="000000"/>
                </a:solidFill>
                <a:latin typeface="黑体" panose="02010609060101010101" pitchFamily="49" charset="-122"/>
                <a:ea typeface="黑体" panose="02010609060101010101" pitchFamily="49" charset="-122"/>
              </a:endParaRPr>
            </a:p>
          </p:txBody>
        </p:sp>
        <p:sp>
          <p:nvSpPr>
            <p:cNvPr id="59" name="标题 1"/>
            <p:cNvSpPr txBox="1"/>
            <p:nvPr/>
          </p:nvSpPr>
          <p:spPr>
            <a:xfrm>
              <a:off x="176306" y="1328035"/>
              <a:ext cx="771212" cy="771212"/>
            </a:xfrm>
            <a:custGeom>
              <a:avLst/>
              <a:gdLst>
                <a:gd name="connsiteX0" fmla="*/ 132083 w 568959"/>
                <a:gd name="connsiteY0" fmla="*/ 0 h 568959"/>
                <a:gd name="connsiteX1" fmla="*/ 568959 w 568959"/>
                <a:gd name="connsiteY1" fmla="*/ 0 h 568959"/>
                <a:gd name="connsiteX2" fmla="*/ 0 w 568959"/>
                <a:gd name="connsiteY2" fmla="*/ 568959 h 568959"/>
                <a:gd name="connsiteX3" fmla="*/ 0 w 568959"/>
                <a:gd name="connsiteY3" fmla="*/ 132083 h 568959"/>
                <a:gd name="connsiteX4" fmla="*/ 132083 w 568959"/>
                <a:gd name="connsiteY4" fmla="*/ 0 h 568959"/>
              </a:gdLst>
              <a:ahLst/>
              <a:cxnLst/>
              <a:rect l="l" t="t" r="r" b="b"/>
              <a:pathLst>
                <a:path w="568959" h="568959">
                  <a:moveTo>
                    <a:pt x="132083" y="0"/>
                  </a:moveTo>
                  <a:lnTo>
                    <a:pt x="568959" y="0"/>
                  </a:lnTo>
                  <a:lnTo>
                    <a:pt x="0" y="568959"/>
                  </a:lnTo>
                  <a:lnTo>
                    <a:pt x="0" y="132083"/>
                  </a:lnTo>
                  <a:cubicBezTo>
                    <a:pt x="0" y="59136"/>
                    <a:pt x="59136" y="0"/>
                    <a:pt x="132083" y="0"/>
                  </a:cubicBezTo>
                  <a:close/>
                </a:path>
              </a:pathLst>
            </a:custGeom>
            <a:solidFill>
              <a:srgbClr val="C8EC50"/>
            </a:solidFill>
            <a:ln w="12700" cap="sq">
              <a:noFill/>
              <a:miter/>
            </a:ln>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Arial" panose="020B0604020202020204"/>
                <a:ea typeface="黑体" panose="02010609060101010101" pitchFamily="49" charset="-122"/>
              </a:endParaRPr>
            </a:p>
          </p:txBody>
        </p:sp>
        <p:sp>
          <p:nvSpPr>
            <p:cNvPr id="60" name="标题 1"/>
            <p:cNvSpPr txBox="1"/>
            <p:nvPr/>
          </p:nvSpPr>
          <p:spPr>
            <a:xfrm>
              <a:off x="280639" y="1435810"/>
              <a:ext cx="233068" cy="252470"/>
            </a:xfrm>
            <a:custGeom>
              <a:avLst/>
              <a:gdLst>
                <a:gd name="connsiteX0" fmla="*/ 332293 w 664672"/>
                <a:gd name="connsiteY0" fmla="*/ 387672 h 720001"/>
                <a:gd name="connsiteX1" fmla="*/ 660804 w 664672"/>
                <a:gd name="connsiteY1" fmla="*/ 598902 h 720001"/>
                <a:gd name="connsiteX2" fmla="*/ 563560 w 664672"/>
                <a:gd name="connsiteY2" fmla="*/ 720001 h 720001"/>
                <a:gd name="connsiteX3" fmla="*/ 101112 w 664672"/>
                <a:gd name="connsiteY3" fmla="*/ 720001 h 720001"/>
                <a:gd name="connsiteX4" fmla="*/ 3868 w 664672"/>
                <a:gd name="connsiteY4" fmla="*/ 598902 h 720001"/>
                <a:gd name="connsiteX5" fmla="*/ 332293 w 664672"/>
                <a:gd name="connsiteY5" fmla="*/ 387672 h 720001"/>
                <a:gd name="connsiteX6" fmla="*/ 332293 w 664672"/>
                <a:gd name="connsiteY6" fmla="*/ 0 h 720001"/>
                <a:gd name="connsiteX7" fmla="*/ 509517 w 664672"/>
                <a:gd name="connsiteY7" fmla="*/ 177224 h 720001"/>
                <a:gd name="connsiteX8" fmla="*/ 332293 w 664672"/>
                <a:gd name="connsiteY8" fmla="*/ 354448 h 720001"/>
                <a:gd name="connsiteX9" fmla="*/ 155069 w 664672"/>
                <a:gd name="connsiteY9" fmla="*/ 177224 h 720001"/>
                <a:gd name="connsiteX10" fmla="*/ 332293 w 664672"/>
                <a:gd name="connsiteY10" fmla="*/ 0 h 720001"/>
              </a:gdLst>
              <a:ahLst/>
              <a:cxnLst/>
              <a:rect l="l" t="t" r="r" b="b"/>
              <a:pathLst>
                <a:path w="664672" h="720001">
                  <a:moveTo>
                    <a:pt x="332293" y="387672"/>
                  </a:moveTo>
                  <a:cubicBezTo>
                    <a:pt x="550549" y="387672"/>
                    <a:pt x="628448" y="491162"/>
                    <a:pt x="660804" y="598902"/>
                  </a:cubicBezTo>
                  <a:cubicBezTo>
                    <a:pt x="679021" y="659624"/>
                    <a:pt x="630616" y="720001"/>
                    <a:pt x="563560" y="720001"/>
                  </a:cubicBezTo>
                  <a:lnTo>
                    <a:pt x="101112" y="720001"/>
                  </a:lnTo>
                  <a:cubicBezTo>
                    <a:pt x="34057" y="720001"/>
                    <a:pt x="-14348" y="659624"/>
                    <a:pt x="3868" y="598902"/>
                  </a:cubicBezTo>
                  <a:cubicBezTo>
                    <a:pt x="36138" y="491162"/>
                    <a:pt x="114037" y="387672"/>
                    <a:pt x="332293" y="387672"/>
                  </a:cubicBezTo>
                  <a:close/>
                  <a:moveTo>
                    <a:pt x="332293" y="0"/>
                  </a:moveTo>
                  <a:cubicBezTo>
                    <a:pt x="430230" y="0"/>
                    <a:pt x="509604" y="79287"/>
                    <a:pt x="509517" y="177224"/>
                  </a:cubicBezTo>
                  <a:cubicBezTo>
                    <a:pt x="509517" y="275074"/>
                    <a:pt x="430144" y="354448"/>
                    <a:pt x="332293" y="354448"/>
                  </a:cubicBezTo>
                  <a:cubicBezTo>
                    <a:pt x="234442" y="354448"/>
                    <a:pt x="155069" y="275074"/>
                    <a:pt x="155069" y="177224"/>
                  </a:cubicBezTo>
                  <a:cubicBezTo>
                    <a:pt x="155069" y="79287"/>
                    <a:pt x="234442" y="0"/>
                    <a:pt x="332293" y="0"/>
                  </a:cubicBezTo>
                  <a:close/>
                </a:path>
              </a:pathLst>
            </a:custGeom>
            <a:solidFill>
              <a:srgbClr val="FFFFFF"/>
            </a:solidFill>
            <a:ln w="1860" cap="flat">
              <a:noFill/>
              <a:miter/>
            </a:ln>
          </p:spPr>
          <p:txBody>
            <a:bodyPr vert="horz" wrap="square"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Arial" panose="020B0604020202020204"/>
                <a:ea typeface="黑体" panose="02010609060101010101" pitchFamily="49" charset="-122"/>
              </a:endParaRPr>
            </a:p>
          </p:txBody>
        </p:sp>
      </p:grpSp>
      <p:sp>
        <p:nvSpPr>
          <p:cNvPr id="68" name="标题 1"/>
          <p:cNvSpPr txBox="1"/>
          <p:nvPr/>
        </p:nvSpPr>
        <p:spPr>
          <a:xfrm>
            <a:off x="6763949" y="1414348"/>
            <a:ext cx="4657219" cy="2381185"/>
          </a:xfrm>
          <a:prstGeom prst="rect">
            <a:avLst/>
          </a:prstGeom>
          <a:noFill/>
          <a:ln>
            <a:noFill/>
          </a:ln>
        </p:spPr>
        <p:txBody>
          <a:bodyPr vert="horz" wrap="square" lIns="0" tIns="0" rIns="0" bIns="0" rtlCol="0" anchor="t"/>
          <a:lstStyle>
            <a:defPPr>
              <a:defRPr lang="zh-CN"/>
            </a:defPPr>
            <a:lvl1pPr>
              <a:defRPr kumimoji="1" sz="1400">
                <a:ln w="12700">
                  <a:noFill/>
                </a:ln>
                <a:solidFill>
                  <a:schemeClr val="bg1"/>
                </a:solidFill>
                <a:latin typeface="Source Han Sans" panose="020B0500000000000000" charset="-122"/>
                <a:ea typeface="Source Han Sans" panose="020B0500000000000000" charset="-122"/>
                <a:cs typeface="Source Han Sans" panose="020B0500000000000000" charset="-122"/>
              </a:defRPr>
            </a:lvl1pPr>
          </a:lstStyle>
          <a:p>
            <a:pPr>
              <a:spcBef>
                <a:spcPts val="600"/>
              </a:spcBef>
              <a:defRPr/>
            </a:pPr>
            <a:r>
              <a:rPr lang="zh-CN" altLang="en-US" sz="1600" b="1" u="sng" kern="0" noProof="0" dirty="0" smtClean="0">
                <a:solidFill>
                  <a:srgbClr val="000000"/>
                </a:solidFill>
                <a:latin typeface="黑体" panose="02010609060101010101" pitchFamily="49" charset="-122"/>
                <a:ea typeface="黑体" panose="02010609060101010101" pitchFamily="49" charset="-122"/>
              </a:rPr>
              <a:t>案情简介</a:t>
            </a:r>
            <a:r>
              <a:rPr kumimoji="1" lang="zh-CN" altLang="en-US" sz="1600" b="1" i="0" strike="noStrike" kern="0" cap="none" spc="0" normalizeH="0" baseline="0" noProof="0" dirty="0" smtClean="0">
                <a:ln w="12700">
                  <a:noFill/>
                </a:ln>
                <a:solidFill>
                  <a:srgbClr val="000000"/>
                </a:solidFill>
                <a:effectLst/>
                <a:uLnTx/>
                <a:uFillTx/>
                <a:latin typeface="黑体" panose="02010609060101010101" pitchFamily="49" charset="-122"/>
                <a:ea typeface="黑体" panose="02010609060101010101" pitchFamily="49" charset="-122"/>
              </a:rPr>
              <a:t>：</a:t>
            </a:r>
            <a:endParaRPr kumimoji="1" lang="en-US" altLang="zh-CN" sz="1600" b="1" i="0" strike="noStrike" kern="0" cap="none" spc="0" normalizeH="0" baseline="0" noProof="0" dirty="0" smtClean="0">
              <a:ln w="12700">
                <a:noFill/>
              </a:ln>
              <a:solidFill>
                <a:srgbClr val="000000"/>
              </a:solidFill>
              <a:effectLst/>
              <a:uLnTx/>
              <a:uFillTx/>
              <a:latin typeface="黑体" panose="02010609060101010101" pitchFamily="49" charset="-122"/>
              <a:ea typeface="黑体" panose="02010609060101010101" pitchFamily="49" charset="-122"/>
            </a:endParaRPr>
          </a:p>
          <a:p>
            <a:pPr marL="285750" indent="-285750">
              <a:spcBef>
                <a:spcPts val="600"/>
              </a:spcBef>
              <a:spcAft>
                <a:spcPts val="600"/>
              </a:spcAft>
              <a:buFont typeface="Arial" panose="020B0604020202020204" pitchFamily="34" charset="0"/>
              <a:buChar char="•"/>
              <a:defRPr/>
            </a:pPr>
            <a:r>
              <a:rPr lang="zh-CN" altLang="en-US" sz="1600" kern="0" dirty="0" smtClean="0">
                <a:solidFill>
                  <a:srgbClr val="000000"/>
                </a:solidFill>
                <a:latin typeface="黑体" panose="02010609060101010101" pitchFamily="49" charset="-122"/>
                <a:ea typeface="黑体" panose="02010609060101010101" pitchFamily="49" charset="-122"/>
              </a:rPr>
              <a:t>税务机关</a:t>
            </a:r>
            <a:r>
              <a:rPr lang="zh-CN" altLang="en-US" sz="1600" kern="0" dirty="0">
                <a:solidFill>
                  <a:srgbClr val="000000"/>
                </a:solidFill>
                <a:latin typeface="黑体" panose="02010609060101010101" pitchFamily="49" charset="-122"/>
                <a:ea typeface="黑体" panose="02010609060101010101" pitchFamily="49" charset="-122"/>
              </a:rPr>
              <a:t>发现嘉兴某电子有限公司存在成本倒挂现象，导致严重亏损。</a:t>
            </a:r>
            <a:endParaRPr lang="en-US" altLang="zh-CN" sz="1600" kern="0" dirty="0">
              <a:solidFill>
                <a:srgbClr val="000000"/>
              </a:solidFill>
              <a:latin typeface="黑体" panose="02010609060101010101" pitchFamily="49" charset="-122"/>
              <a:ea typeface="黑体" panose="02010609060101010101" pitchFamily="49" charset="-122"/>
            </a:endParaRPr>
          </a:p>
          <a:p>
            <a:pPr marL="285750" lvl="0" indent="-285750">
              <a:buFont typeface="Arial" panose="020B0604020202020204" pitchFamily="34" charset="0"/>
              <a:buChar char="•"/>
              <a:defRPr/>
            </a:pPr>
            <a:r>
              <a:rPr lang="zh-CN" altLang="en-US" sz="1600" kern="0" dirty="0" smtClean="0">
                <a:solidFill>
                  <a:srgbClr val="000000"/>
                </a:solidFill>
                <a:latin typeface="黑体" panose="02010609060101010101" pitchFamily="49" charset="-122"/>
                <a:ea typeface="黑体" panose="02010609060101010101" pitchFamily="49" charset="-122"/>
              </a:rPr>
              <a:t>嘉</a:t>
            </a:r>
            <a:r>
              <a:rPr lang="zh-CN" altLang="en-US" sz="1600" kern="0" dirty="0">
                <a:solidFill>
                  <a:srgbClr val="000000"/>
                </a:solidFill>
                <a:latin typeface="黑体" panose="02010609060101010101" pitchFamily="49" charset="-122"/>
                <a:ea typeface="黑体" panose="02010609060101010101" pitchFamily="49" charset="-122"/>
              </a:rPr>
              <a:t>善公司以</a:t>
            </a:r>
            <a:r>
              <a:rPr lang="zh-CN" altLang="en-US" sz="1600" b="1" u="sng" kern="0" dirty="0">
                <a:solidFill>
                  <a:srgbClr val="000000"/>
                </a:solidFill>
                <a:latin typeface="黑体" panose="02010609060101010101" pitchFamily="49" charset="-122"/>
                <a:ea typeface="黑体" panose="02010609060101010101" pitchFamily="49" charset="-122"/>
              </a:rPr>
              <a:t>低于市场价格</a:t>
            </a:r>
            <a:r>
              <a:rPr lang="zh-CN" altLang="en-US" sz="1600" kern="0" dirty="0" smtClean="0">
                <a:solidFill>
                  <a:srgbClr val="000000"/>
                </a:solidFill>
                <a:latin typeface="黑体" panose="02010609060101010101" pitchFamily="49" charset="-122"/>
                <a:ea typeface="黑体" panose="02010609060101010101" pitchFamily="49" charset="-122"/>
              </a:rPr>
              <a:t>向上海</a:t>
            </a:r>
            <a:r>
              <a:rPr lang="zh-CN" altLang="en-US" sz="1600" kern="0" dirty="0">
                <a:solidFill>
                  <a:srgbClr val="000000"/>
                </a:solidFill>
                <a:latin typeface="黑体" panose="02010609060101010101" pitchFamily="49" charset="-122"/>
                <a:ea typeface="黑体" panose="02010609060101010101" pitchFamily="49" charset="-122"/>
              </a:rPr>
              <a:t>公司销售产品，此举旨在将利润转移至享受</a:t>
            </a:r>
            <a:r>
              <a:rPr lang="en-US" altLang="zh-CN" sz="1600" kern="0" dirty="0">
                <a:solidFill>
                  <a:srgbClr val="000000"/>
                </a:solidFill>
                <a:latin typeface="黑体" panose="02010609060101010101" pitchFamily="49" charset="-122"/>
                <a:ea typeface="黑体" panose="02010609060101010101" pitchFamily="49" charset="-122"/>
              </a:rPr>
              <a:t>15%</a:t>
            </a:r>
            <a:r>
              <a:rPr lang="zh-CN" altLang="en-US" sz="1600" kern="0" dirty="0">
                <a:solidFill>
                  <a:srgbClr val="000000"/>
                </a:solidFill>
                <a:latin typeface="黑体" panose="02010609060101010101" pitchFamily="49" charset="-122"/>
                <a:ea typeface="黑体" panose="02010609060101010101" pitchFamily="49" charset="-122"/>
              </a:rPr>
              <a:t>优惠税率的上海公司，从而加剧</a:t>
            </a:r>
            <a:r>
              <a:rPr lang="zh-CN" altLang="en-US" sz="1600" kern="0" dirty="0" smtClean="0">
                <a:solidFill>
                  <a:srgbClr val="000000"/>
                </a:solidFill>
                <a:latin typeface="黑体" panose="02010609060101010101" pitchFamily="49" charset="-122"/>
                <a:ea typeface="黑体" panose="02010609060101010101" pitchFamily="49" charset="-122"/>
              </a:rPr>
              <a:t>了</a:t>
            </a:r>
            <a:r>
              <a:rPr lang="zh-CN" altLang="en-US" sz="1600" kern="0" dirty="0">
                <a:solidFill>
                  <a:srgbClr val="000000"/>
                </a:solidFill>
                <a:latin typeface="黑体" panose="02010609060101010101" pitchFamily="49" charset="-122"/>
                <a:ea typeface="黑体" panose="02010609060101010101" pitchFamily="49" charset="-122"/>
              </a:rPr>
              <a:t>嘉兴</a:t>
            </a:r>
            <a:r>
              <a:rPr lang="zh-CN" altLang="en-US" sz="1600" kern="0" dirty="0" smtClean="0">
                <a:solidFill>
                  <a:srgbClr val="000000"/>
                </a:solidFill>
                <a:latin typeface="黑体" panose="02010609060101010101" pitchFamily="49" charset="-122"/>
                <a:ea typeface="黑体" panose="02010609060101010101" pitchFamily="49" charset="-122"/>
              </a:rPr>
              <a:t>公司</a:t>
            </a:r>
            <a:r>
              <a:rPr lang="zh-CN" altLang="en-US" sz="1600" kern="0" dirty="0">
                <a:solidFill>
                  <a:srgbClr val="000000"/>
                </a:solidFill>
                <a:latin typeface="黑体" panose="02010609060101010101" pitchFamily="49" charset="-122"/>
                <a:ea typeface="黑体" panose="02010609060101010101" pitchFamily="49" charset="-122"/>
              </a:rPr>
              <a:t>的亏损状况。</a:t>
            </a:r>
          </a:p>
        </p:txBody>
      </p:sp>
      <p:grpSp>
        <p:nvGrpSpPr>
          <p:cNvPr id="38" name="组合 37"/>
          <p:cNvGrpSpPr/>
          <p:nvPr/>
        </p:nvGrpSpPr>
        <p:grpSpPr>
          <a:xfrm>
            <a:off x="2769806" y="3738025"/>
            <a:ext cx="6579360" cy="1017003"/>
            <a:chOff x="1876425" y="2240547"/>
            <a:chExt cx="6579360" cy="1017003"/>
          </a:xfrm>
        </p:grpSpPr>
        <p:sp>
          <p:nvSpPr>
            <p:cNvPr id="39" name="矩形 38"/>
            <p:cNvSpPr/>
            <p:nvPr/>
          </p:nvSpPr>
          <p:spPr>
            <a:xfrm>
              <a:off x="1876425" y="2638425"/>
              <a:ext cx="2114550" cy="6191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t>嘉兴某电子公司</a:t>
              </a:r>
              <a:endParaRPr lang="zh-CN" altLang="en-US" dirty="0"/>
            </a:p>
          </p:txBody>
        </p:sp>
        <p:sp>
          <p:nvSpPr>
            <p:cNvPr id="40" name="矩形 39"/>
            <p:cNvSpPr/>
            <p:nvPr/>
          </p:nvSpPr>
          <p:spPr>
            <a:xfrm>
              <a:off x="5657850" y="2638424"/>
              <a:ext cx="2592264" cy="6191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上海某电子有限公司</a:t>
              </a:r>
            </a:p>
          </p:txBody>
        </p:sp>
        <p:cxnSp>
          <p:nvCxnSpPr>
            <p:cNvPr id="45" name="直接箭头连接符 44"/>
            <p:cNvCxnSpPr/>
            <p:nvPr/>
          </p:nvCxnSpPr>
          <p:spPr>
            <a:xfrm flipV="1">
              <a:off x="3990975" y="2800350"/>
              <a:ext cx="1666875" cy="1"/>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46" name="直接箭头连接符 45"/>
            <p:cNvCxnSpPr/>
            <p:nvPr/>
          </p:nvCxnSpPr>
          <p:spPr>
            <a:xfrm flipH="1" flipV="1">
              <a:off x="3990975" y="3028949"/>
              <a:ext cx="1666875" cy="1"/>
            </a:xfrm>
            <a:prstGeom prst="straightConnector1">
              <a:avLst/>
            </a:prstGeom>
            <a:ln w="19050">
              <a:solidFill>
                <a:srgbClr val="C00000"/>
              </a:solidFill>
              <a:prstDash val="dashDot"/>
              <a:tailEnd type="triangle"/>
            </a:ln>
          </p:spPr>
          <p:style>
            <a:lnRef idx="1">
              <a:schemeClr val="accent6"/>
            </a:lnRef>
            <a:fillRef idx="0">
              <a:schemeClr val="accent6"/>
            </a:fillRef>
            <a:effectRef idx="0">
              <a:schemeClr val="accent6"/>
            </a:effectRef>
            <a:fontRef idx="minor">
              <a:schemeClr val="tx1"/>
            </a:fontRef>
          </p:style>
        </p:cxnSp>
        <p:sp>
          <p:nvSpPr>
            <p:cNvPr id="48" name="文本框 47"/>
            <p:cNvSpPr txBox="1"/>
            <p:nvPr/>
          </p:nvSpPr>
          <p:spPr>
            <a:xfrm>
              <a:off x="4235546" y="2469147"/>
              <a:ext cx="1352550" cy="338554"/>
            </a:xfrm>
            <a:prstGeom prst="rect">
              <a:avLst/>
            </a:prstGeom>
            <a:noFill/>
          </p:spPr>
          <p:txBody>
            <a:bodyPr wrap="square" rtlCol="0">
              <a:spAutoFit/>
            </a:bodyPr>
            <a:lstStyle/>
            <a:p>
              <a:r>
                <a:rPr lang="zh-CN" altLang="en-US" sz="1600" dirty="0" smtClean="0"/>
                <a:t>销售货物</a:t>
              </a:r>
              <a:endParaRPr lang="zh-CN" altLang="en-US" sz="1600" dirty="0"/>
            </a:p>
          </p:txBody>
        </p:sp>
        <p:sp>
          <p:nvSpPr>
            <p:cNvPr id="50" name="文本框 49"/>
            <p:cNvSpPr txBox="1"/>
            <p:nvPr/>
          </p:nvSpPr>
          <p:spPr>
            <a:xfrm>
              <a:off x="5657850" y="2240547"/>
              <a:ext cx="2797935" cy="338554"/>
            </a:xfrm>
            <a:prstGeom prst="rect">
              <a:avLst/>
            </a:prstGeom>
            <a:noFill/>
          </p:spPr>
          <p:txBody>
            <a:bodyPr wrap="square" rtlCol="0">
              <a:spAutoFit/>
            </a:bodyPr>
            <a:lstStyle/>
            <a:p>
              <a:r>
                <a:rPr lang="zh-CN" altLang="en-US" sz="1600" dirty="0" smtClean="0">
                  <a:solidFill>
                    <a:srgbClr val="C00000"/>
                  </a:solidFill>
                </a:rPr>
                <a:t>高新技术企业   </a:t>
              </a:r>
              <a:r>
                <a:rPr lang="en-US" altLang="zh-CN" sz="1600" dirty="0" smtClean="0">
                  <a:solidFill>
                    <a:srgbClr val="C00000"/>
                  </a:solidFill>
                </a:rPr>
                <a:t>15%</a:t>
              </a:r>
              <a:r>
                <a:rPr lang="zh-CN" altLang="en-US" sz="1600" dirty="0" smtClean="0">
                  <a:solidFill>
                    <a:srgbClr val="C00000"/>
                  </a:solidFill>
                </a:rPr>
                <a:t>优惠税率</a:t>
              </a:r>
              <a:endParaRPr lang="zh-CN" altLang="en-US" sz="1600" dirty="0">
                <a:solidFill>
                  <a:srgbClr val="C00000"/>
                </a:solidFill>
              </a:endParaRPr>
            </a:p>
          </p:txBody>
        </p:sp>
      </p:grpSp>
      <p:grpSp>
        <p:nvGrpSpPr>
          <p:cNvPr id="51" name="组合 50"/>
          <p:cNvGrpSpPr/>
          <p:nvPr/>
        </p:nvGrpSpPr>
        <p:grpSpPr>
          <a:xfrm>
            <a:off x="8734874" y="4780261"/>
            <a:ext cx="1572151" cy="547738"/>
            <a:chOff x="7819412" y="5224192"/>
            <a:chExt cx="2383131" cy="823039"/>
          </a:xfrm>
        </p:grpSpPr>
        <p:cxnSp>
          <p:nvCxnSpPr>
            <p:cNvPr id="53" name="直接箭头连接符 52"/>
            <p:cNvCxnSpPr/>
            <p:nvPr/>
          </p:nvCxnSpPr>
          <p:spPr>
            <a:xfrm>
              <a:off x="7819412" y="5403976"/>
              <a:ext cx="112138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1" name="直接箭头连接符 60"/>
            <p:cNvCxnSpPr/>
            <p:nvPr/>
          </p:nvCxnSpPr>
          <p:spPr>
            <a:xfrm>
              <a:off x="7819412" y="5889751"/>
              <a:ext cx="1143611" cy="0"/>
            </a:xfrm>
            <a:prstGeom prst="straightConnector1">
              <a:avLst/>
            </a:prstGeom>
            <a:ln w="19050">
              <a:solidFill>
                <a:srgbClr val="C00000"/>
              </a:solidFill>
              <a:prstDash val="dashDot"/>
              <a:tailEnd type="triangle"/>
            </a:ln>
          </p:spPr>
          <p:style>
            <a:lnRef idx="1">
              <a:schemeClr val="dk1"/>
            </a:lnRef>
            <a:fillRef idx="0">
              <a:schemeClr val="dk1"/>
            </a:fillRef>
            <a:effectRef idx="0">
              <a:schemeClr val="dk1"/>
            </a:effectRef>
            <a:fontRef idx="minor">
              <a:schemeClr val="tx1"/>
            </a:fontRef>
          </p:style>
        </p:cxnSp>
        <p:sp>
          <p:nvSpPr>
            <p:cNvPr id="62" name="矩形 61"/>
            <p:cNvSpPr/>
            <p:nvPr/>
          </p:nvSpPr>
          <p:spPr>
            <a:xfrm>
              <a:off x="8940800" y="5224192"/>
              <a:ext cx="1239520" cy="3149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200" dirty="0" smtClean="0">
                  <a:solidFill>
                    <a:schemeClr val="tx1"/>
                  </a:solidFill>
                </a:rPr>
                <a:t>货物流</a:t>
              </a:r>
              <a:endParaRPr lang="zh-CN" altLang="en-US" sz="1200" dirty="0">
                <a:solidFill>
                  <a:schemeClr val="tx1"/>
                </a:solidFill>
              </a:endParaRPr>
            </a:p>
          </p:txBody>
        </p:sp>
        <p:sp>
          <p:nvSpPr>
            <p:cNvPr id="63" name="矩形 62"/>
            <p:cNvSpPr/>
            <p:nvPr/>
          </p:nvSpPr>
          <p:spPr>
            <a:xfrm>
              <a:off x="8963023" y="5732271"/>
              <a:ext cx="1239520" cy="3149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200" dirty="0">
                  <a:solidFill>
                    <a:schemeClr val="tx1"/>
                  </a:solidFill>
                </a:rPr>
                <a:t>资金</a:t>
              </a:r>
              <a:r>
                <a:rPr lang="zh-CN" altLang="en-US" sz="1200" dirty="0" smtClean="0">
                  <a:solidFill>
                    <a:schemeClr val="tx1"/>
                  </a:solidFill>
                </a:rPr>
                <a:t>流</a:t>
              </a:r>
              <a:endParaRPr lang="zh-CN" altLang="en-US" sz="1200" dirty="0">
                <a:solidFill>
                  <a:schemeClr val="tx1"/>
                </a:solidFill>
              </a:endParaRPr>
            </a:p>
          </p:txBody>
        </p:sp>
      </p:grpSp>
      <p:sp>
        <p:nvSpPr>
          <p:cNvPr id="64" name="文本框 63"/>
          <p:cNvSpPr txBox="1"/>
          <p:nvPr/>
        </p:nvSpPr>
        <p:spPr>
          <a:xfrm>
            <a:off x="2762760" y="3724809"/>
            <a:ext cx="2172129" cy="338554"/>
          </a:xfrm>
          <a:prstGeom prst="rect">
            <a:avLst/>
          </a:prstGeom>
          <a:noFill/>
        </p:spPr>
        <p:txBody>
          <a:bodyPr wrap="square" rtlCol="0">
            <a:spAutoFit/>
          </a:bodyPr>
          <a:lstStyle/>
          <a:p>
            <a:r>
              <a:rPr lang="zh-CN" altLang="en-US" sz="1600" dirty="0" smtClean="0">
                <a:solidFill>
                  <a:srgbClr val="C00000"/>
                </a:solidFill>
              </a:rPr>
              <a:t>企业所得税税率</a:t>
            </a:r>
            <a:r>
              <a:rPr lang="en-US" altLang="zh-CN" sz="1600" dirty="0" smtClean="0">
                <a:solidFill>
                  <a:srgbClr val="C00000"/>
                </a:solidFill>
              </a:rPr>
              <a:t>25%</a:t>
            </a:r>
            <a:endParaRPr lang="zh-CN" altLang="en-US" sz="1600"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灯片编号占位符 1"/>
          <p:cNvSpPr txBox="1"/>
          <p:nvPr/>
        </p:nvSpPr>
        <p:spPr>
          <a:xfrm>
            <a:off x="121920" y="4572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36" name="矩形 35"/>
          <p:cNvSpPr/>
          <p:nvPr/>
        </p:nvSpPr>
        <p:spPr>
          <a:xfrm>
            <a:off x="716280" y="533400"/>
            <a:ext cx="6465570" cy="782955"/>
          </a:xfrm>
          <a:prstGeom prst="rect">
            <a:avLst/>
          </a:prstGeom>
        </p:spPr>
        <p:txBody>
          <a:bodyPr wrap="square">
            <a:noAutofit/>
          </a:bodyPr>
          <a:lstStyle/>
          <a:p>
            <a:pPr lvl="0">
              <a:defRPr/>
            </a:pPr>
            <a:r>
              <a:rPr lang="zh-CN" altLang="en-US" sz="2400" b="1" dirty="0" smtClean="0">
                <a:solidFill>
                  <a:prstClr val="white"/>
                </a:solidFill>
                <a:cs typeface="+mn-ea"/>
                <a:sym typeface="+mn-lt"/>
              </a:rPr>
              <a:t>应该从哪些角度去应对税务稽查</a:t>
            </a:r>
            <a:endParaRPr lang="zh-CN" altLang="en-US" sz="2400" b="1" dirty="0">
              <a:solidFill>
                <a:prstClr val="white"/>
              </a:solidFill>
              <a:cs typeface="+mn-ea"/>
              <a:sym typeface="+mn-lt"/>
            </a:endParaRPr>
          </a:p>
        </p:txBody>
      </p:sp>
      <p:grpSp>
        <p:nvGrpSpPr>
          <p:cNvPr id="4" name="组合 3"/>
          <p:cNvGrpSpPr/>
          <p:nvPr/>
        </p:nvGrpSpPr>
        <p:grpSpPr>
          <a:xfrm>
            <a:off x="869797" y="924877"/>
            <a:ext cx="2887611" cy="5390719"/>
            <a:chOff x="176138" y="1467281"/>
            <a:chExt cx="2887611" cy="5390719"/>
          </a:xfrm>
        </p:grpSpPr>
        <p:sp>
          <p:nvSpPr>
            <p:cNvPr id="5" name="标题 1"/>
            <p:cNvSpPr txBox="1"/>
            <p:nvPr/>
          </p:nvSpPr>
          <p:spPr>
            <a:xfrm>
              <a:off x="785514" y="5506279"/>
              <a:ext cx="2178159" cy="1351721"/>
            </a:xfrm>
            <a:custGeom>
              <a:avLst/>
              <a:gdLst>
                <a:gd name="connsiteX0" fmla="*/ 0 w 2100756"/>
                <a:gd name="connsiteY0" fmla="*/ 1303687 h 1303687"/>
                <a:gd name="connsiteX1" fmla="*/ 1276883 w 2100756"/>
                <a:gd name="connsiteY1" fmla="*/ 0 h 1303687"/>
                <a:gd name="connsiteX2" fmla="*/ 2100756 w 2100756"/>
                <a:gd name="connsiteY2" fmla="*/ 51435 h 1303687"/>
                <a:gd name="connsiteX3" fmla="*/ 869593 w 2100756"/>
                <a:gd name="connsiteY3" fmla="*/ 1303687 h 1303687"/>
                <a:gd name="connsiteX4" fmla="*/ 0 w 2100756"/>
                <a:gd name="connsiteY4" fmla="*/ 1303687 h 1303687"/>
              </a:gdLst>
              <a:ahLst/>
              <a:cxnLst/>
              <a:rect l="l" t="t" r="r" b="b"/>
              <a:pathLst>
                <a:path w="2100756" h="1303687">
                  <a:moveTo>
                    <a:pt x="0" y="1303687"/>
                  </a:moveTo>
                  <a:lnTo>
                    <a:pt x="1276883" y="0"/>
                  </a:lnTo>
                  <a:lnTo>
                    <a:pt x="2100756" y="51435"/>
                  </a:lnTo>
                  <a:lnTo>
                    <a:pt x="869593" y="1303687"/>
                  </a:lnTo>
                  <a:lnTo>
                    <a:pt x="0" y="1303687"/>
                  </a:lnTo>
                  <a:close/>
                </a:path>
              </a:pathLst>
            </a:custGeom>
            <a:solidFill>
              <a:srgbClr val="2F9B41"/>
            </a:solidFill>
            <a:ln w="12700" cap="sq">
              <a:noFill/>
              <a:miter/>
            </a:ln>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华文细黑" panose="02010600040101010101" pitchFamily="2" charset="-122"/>
                <a:ea typeface="华文细黑" panose="02010600040101010101" pitchFamily="2" charset="-122"/>
              </a:endParaRPr>
            </a:p>
          </p:txBody>
        </p:sp>
        <p:sp>
          <p:nvSpPr>
            <p:cNvPr id="6" name="标题 1"/>
            <p:cNvSpPr txBox="1"/>
            <p:nvPr/>
          </p:nvSpPr>
          <p:spPr>
            <a:xfrm flipV="1">
              <a:off x="842136" y="4214770"/>
              <a:ext cx="2221613" cy="1355671"/>
            </a:xfrm>
            <a:custGeom>
              <a:avLst/>
              <a:gdLst>
                <a:gd name="connsiteX0" fmla="*/ 0 w 2142666"/>
                <a:gd name="connsiteY0" fmla="*/ 1307497 h 1307497"/>
                <a:gd name="connsiteX1" fmla="*/ 1273073 w 2142666"/>
                <a:gd name="connsiteY1" fmla="*/ 0 h 1307497"/>
                <a:gd name="connsiteX2" fmla="*/ 2142666 w 2142666"/>
                <a:gd name="connsiteY2" fmla="*/ 0 h 1307497"/>
                <a:gd name="connsiteX3" fmla="*/ 865783 w 2142666"/>
                <a:gd name="connsiteY3" fmla="*/ 1303687 h 1307497"/>
                <a:gd name="connsiteX4" fmla="*/ 0 w 2142666"/>
                <a:gd name="connsiteY4" fmla="*/ 1307497 h 1307497"/>
              </a:gdLst>
              <a:ahLst/>
              <a:cxnLst/>
              <a:rect l="l" t="t" r="r" b="b"/>
              <a:pathLst>
                <a:path w="2142666" h="1307497">
                  <a:moveTo>
                    <a:pt x="0" y="1307497"/>
                  </a:moveTo>
                  <a:lnTo>
                    <a:pt x="1273073" y="0"/>
                  </a:lnTo>
                  <a:lnTo>
                    <a:pt x="2142666" y="0"/>
                  </a:lnTo>
                  <a:lnTo>
                    <a:pt x="865783" y="1303687"/>
                  </a:lnTo>
                  <a:lnTo>
                    <a:pt x="0" y="1307497"/>
                  </a:lnTo>
                  <a:close/>
                </a:path>
              </a:pathLst>
            </a:custGeom>
            <a:solidFill>
              <a:srgbClr val="C8EC50"/>
            </a:solidFill>
            <a:ln w="12700" cap="sq">
              <a:noFill/>
              <a:miter/>
            </a:ln>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华文细黑" panose="02010600040101010101" pitchFamily="2" charset="-122"/>
                <a:ea typeface="华文细黑" panose="02010600040101010101" pitchFamily="2" charset="-122"/>
              </a:endParaRPr>
            </a:p>
          </p:txBody>
        </p:sp>
        <p:sp>
          <p:nvSpPr>
            <p:cNvPr id="7" name="标题 1"/>
            <p:cNvSpPr txBox="1"/>
            <p:nvPr/>
          </p:nvSpPr>
          <p:spPr>
            <a:xfrm rot="2700000">
              <a:off x="2287333" y="5248744"/>
              <a:ext cx="642069" cy="636686"/>
            </a:xfrm>
            <a:prstGeom prst="rect">
              <a:avLst/>
            </a:prstGeom>
            <a:solidFill>
              <a:srgbClr val="C8EC50"/>
            </a:solidFill>
            <a:ln w="12700" cap="sq">
              <a:noFill/>
              <a:miter/>
            </a:ln>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华文细黑" panose="02010600040101010101" pitchFamily="2" charset="-122"/>
                <a:ea typeface="华文细黑" panose="02010600040101010101" pitchFamily="2" charset="-122"/>
              </a:endParaRPr>
            </a:p>
          </p:txBody>
        </p:sp>
        <p:sp>
          <p:nvSpPr>
            <p:cNvPr id="8" name="标题 1"/>
            <p:cNvSpPr txBox="1"/>
            <p:nvPr/>
          </p:nvSpPr>
          <p:spPr>
            <a:xfrm rot="2700000">
              <a:off x="891504" y="3969290"/>
              <a:ext cx="642501" cy="643682"/>
            </a:xfrm>
            <a:custGeom>
              <a:avLst/>
              <a:gdLst>
                <a:gd name="connsiteX0" fmla="*/ 0 w 619669"/>
                <a:gd name="connsiteY0" fmla="*/ 0 h 620808"/>
                <a:gd name="connsiteX1" fmla="*/ 616975 w 619669"/>
                <a:gd name="connsiteY1" fmla="*/ 0 h 620808"/>
                <a:gd name="connsiteX2" fmla="*/ 619669 w 619669"/>
                <a:gd name="connsiteY2" fmla="*/ 620808 h 620808"/>
                <a:gd name="connsiteX3" fmla="*/ 0 w 619669"/>
                <a:gd name="connsiteY3" fmla="*/ 618114 h 620808"/>
                <a:gd name="connsiteX4" fmla="*/ 0 w 619669"/>
                <a:gd name="connsiteY4" fmla="*/ 0 h 620808"/>
              </a:gdLst>
              <a:ahLst/>
              <a:cxnLst/>
              <a:rect l="l" t="t" r="r" b="b"/>
              <a:pathLst>
                <a:path w="619669" h="620808">
                  <a:moveTo>
                    <a:pt x="0" y="0"/>
                  </a:moveTo>
                  <a:lnTo>
                    <a:pt x="616975" y="0"/>
                  </a:lnTo>
                  <a:lnTo>
                    <a:pt x="619669" y="620808"/>
                  </a:lnTo>
                  <a:lnTo>
                    <a:pt x="0" y="618114"/>
                  </a:lnTo>
                  <a:lnTo>
                    <a:pt x="0" y="0"/>
                  </a:lnTo>
                  <a:close/>
                </a:path>
              </a:pathLst>
            </a:custGeom>
            <a:solidFill>
              <a:srgbClr val="2F9B41"/>
            </a:solidFill>
            <a:ln w="12700" cap="sq">
              <a:noFill/>
              <a:miter/>
            </a:ln>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华文细黑" panose="02010600040101010101" pitchFamily="2" charset="-122"/>
                <a:ea typeface="华文细黑" panose="02010600040101010101" pitchFamily="2" charset="-122"/>
              </a:endParaRPr>
            </a:p>
          </p:txBody>
        </p:sp>
        <p:sp>
          <p:nvSpPr>
            <p:cNvPr id="9" name="标题 1"/>
            <p:cNvSpPr txBox="1"/>
            <p:nvPr/>
          </p:nvSpPr>
          <p:spPr>
            <a:xfrm rot="2962220" flipV="1">
              <a:off x="1241664" y="2896635"/>
              <a:ext cx="750751" cy="1883474"/>
            </a:xfrm>
            <a:custGeom>
              <a:avLst/>
              <a:gdLst>
                <a:gd name="connsiteX0" fmla="*/ 0 w 751299"/>
                <a:gd name="connsiteY0" fmla="*/ 1884848 h 1884848"/>
                <a:gd name="connsiteX1" fmla="*/ 13041 w 751299"/>
                <a:gd name="connsiteY1" fmla="*/ 1873731 h 1884848"/>
                <a:gd name="connsiteX2" fmla="*/ 648002 w 751299"/>
                <a:gd name="connsiteY2" fmla="*/ 1873731 h 1884848"/>
                <a:gd name="connsiteX3" fmla="*/ 751299 w 751299"/>
                <a:gd name="connsiteY3" fmla="*/ 684778 h 1884848"/>
                <a:gd name="connsiteX4" fmla="*/ 163757 w 751299"/>
                <a:gd name="connsiteY4" fmla="*/ 0 h 1884848"/>
                <a:gd name="connsiteX5" fmla="*/ 0 w 751299"/>
                <a:gd name="connsiteY5" fmla="*/ 1884848 h 1884848"/>
              </a:gdLst>
              <a:ahLst/>
              <a:cxnLst/>
              <a:rect l="l" t="t" r="r" b="b"/>
              <a:pathLst>
                <a:path w="751299" h="1884848">
                  <a:moveTo>
                    <a:pt x="0" y="1884848"/>
                  </a:moveTo>
                  <a:lnTo>
                    <a:pt x="13041" y="1873731"/>
                  </a:lnTo>
                  <a:lnTo>
                    <a:pt x="648002" y="1873731"/>
                  </a:lnTo>
                  <a:lnTo>
                    <a:pt x="751299" y="684778"/>
                  </a:lnTo>
                  <a:lnTo>
                    <a:pt x="163757" y="0"/>
                  </a:lnTo>
                  <a:lnTo>
                    <a:pt x="0" y="1884848"/>
                  </a:lnTo>
                  <a:close/>
                </a:path>
              </a:pathLst>
            </a:custGeom>
            <a:solidFill>
              <a:srgbClr val="2F9B41"/>
            </a:solidFill>
            <a:ln w="12700" cap="sq">
              <a:noFill/>
              <a:miter/>
            </a:ln>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华文细黑" panose="02010600040101010101" pitchFamily="2" charset="-122"/>
                <a:ea typeface="华文细黑" panose="02010600040101010101" pitchFamily="2" charset="-122"/>
              </a:endParaRPr>
            </a:p>
          </p:txBody>
        </p:sp>
        <p:sp>
          <p:nvSpPr>
            <p:cNvPr id="10" name="标题 1"/>
            <p:cNvSpPr txBox="1"/>
            <p:nvPr/>
          </p:nvSpPr>
          <p:spPr>
            <a:xfrm flipV="1">
              <a:off x="681489" y="2111852"/>
              <a:ext cx="1929285" cy="1351721"/>
            </a:xfrm>
            <a:custGeom>
              <a:avLst/>
              <a:gdLst>
                <a:gd name="connsiteX0" fmla="*/ 0 w 1860726"/>
                <a:gd name="connsiteY0" fmla="*/ 1017937 h 1303687"/>
                <a:gd name="connsiteX1" fmla="*/ 991133 w 1860726"/>
                <a:gd name="connsiteY1" fmla="*/ 0 h 1303687"/>
                <a:gd name="connsiteX2" fmla="*/ 1860726 w 1860726"/>
                <a:gd name="connsiteY2" fmla="*/ 0 h 1303687"/>
                <a:gd name="connsiteX3" fmla="*/ 583843 w 1860726"/>
                <a:gd name="connsiteY3" fmla="*/ 1303687 h 1303687"/>
                <a:gd name="connsiteX4" fmla="*/ 0 w 1860726"/>
                <a:gd name="connsiteY4" fmla="*/ 1017937 h 1303687"/>
              </a:gdLst>
              <a:ahLst/>
              <a:cxnLst/>
              <a:rect l="l" t="t" r="r" b="b"/>
              <a:pathLst>
                <a:path w="1860726" h="1303687">
                  <a:moveTo>
                    <a:pt x="0" y="1017937"/>
                  </a:moveTo>
                  <a:lnTo>
                    <a:pt x="991133" y="0"/>
                  </a:lnTo>
                  <a:lnTo>
                    <a:pt x="1860726" y="0"/>
                  </a:lnTo>
                  <a:lnTo>
                    <a:pt x="583843" y="1303687"/>
                  </a:lnTo>
                  <a:lnTo>
                    <a:pt x="0" y="1017937"/>
                  </a:lnTo>
                  <a:close/>
                </a:path>
              </a:pathLst>
            </a:custGeom>
            <a:solidFill>
              <a:srgbClr val="C8EC50"/>
            </a:solidFill>
            <a:ln w="12700" cap="sq">
              <a:noFill/>
              <a:miter/>
            </a:ln>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华文细黑" panose="02010600040101010101" pitchFamily="2" charset="-122"/>
                <a:ea typeface="华文细黑" panose="02010600040101010101" pitchFamily="2" charset="-122"/>
              </a:endParaRPr>
            </a:p>
          </p:txBody>
        </p:sp>
        <p:sp>
          <p:nvSpPr>
            <p:cNvPr id="11" name="标题 1"/>
            <p:cNvSpPr txBox="1"/>
            <p:nvPr/>
          </p:nvSpPr>
          <p:spPr>
            <a:xfrm rot="2700000">
              <a:off x="1844234" y="3145828"/>
              <a:ext cx="642069" cy="636686"/>
            </a:xfrm>
            <a:prstGeom prst="rect">
              <a:avLst/>
            </a:prstGeom>
            <a:solidFill>
              <a:srgbClr val="C8EC50"/>
            </a:solidFill>
            <a:ln w="12700" cap="sq">
              <a:noFill/>
              <a:miter/>
            </a:ln>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华文细黑" panose="02010600040101010101" pitchFamily="2" charset="-122"/>
                <a:ea typeface="华文细黑" panose="02010600040101010101" pitchFamily="2" charset="-122"/>
              </a:endParaRPr>
            </a:p>
          </p:txBody>
        </p:sp>
        <p:sp>
          <p:nvSpPr>
            <p:cNvPr id="12" name="标题 1"/>
            <p:cNvSpPr txBox="1"/>
            <p:nvPr/>
          </p:nvSpPr>
          <p:spPr>
            <a:xfrm rot="19043584">
              <a:off x="259919" y="1794807"/>
              <a:ext cx="1254989" cy="736906"/>
            </a:xfrm>
            <a:prstGeom prst="triangle">
              <a:avLst/>
            </a:prstGeom>
            <a:solidFill>
              <a:srgbClr val="C8EC50"/>
            </a:solidFill>
            <a:ln w="12700" cap="sq">
              <a:noFill/>
              <a:miter/>
            </a:ln>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华文细黑" panose="02010600040101010101" pitchFamily="2" charset="-122"/>
                <a:ea typeface="华文细黑" panose="02010600040101010101" pitchFamily="2" charset="-122"/>
              </a:endParaRPr>
            </a:p>
          </p:txBody>
        </p:sp>
      </p:grpSp>
      <p:grpSp>
        <p:nvGrpSpPr>
          <p:cNvPr id="3" name="组合 2"/>
          <p:cNvGrpSpPr/>
          <p:nvPr/>
        </p:nvGrpSpPr>
        <p:grpSpPr>
          <a:xfrm>
            <a:off x="5028077" y="1397131"/>
            <a:ext cx="6431665" cy="3793722"/>
            <a:chOff x="4823880" y="1316355"/>
            <a:chExt cx="7999945" cy="3793722"/>
          </a:xfrm>
        </p:grpSpPr>
        <p:sp>
          <p:nvSpPr>
            <p:cNvPr id="13" name="标题 1"/>
            <p:cNvSpPr txBox="1"/>
            <p:nvPr/>
          </p:nvSpPr>
          <p:spPr>
            <a:xfrm>
              <a:off x="4891440" y="2745723"/>
              <a:ext cx="336123" cy="289667"/>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rgbClr val="2F9B41"/>
            </a:solidFill>
            <a:ln w="1860" cap="flat">
              <a:noFill/>
              <a:miter/>
            </a:ln>
          </p:spPr>
          <p:txBody>
            <a:bodyPr vert="horz" wrap="square"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华文细黑" panose="02010600040101010101" pitchFamily="2" charset="-122"/>
                <a:ea typeface="华文细黑" panose="02010600040101010101" pitchFamily="2" charset="-122"/>
              </a:endParaRPr>
            </a:p>
          </p:txBody>
        </p:sp>
        <p:sp>
          <p:nvSpPr>
            <p:cNvPr id="14" name="标题 1"/>
            <p:cNvSpPr txBox="1"/>
            <p:nvPr/>
          </p:nvSpPr>
          <p:spPr>
            <a:xfrm>
              <a:off x="4892733" y="1369253"/>
              <a:ext cx="323248" cy="319504"/>
            </a:xfrm>
            <a:custGeom>
              <a:avLst/>
              <a:gdLst>
                <a:gd name="connsiteX0" fmla="*/ 337768 w 1372282"/>
                <a:gd name="connsiteY0" fmla="*/ 1315328 h 1426949"/>
                <a:gd name="connsiteX1" fmla="*/ 530173 w 1372282"/>
                <a:gd name="connsiteY1" fmla="*/ 1315328 h 1426949"/>
                <a:gd name="connsiteX2" fmla="*/ 842109 w 1372282"/>
                <a:gd name="connsiteY2" fmla="*/ 1315328 h 1426949"/>
                <a:gd name="connsiteX3" fmla="*/ 1034514 w 1372282"/>
                <a:gd name="connsiteY3" fmla="*/ 1315328 h 1426949"/>
                <a:gd name="connsiteX4" fmla="*/ 1090325 w 1372282"/>
                <a:gd name="connsiteY4" fmla="*/ 1371139 h 1426949"/>
                <a:gd name="connsiteX5" fmla="*/ 1034514 w 1372282"/>
                <a:gd name="connsiteY5" fmla="*/ 1426949 h 1426949"/>
                <a:gd name="connsiteX6" fmla="*/ 842109 w 1372282"/>
                <a:gd name="connsiteY6" fmla="*/ 1426949 h 1426949"/>
                <a:gd name="connsiteX7" fmla="*/ 530173 w 1372282"/>
                <a:gd name="connsiteY7" fmla="*/ 1426949 h 1426949"/>
                <a:gd name="connsiteX8" fmla="*/ 337768 w 1372282"/>
                <a:gd name="connsiteY8" fmla="*/ 1426949 h 1426949"/>
                <a:gd name="connsiteX9" fmla="*/ 281957 w 1372282"/>
                <a:gd name="connsiteY9" fmla="*/ 1371139 h 1426949"/>
                <a:gd name="connsiteX10" fmla="*/ 337768 w 1372282"/>
                <a:gd name="connsiteY10" fmla="*/ 1315328 h 1426949"/>
                <a:gd name="connsiteX11" fmla="*/ 686154 w 1372282"/>
                <a:gd name="connsiteY11" fmla="*/ 111621 h 1426949"/>
                <a:gd name="connsiteX12" fmla="*/ 237624 w 1372282"/>
                <a:gd name="connsiteY12" fmla="*/ 560152 h 1426949"/>
                <a:gd name="connsiteX13" fmla="*/ 237624 w 1372282"/>
                <a:gd name="connsiteY13" fmla="*/ 985614 h 1426949"/>
                <a:gd name="connsiteX14" fmla="*/ 229252 w 1372282"/>
                <a:gd name="connsiteY14" fmla="*/ 1014822 h 1426949"/>
                <a:gd name="connsiteX15" fmla="*/ 155768 w 1372282"/>
                <a:gd name="connsiteY15" fmla="*/ 1134814 h 1426949"/>
                <a:gd name="connsiteX16" fmla="*/ 1214680 w 1372282"/>
                <a:gd name="connsiteY16" fmla="*/ 1134814 h 1426949"/>
                <a:gd name="connsiteX17" fmla="*/ 1143429 w 1372282"/>
                <a:gd name="connsiteY17" fmla="*/ 1023565 h 1426949"/>
                <a:gd name="connsiteX18" fmla="*/ 1134685 w 1372282"/>
                <a:gd name="connsiteY18" fmla="*/ 993428 h 1426949"/>
                <a:gd name="connsiteX19" fmla="*/ 1134685 w 1372282"/>
                <a:gd name="connsiteY19" fmla="*/ 560152 h 1426949"/>
                <a:gd name="connsiteX20" fmla="*/ 686154 w 1372282"/>
                <a:gd name="connsiteY20" fmla="*/ 111621 h 1426949"/>
                <a:gd name="connsiteX21" fmla="*/ 686154 w 1372282"/>
                <a:gd name="connsiteY21" fmla="*/ 0 h 1426949"/>
                <a:gd name="connsiteX22" fmla="*/ 903815 w 1372282"/>
                <a:gd name="connsiteY22" fmla="*/ 44276 h 1426949"/>
                <a:gd name="connsiteX23" fmla="*/ 1081851 w 1372282"/>
                <a:gd name="connsiteY23" fmla="*/ 164455 h 1426949"/>
                <a:gd name="connsiteX24" fmla="*/ 1202030 w 1372282"/>
                <a:gd name="connsiteY24" fmla="*/ 342491 h 1426949"/>
                <a:gd name="connsiteX25" fmla="*/ 1246306 w 1372282"/>
                <a:gd name="connsiteY25" fmla="*/ 560152 h 1426949"/>
                <a:gd name="connsiteX26" fmla="*/ 1246306 w 1372282"/>
                <a:gd name="connsiteY26" fmla="*/ 977243 h 1426949"/>
                <a:gd name="connsiteX27" fmla="*/ 1363508 w 1372282"/>
                <a:gd name="connsiteY27" fmla="*/ 1160487 h 1426949"/>
                <a:gd name="connsiteX28" fmla="*/ 1365369 w 1372282"/>
                <a:gd name="connsiteY28" fmla="*/ 1217414 h 1426949"/>
                <a:gd name="connsiteX29" fmla="*/ 1316628 w 1372282"/>
                <a:gd name="connsiteY29" fmla="*/ 1246436 h 1426949"/>
                <a:gd name="connsiteX30" fmla="*/ 55867 w 1372282"/>
                <a:gd name="connsiteY30" fmla="*/ 1246436 h 1426949"/>
                <a:gd name="connsiteX31" fmla="*/ 7126 w 1372282"/>
                <a:gd name="connsiteY31" fmla="*/ 1217786 h 1426949"/>
                <a:gd name="connsiteX32" fmla="*/ 8242 w 1372282"/>
                <a:gd name="connsiteY32" fmla="*/ 1161232 h 1426949"/>
                <a:gd name="connsiteX33" fmla="*/ 126002 w 1372282"/>
                <a:gd name="connsiteY33" fmla="*/ 969801 h 1426949"/>
                <a:gd name="connsiteX34" fmla="*/ 126002 w 1372282"/>
                <a:gd name="connsiteY34" fmla="*/ 560152 h 1426949"/>
                <a:gd name="connsiteX35" fmla="*/ 170279 w 1372282"/>
                <a:gd name="connsiteY35" fmla="*/ 342491 h 1426949"/>
                <a:gd name="connsiteX36" fmla="*/ 290458 w 1372282"/>
                <a:gd name="connsiteY36" fmla="*/ 164455 h 1426949"/>
                <a:gd name="connsiteX37" fmla="*/ 468493 w 1372282"/>
                <a:gd name="connsiteY37" fmla="*/ 44276 h 1426949"/>
                <a:gd name="connsiteX38" fmla="*/ 686154 w 1372282"/>
                <a:gd name="connsiteY38" fmla="*/ 0 h 1426949"/>
              </a:gdLst>
              <a:ahLst/>
              <a:cxnLst/>
              <a:rect l="l" t="t" r="r" b="b"/>
              <a:pathLst>
                <a:path w="1372282" h="1426949">
                  <a:moveTo>
                    <a:pt x="337768" y="1315328"/>
                  </a:moveTo>
                  <a:lnTo>
                    <a:pt x="530173" y="1315328"/>
                  </a:lnTo>
                  <a:lnTo>
                    <a:pt x="842109" y="1315328"/>
                  </a:lnTo>
                  <a:lnTo>
                    <a:pt x="1034514" y="1315328"/>
                  </a:lnTo>
                  <a:cubicBezTo>
                    <a:pt x="1065396" y="1315328"/>
                    <a:pt x="1090325" y="1340257"/>
                    <a:pt x="1090325" y="1371139"/>
                  </a:cubicBezTo>
                  <a:cubicBezTo>
                    <a:pt x="1090325" y="1402021"/>
                    <a:pt x="1065210" y="1426949"/>
                    <a:pt x="1034514" y="1426949"/>
                  </a:cubicBezTo>
                  <a:lnTo>
                    <a:pt x="842109" y="1426949"/>
                  </a:lnTo>
                  <a:lnTo>
                    <a:pt x="530173" y="1426949"/>
                  </a:lnTo>
                  <a:lnTo>
                    <a:pt x="337768" y="1426949"/>
                  </a:lnTo>
                  <a:cubicBezTo>
                    <a:pt x="306886" y="1426949"/>
                    <a:pt x="281957" y="1402021"/>
                    <a:pt x="281957" y="1371139"/>
                  </a:cubicBezTo>
                  <a:cubicBezTo>
                    <a:pt x="281957" y="1340257"/>
                    <a:pt x="306886" y="1315328"/>
                    <a:pt x="337768" y="1315328"/>
                  </a:cubicBezTo>
                  <a:close/>
                  <a:moveTo>
                    <a:pt x="686154" y="111621"/>
                  </a:moveTo>
                  <a:cubicBezTo>
                    <a:pt x="438914" y="111621"/>
                    <a:pt x="237624" y="312725"/>
                    <a:pt x="237624" y="560152"/>
                  </a:cubicBezTo>
                  <a:lnTo>
                    <a:pt x="237624" y="985614"/>
                  </a:lnTo>
                  <a:cubicBezTo>
                    <a:pt x="237624" y="996032"/>
                    <a:pt x="234833" y="1006078"/>
                    <a:pt x="229252" y="1014822"/>
                  </a:cubicBezTo>
                  <a:lnTo>
                    <a:pt x="155768" y="1134814"/>
                  </a:lnTo>
                  <a:lnTo>
                    <a:pt x="1214680" y="1134814"/>
                  </a:lnTo>
                  <a:lnTo>
                    <a:pt x="1143429" y="1023565"/>
                  </a:lnTo>
                  <a:cubicBezTo>
                    <a:pt x="1137662" y="1014636"/>
                    <a:pt x="1134685" y="1004218"/>
                    <a:pt x="1134685" y="993428"/>
                  </a:cubicBezTo>
                  <a:lnTo>
                    <a:pt x="1134685" y="560152"/>
                  </a:lnTo>
                  <a:cubicBezTo>
                    <a:pt x="1134685" y="312911"/>
                    <a:pt x="933581" y="111621"/>
                    <a:pt x="686154" y="111621"/>
                  </a:cubicBezTo>
                  <a:close/>
                  <a:moveTo>
                    <a:pt x="686154" y="0"/>
                  </a:moveTo>
                  <a:cubicBezTo>
                    <a:pt x="761499" y="0"/>
                    <a:pt x="834610" y="14883"/>
                    <a:pt x="903815" y="44276"/>
                  </a:cubicBezTo>
                  <a:cubicBezTo>
                    <a:pt x="970416" y="72554"/>
                    <a:pt x="1030319" y="113109"/>
                    <a:pt x="1081851" y="164455"/>
                  </a:cubicBezTo>
                  <a:cubicBezTo>
                    <a:pt x="1133383" y="215987"/>
                    <a:pt x="1173753" y="275890"/>
                    <a:pt x="1202030" y="342491"/>
                  </a:cubicBezTo>
                  <a:cubicBezTo>
                    <a:pt x="1231423" y="411510"/>
                    <a:pt x="1246306" y="484808"/>
                    <a:pt x="1246306" y="560152"/>
                  </a:cubicBezTo>
                  <a:lnTo>
                    <a:pt x="1246306" y="977243"/>
                  </a:lnTo>
                  <a:lnTo>
                    <a:pt x="1363508" y="1160487"/>
                  </a:lnTo>
                  <a:cubicBezTo>
                    <a:pt x="1374484" y="1177603"/>
                    <a:pt x="1375229" y="1199555"/>
                    <a:pt x="1365369" y="1217414"/>
                  </a:cubicBezTo>
                  <a:cubicBezTo>
                    <a:pt x="1355695" y="1235273"/>
                    <a:pt x="1336905" y="1246436"/>
                    <a:pt x="1316628" y="1246436"/>
                  </a:cubicBezTo>
                  <a:lnTo>
                    <a:pt x="55867" y="1246436"/>
                  </a:lnTo>
                  <a:cubicBezTo>
                    <a:pt x="35589" y="1246436"/>
                    <a:pt x="16986" y="1235460"/>
                    <a:pt x="7126" y="1217786"/>
                  </a:cubicBezTo>
                  <a:cubicBezTo>
                    <a:pt x="-2734" y="1200113"/>
                    <a:pt x="-2362" y="1178533"/>
                    <a:pt x="8242" y="1161232"/>
                  </a:cubicBezTo>
                  <a:lnTo>
                    <a:pt x="126002" y="969801"/>
                  </a:lnTo>
                  <a:lnTo>
                    <a:pt x="126002" y="560152"/>
                  </a:lnTo>
                  <a:cubicBezTo>
                    <a:pt x="126002" y="484808"/>
                    <a:pt x="140885" y="411696"/>
                    <a:pt x="170279" y="342491"/>
                  </a:cubicBezTo>
                  <a:cubicBezTo>
                    <a:pt x="198556" y="275890"/>
                    <a:pt x="239112" y="215987"/>
                    <a:pt x="290458" y="164455"/>
                  </a:cubicBezTo>
                  <a:cubicBezTo>
                    <a:pt x="341803" y="112923"/>
                    <a:pt x="401893" y="72554"/>
                    <a:pt x="468493" y="44276"/>
                  </a:cubicBezTo>
                  <a:cubicBezTo>
                    <a:pt x="537512" y="14883"/>
                    <a:pt x="610810" y="0"/>
                    <a:pt x="686154" y="0"/>
                  </a:cubicBezTo>
                  <a:close/>
                </a:path>
              </a:pathLst>
            </a:custGeom>
            <a:solidFill>
              <a:srgbClr val="C8EC50"/>
            </a:solidFill>
            <a:ln w="1860" cap="flat">
              <a:noFill/>
              <a:miter/>
            </a:ln>
          </p:spPr>
          <p:txBody>
            <a:bodyPr vert="horz" wrap="square"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chemeClr val="accent6"/>
                </a:solidFill>
                <a:effectLst/>
                <a:uLnTx/>
                <a:uFillTx/>
                <a:latin typeface="华文细黑" panose="02010600040101010101" pitchFamily="2" charset="-122"/>
                <a:ea typeface="华文细黑" panose="02010600040101010101" pitchFamily="2" charset="-122"/>
              </a:endParaRPr>
            </a:p>
          </p:txBody>
        </p:sp>
        <p:sp>
          <p:nvSpPr>
            <p:cNvPr id="16" name="标题 1"/>
            <p:cNvSpPr txBox="1"/>
            <p:nvPr/>
          </p:nvSpPr>
          <p:spPr>
            <a:xfrm>
              <a:off x="5493772" y="1316355"/>
              <a:ext cx="7330053" cy="323103"/>
            </a:xfrm>
            <a:prstGeom prst="rect">
              <a:avLst/>
            </a:prstGeom>
            <a:noFill/>
            <a:ln>
              <a:noFill/>
            </a:ln>
          </p:spPr>
          <p:txBody>
            <a:bodyPr vert="horz" wrap="square" lIns="0" tIns="0" rIns="0" bIns="0" rtlCol="0" anchor="b"/>
            <a:lstStyle/>
            <a:p>
              <a:r>
                <a:rPr kumimoji="1" lang="zh-CN" altLang="en-US" b="1" dirty="0" smtClean="0">
                  <a:ln w="12700">
                    <a:noFill/>
                  </a:ln>
                  <a:solidFill>
                    <a:srgbClr val="00B050"/>
                  </a:solidFill>
                  <a:latin typeface="华文细黑" panose="02010600040101010101" pitchFamily="2" charset="-122"/>
                  <a:ea typeface="华文细黑" panose="02010600040101010101" pitchFamily="2" charset="-122"/>
                  <a:cs typeface="Source Han Sans CN Bold" panose="020B0800000000000000" charset="-122"/>
                </a:rPr>
                <a:t>合理的商业</a:t>
              </a:r>
              <a:r>
                <a:rPr kumimoji="1" lang="zh-CN" altLang="en-US" b="1" dirty="0">
                  <a:ln w="12700">
                    <a:noFill/>
                  </a:ln>
                  <a:solidFill>
                    <a:srgbClr val="00B050"/>
                  </a:solidFill>
                  <a:latin typeface="华文细黑" panose="02010600040101010101" pitchFamily="2" charset="-122"/>
                  <a:ea typeface="华文细黑" panose="02010600040101010101" pitchFamily="2" charset="-122"/>
                  <a:cs typeface="Source Han Sans CN Bold" panose="020B0800000000000000" charset="-122"/>
                </a:rPr>
                <a:t>目的</a:t>
              </a:r>
              <a:endParaRPr kumimoji="1" lang="zh-CN" altLang="en-US" sz="2000" b="1" dirty="0">
                <a:solidFill>
                  <a:srgbClr val="00B050"/>
                </a:solidFill>
                <a:latin typeface="华文细黑" panose="02010600040101010101" pitchFamily="2" charset="-122"/>
                <a:ea typeface="华文细黑" panose="02010600040101010101" pitchFamily="2" charset="-122"/>
              </a:endParaRPr>
            </a:p>
          </p:txBody>
        </p:sp>
        <p:sp>
          <p:nvSpPr>
            <p:cNvPr id="17" name="标题 1"/>
            <p:cNvSpPr txBox="1"/>
            <p:nvPr/>
          </p:nvSpPr>
          <p:spPr>
            <a:xfrm>
              <a:off x="5493772" y="1803023"/>
              <a:ext cx="7330053" cy="835050"/>
            </a:xfrm>
            <a:prstGeom prst="rect">
              <a:avLst/>
            </a:prstGeom>
            <a:noFill/>
            <a:ln>
              <a:noFill/>
            </a:ln>
          </p:spPr>
          <p:txBody>
            <a:bodyPr vert="horz" wrap="square" lIns="0" tIns="0" rIns="0" bIns="0" rtlCol="0" anchor="t"/>
            <a:lstStyle/>
            <a:p>
              <a:pPr marL="285750" indent="-285750">
                <a:buFont typeface="Arial" panose="020B0604020202020204" pitchFamily="34" charset="0"/>
                <a:buChar char="•"/>
              </a:pPr>
              <a:r>
                <a:rPr lang="zh-CN" altLang="en-US" sz="1600" dirty="0" smtClean="0">
                  <a:solidFill>
                    <a:srgbClr val="000000"/>
                  </a:solidFill>
                  <a:latin typeface="华文细黑" panose="02010600040101010101" pitchFamily="2" charset="-122"/>
                  <a:ea typeface="华文细黑" panose="02010600040101010101" pitchFamily="2" charset="-122"/>
                  <a:sym typeface="Calibri" panose="020F0502020204030204" pitchFamily="34" charset="0"/>
                </a:rPr>
                <a:t>业务安排的商业合理性；</a:t>
              </a:r>
              <a:endParaRPr lang="en-US" altLang="zh-CN" sz="1600" dirty="0" smtClean="0">
                <a:solidFill>
                  <a:srgbClr val="000000"/>
                </a:solidFill>
                <a:latin typeface="华文细黑" panose="02010600040101010101" pitchFamily="2" charset="-122"/>
                <a:ea typeface="华文细黑" panose="02010600040101010101" pitchFamily="2" charset="-122"/>
                <a:sym typeface="Calibri" panose="020F0502020204030204" pitchFamily="34" charset="0"/>
              </a:endParaRPr>
            </a:p>
            <a:p>
              <a:pPr marL="285750" indent="-285750">
                <a:buFont typeface="Arial" panose="020B0604020202020204" pitchFamily="34" charset="0"/>
                <a:buChar char="•"/>
              </a:pPr>
              <a:r>
                <a:rPr lang="zh-CN" altLang="en-US" sz="1600" dirty="0" smtClean="0">
                  <a:solidFill>
                    <a:srgbClr val="000000"/>
                  </a:solidFill>
                  <a:latin typeface="华文细黑" panose="02010600040101010101" pitchFamily="2" charset="-122"/>
                  <a:ea typeface="华文细黑" panose="02010600040101010101" pitchFamily="2" charset="-122"/>
                  <a:sym typeface="Calibri" panose="020F0502020204030204" pitchFamily="34" charset="0"/>
                </a:rPr>
                <a:t>经营</a:t>
              </a:r>
              <a:r>
                <a:rPr lang="zh-CN" altLang="en-US" sz="1600" dirty="0">
                  <a:solidFill>
                    <a:srgbClr val="000000"/>
                  </a:solidFill>
                  <a:latin typeface="华文细黑" panose="02010600040101010101" pitchFamily="2" charset="-122"/>
                  <a:ea typeface="华文细黑" panose="02010600040101010101" pitchFamily="2" charset="-122"/>
                  <a:sym typeface="Calibri" panose="020F0502020204030204" pitchFamily="34" charset="0"/>
                </a:rPr>
                <a:t>的</a:t>
              </a:r>
              <a:r>
                <a:rPr lang="zh-CN" altLang="en-US" sz="1600" dirty="0" smtClean="0">
                  <a:solidFill>
                    <a:srgbClr val="000000"/>
                  </a:solidFill>
                  <a:latin typeface="华文细黑" panose="02010600040101010101" pitchFamily="2" charset="-122"/>
                  <a:ea typeface="华文细黑" panose="02010600040101010101" pitchFamily="2" charset="-122"/>
                  <a:sym typeface="Calibri" panose="020F0502020204030204" pitchFamily="34" charset="0"/>
                </a:rPr>
                <a:t>实质性；</a:t>
              </a:r>
              <a:endParaRPr lang="zh-CN" altLang="en-US" sz="1600" dirty="0">
                <a:solidFill>
                  <a:srgbClr val="000000"/>
                </a:solidFill>
                <a:latin typeface="华文细黑" panose="02010600040101010101" pitchFamily="2" charset="-122"/>
                <a:ea typeface="华文细黑" panose="02010600040101010101" pitchFamily="2" charset="-122"/>
                <a:sym typeface="Calibri" panose="020F0502020204030204" pitchFamily="34" charset="0"/>
              </a:endParaRPr>
            </a:p>
            <a:p>
              <a:pPr marL="285750" indent="-285750">
                <a:buFont typeface="Arial" panose="020B0604020202020204" pitchFamily="34" charset="0"/>
                <a:buChar char="•"/>
              </a:pPr>
              <a:endParaRPr lang="en-US" altLang="zh-CN" sz="1600" dirty="0" smtClean="0">
                <a:solidFill>
                  <a:srgbClr val="000000"/>
                </a:solidFill>
                <a:latin typeface="华文细黑" panose="02010600040101010101" pitchFamily="2" charset="-122"/>
                <a:ea typeface="华文细黑" panose="02010600040101010101" pitchFamily="2" charset="-122"/>
                <a:sym typeface="Calibri" panose="020F0502020204030204" pitchFamily="34" charset="0"/>
              </a:endParaRPr>
            </a:p>
            <a:p>
              <a:pPr marL="285750" indent="-285750">
                <a:buFont typeface="Arial" panose="020B0604020202020204" pitchFamily="34" charset="0"/>
                <a:buChar char="•"/>
              </a:pPr>
              <a:endParaRPr lang="en-US" altLang="zh-CN" sz="1600" dirty="0">
                <a:solidFill>
                  <a:srgbClr val="000000"/>
                </a:solidFill>
                <a:latin typeface="华文细黑" panose="02010600040101010101" pitchFamily="2" charset="-122"/>
                <a:ea typeface="华文细黑" panose="02010600040101010101" pitchFamily="2" charset="-122"/>
                <a:sym typeface="Calibri" panose="020F0502020204030204" pitchFamily="34" charset="0"/>
              </a:endParaRPr>
            </a:p>
          </p:txBody>
        </p:sp>
        <p:sp>
          <p:nvSpPr>
            <p:cNvPr id="18" name="标题 1"/>
            <p:cNvSpPr txBox="1"/>
            <p:nvPr/>
          </p:nvSpPr>
          <p:spPr>
            <a:xfrm>
              <a:off x="5493772" y="2714970"/>
              <a:ext cx="7330053" cy="323103"/>
            </a:xfrm>
            <a:prstGeom prst="rect">
              <a:avLst/>
            </a:prstGeom>
            <a:noFill/>
            <a:ln>
              <a:noFill/>
            </a:ln>
          </p:spPr>
          <p:txBody>
            <a:bodyPr vert="horz" wrap="square" lIns="0" tIns="0" rIns="0" bIns="0" rtlCol="0" anchor="b"/>
            <a:lstStyle/>
            <a:p>
              <a:r>
                <a:rPr kumimoji="1" lang="zh-CN" altLang="en-US" b="1" dirty="0">
                  <a:ln w="12700">
                    <a:noFill/>
                  </a:ln>
                  <a:solidFill>
                    <a:srgbClr val="00B050"/>
                  </a:solidFill>
                  <a:latin typeface="华文细黑" panose="02010600040101010101" pitchFamily="2" charset="-122"/>
                  <a:ea typeface="华文细黑" panose="02010600040101010101" pitchFamily="2" charset="-122"/>
                </a:rPr>
                <a:t>价值匹配</a:t>
              </a:r>
              <a:endParaRPr kumimoji="1" lang="zh-CN" altLang="en-US" sz="2000" b="1" dirty="0">
                <a:solidFill>
                  <a:srgbClr val="00B050"/>
                </a:solidFill>
                <a:latin typeface="华文细黑" panose="02010600040101010101" pitchFamily="2" charset="-122"/>
                <a:ea typeface="华文细黑" panose="02010600040101010101" pitchFamily="2" charset="-122"/>
              </a:endParaRPr>
            </a:p>
          </p:txBody>
        </p:sp>
        <p:sp>
          <p:nvSpPr>
            <p:cNvPr id="19" name="标题 1"/>
            <p:cNvSpPr txBox="1"/>
            <p:nvPr/>
          </p:nvSpPr>
          <p:spPr>
            <a:xfrm>
              <a:off x="5477341" y="3287636"/>
              <a:ext cx="6238627" cy="835050"/>
            </a:xfrm>
            <a:prstGeom prst="rect">
              <a:avLst/>
            </a:prstGeom>
            <a:noFill/>
            <a:ln>
              <a:noFill/>
            </a:ln>
          </p:spPr>
          <p:txBody>
            <a:bodyPr vert="horz" wrap="square" lIns="0" tIns="0" rIns="0" bIns="0" rtlCol="0" anchor="t"/>
            <a:lstStyle/>
            <a:p>
              <a:pPr marL="285750" indent="-285750">
                <a:buFont typeface="Arial" panose="020B0604020202020204" pitchFamily="34" charset="0"/>
                <a:buChar char="•"/>
              </a:pPr>
              <a:r>
                <a:rPr lang="zh-CN" altLang="en-US" sz="1600" dirty="0">
                  <a:latin typeface="华文细黑" panose="02010600040101010101" pitchFamily="2" charset="-122"/>
                  <a:ea typeface="华文细黑" panose="02010600040101010101" pitchFamily="2" charset="-122"/>
                  <a:sym typeface="Calibri" panose="020F0502020204030204" pitchFamily="34" charset="0"/>
                </a:rPr>
                <a:t>正确识别各实体重要的价值驱动</a:t>
              </a:r>
              <a:r>
                <a:rPr lang="zh-CN" altLang="en-US" sz="1600" dirty="0" smtClean="0">
                  <a:latin typeface="华文细黑" panose="02010600040101010101" pitchFamily="2" charset="-122"/>
                  <a:ea typeface="华文细黑" panose="02010600040101010101" pitchFamily="2" charset="-122"/>
                  <a:sym typeface="Calibri" panose="020F0502020204030204" pitchFamily="34" charset="0"/>
                </a:rPr>
                <a:t>因素</a:t>
              </a:r>
              <a:endParaRPr lang="en-US" altLang="zh-CN" sz="1600" dirty="0" smtClean="0">
                <a:latin typeface="华文细黑" panose="02010600040101010101" pitchFamily="2" charset="-122"/>
                <a:ea typeface="华文细黑" panose="02010600040101010101" pitchFamily="2" charset="-122"/>
                <a:sym typeface="Calibri" panose="020F0502020204030204" pitchFamily="34" charset="0"/>
              </a:endParaRPr>
            </a:p>
            <a:p>
              <a:pPr marL="285750" indent="-285750">
                <a:buFont typeface="Arial" panose="020B0604020202020204" pitchFamily="34" charset="0"/>
                <a:buChar char="•"/>
              </a:pPr>
              <a:r>
                <a:rPr lang="zh-CN" altLang="en-US" sz="1600" dirty="0" smtClean="0">
                  <a:latin typeface="华文细黑" panose="02010600040101010101" pitchFamily="2" charset="-122"/>
                  <a:ea typeface="华文细黑" panose="02010600040101010101" pitchFamily="2" charset="-122"/>
                  <a:sym typeface="Calibri" panose="020F0502020204030204" pitchFamily="34" charset="0"/>
                </a:rPr>
                <a:t>各实体价值创造应与利润回报相匹配；</a:t>
              </a:r>
              <a:endParaRPr lang="en-US" altLang="zh-CN" sz="1600" dirty="0" smtClean="0">
                <a:latin typeface="华文细黑" panose="02010600040101010101" pitchFamily="2" charset="-122"/>
                <a:ea typeface="华文细黑" panose="02010600040101010101" pitchFamily="2" charset="-122"/>
                <a:sym typeface="Calibri" panose="020F0502020204030204" pitchFamily="34" charset="0"/>
              </a:endParaRPr>
            </a:p>
            <a:p>
              <a:pPr marL="285750" indent="-285750">
                <a:buFont typeface="Arial" panose="020B0604020202020204" pitchFamily="34" charset="0"/>
                <a:buChar char="•"/>
              </a:pPr>
              <a:r>
                <a:rPr lang="zh-CN" altLang="en-US" sz="1600" dirty="0" smtClean="0">
                  <a:latin typeface="华文细黑" panose="02010600040101010101" pitchFamily="2" charset="-122"/>
                  <a:ea typeface="华文细黑" panose="02010600040101010101" pitchFamily="2" charset="-122"/>
                  <a:sym typeface="Calibri" panose="020F0502020204030204" pitchFamily="34" charset="0"/>
                </a:rPr>
                <a:t>进行基准分析说明定价和利润留存的合理性；</a:t>
              </a:r>
              <a:endParaRPr lang="en-US" altLang="zh-CN" sz="1600" dirty="0" smtClean="0">
                <a:latin typeface="华文细黑" panose="02010600040101010101" pitchFamily="2" charset="-122"/>
                <a:ea typeface="华文细黑" panose="02010600040101010101" pitchFamily="2" charset="-122"/>
                <a:sym typeface="Calibri" panose="020F0502020204030204" pitchFamily="34" charset="0"/>
              </a:endParaRPr>
            </a:p>
            <a:p>
              <a:pPr marL="285750" indent="-285750">
                <a:buFont typeface="Arial" panose="020B0604020202020204" pitchFamily="34" charset="0"/>
                <a:buChar char="•"/>
              </a:pPr>
              <a:endParaRPr lang="en-US" altLang="zh-CN" sz="1600" dirty="0">
                <a:latin typeface="华文细黑" panose="02010600040101010101" pitchFamily="2" charset="-122"/>
                <a:ea typeface="华文细黑" panose="02010600040101010101" pitchFamily="2" charset="-122"/>
                <a:sym typeface="Calibri" panose="020F0502020204030204" pitchFamily="34" charset="0"/>
              </a:endParaRPr>
            </a:p>
            <a:p>
              <a:endParaRPr kumimoji="1" lang="zh-CN" altLang="en-US" sz="2000" dirty="0">
                <a:latin typeface="华文细黑" panose="02010600040101010101" pitchFamily="2" charset="-122"/>
                <a:ea typeface="华文细黑" panose="02010600040101010101" pitchFamily="2" charset="-122"/>
              </a:endParaRPr>
            </a:p>
          </p:txBody>
        </p:sp>
        <p:sp>
          <p:nvSpPr>
            <p:cNvPr id="26" name="标题 1"/>
            <p:cNvSpPr txBox="1"/>
            <p:nvPr/>
          </p:nvSpPr>
          <p:spPr>
            <a:xfrm>
              <a:off x="4823880" y="4835202"/>
              <a:ext cx="323248" cy="274875"/>
            </a:xfrm>
            <a:custGeom>
              <a:avLst/>
              <a:gdLst>
                <a:gd name="connsiteX0" fmla="*/ 337768 w 1372282"/>
                <a:gd name="connsiteY0" fmla="*/ 1315328 h 1426949"/>
                <a:gd name="connsiteX1" fmla="*/ 530173 w 1372282"/>
                <a:gd name="connsiteY1" fmla="*/ 1315328 h 1426949"/>
                <a:gd name="connsiteX2" fmla="*/ 842109 w 1372282"/>
                <a:gd name="connsiteY2" fmla="*/ 1315328 h 1426949"/>
                <a:gd name="connsiteX3" fmla="*/ 1034514 w 1372282"/>
                <a:gd name="connsiteY3" fmla="*/ 1315328 h 1426949"/>
                <a:gd name="connsiteX4" fmla="*/ 1090325 w 1372282"/>
                <a:gd name="connsiteY4" fmla="*/ 1371139 h 1426949"/>
                <a:gd name="connsiteX5" fmla="*/ 1034514 w 1372282"/>
                <a:gd name="connsiteY5" fmla="*/ 1426949 h 1426949"/>
                <a:gd name="connsiteX6" fmla="*/ 842109 w 1372282"/>
                <a:gd name="connsiteY6" fmla="*/ 1426949 h 1426949"/>
                <a:gd name="connsiteX7" fmla="*/ 530173 w 1372282"/>
                <a:gd name="connsiteY7" fmla="*/ 1426949 h 1426949"/>
                <a:gd name="connsiteX8" fmla="*/ 337768 w 1372282"/>
                <a:gd name="connsiteY8" fmla="*/ 1426949 h 1426949"/>
                <a:gd name="connsiteX9" fmla="*/ 281957 w 1372282"/>
                <a:gd name="connsiteY9" fmla="*/ 1371139 h 1426949"/>
                <a:gd name="connsiteX10" fmla="*/ 337768 w 1372282"/>
                <a:gd name="connsiteY10" fmla="*/ 1315328 h 1426949"/>
                <a:gd name="connsiteX11" fmla="*/ 686154 w 1372282"/>
                <a:gd name="connsiteY11" fmla="*/ 111621 h 1426949"/>
                <a:gd name="connsiteX12" fmla="*/ 237624 w 1372282"/>
                <a:gd name="connsiteY12" fmla="*/ 560152 h 1426949"/>
                <a:gd name="connsiteX13" fmla="*/ 237624 w 1372282"/>
                <a:gd name="connsiteY13" fmla="*/ 985614 h 1426949"/>
                <a:gd name="connsiteX14" fmla="*/ 229252 w 1372282"/>
                <a:gd name="connsiteY14" fmla="*/ 1014822 h 1426949"/>
                <a:gd name="connsiteX15" fmla="*/ 155768 w 1372282"/>
                <a:gd name="connsiteY15" fmla="*/ 1134814 h 1426949"/>
                <a:gd name="connsiteX16" fmla="*/ 1214680 w 1372282"/>
                <a:gd name="connsiteY16" fmla="*/ 1134814 h 1426949"/>
                <a:gd name="connsiteX17" fmla="*/ 1143429 w 1372282"/>
                <a:gd name="connsiteY17" fmla="*/ 1023565 h 1426949"/>
                <a:gd name="connsiteX18" fmla="*/ 1134685 w 1372282"/>
                <a:gd name="connsiteY18" fmla="*/ 993428 h 1426949"/>
                <a:gd name="connsiteX19" fmla="*/ 1134685 w 1372282"/>
                <a:gd name="connsiteY19" fmla="*/ 560152 h 1426949"/>
                <a:gd name="connsiteX20" fmla="*/ 686154 w 1372282"/>
                <a:gd name="connsiteY20" fmla="*/ 111621 h 1426949"/>
                <a:gd name="connsiteX21" fmla="*/ 686154 w 1372282"/>
                <a:gd name="connsiteY21" fmla="*/ 0 h 1426949"/>
                <a:gd name="connsiteX22" fmla="*/ 903815 w 1372282"/>
                <a:gd name="connsiteY22" fmla="*/ 44276 h 1426949"/>
                <a:gd name="connsiteX23" fmla="*/ 1081851 w 1372282"/>
                <a:gd name="connsiteY23" fmla="*/ 164455 h 1426949"/>
                <a:gd name="connsiteX24" fmla="*/ 1202030 w 1372282"/>
                <a:gd name="connsiteY24" fmla="*/ 342491 h 1426949"/>
                <a:gd name="connsiteX25" fmla="*/ 1246306 w 1372282"/>
                <a:gd name="connsiteY25" fmla="*/ 560152 h 1426949"/>
                <a:gd name="connsiteX26" fmla="*/ 1246306 w 1372282"/>
                <a:gd name="connsiteY26" fmla="*/ 977243 h 1426949"/>
                <a:gd name="connsiteX27" fmla="*/ 1363508 w 1372282"/>
                <a:gd name="connsiteY27" fmla="*/ 1160487 h 1426949"/>
                <a:gd name="connsiteX28" fmla="*/ 1365369 w 1372282"/>
                <a:gd name="connsiteY28" fmla="*/ 1217414 h 1426949"/>
                <a:gd name="connsiteX29" fmla="*/ 1316628 w 1372282"/>
                <a:gd name="connsiteY29" fmla="*/ 1246436 h 1426949"/>
                <a:gd name="connsiteX30" fmla="*/ 55867 w 1372282"/>
                <a:gd name="connsiteY30" fmla="*/ 1246436 h 1426949"/>
                <a:gd name="connsiteX31" fmla="*/ 7126 w 1372282"/>
                <a:gd name="connsiteY31" fmla="*/ 1217786 h 1426949"/>
                <a:gd name="connsiteX32" fmla="*/ 8242 w 1372282"/>
                <a:gd name="connsiteY32" fmla="*/ 1161232 h 1426949"/>
                <a:gd name="connsiteX33" fmla="*/ 126002 w 1372282"/>
                <a:gd name="connsiteY33" fmla="*/ 969801 h 1426949"/>
                <a:gd name="connsiteX34" fmla="*/ 126002 w 1372282"/>
                <a:gd name="connsiteY34" fmla="*/ 560152 h 1426949"/>
                <a:gd name="connsiteX35" fmla="*/ 170279 w 1372282"/>
                <a:gd name="connsiteY35" fmla="*/ 342491 h 1426949"/>
                <a:gd name="connsiteX36" fmla="*/ 290458 w 1372282"/>
                <a:gd name="connsiteY36" fmla="*/ 164455 h 1426949"/>
                <a:gd name="connsiteX37" fmla="*/ 468493 w 1372282"/>
                <a:gd name="connsiteY37" fmla="*/ 44276 h 1426949"/>
                <a:gd name="connsiteX38" fmla="*/ 686154 w 1372282"/>
                <a:gd name="connsiteY38" fmla="*/ 0 h 1426949"/>
              </a:gdLst>
              <a:ahLst/>
              <a:cxnLst/>
              <a:rect l="l" t="t" r="r" b="b"/>
              <a:pathLst>
                <a:path w="1372282" h="1426949">
                  <a:moveTo>
                    <a:pt x="337768" y="1315328"/>
                  </a:moveTo>
                  <a:lnTo>
                    <a:pt x="530173" y="1315328"/>
                  </a:lnTo>
                  <a:lnTo>
                    <a:pt x="842109" y="1315328"/>
                  </a:lnTo>
                  <a:lnTo>
                    <a:pt x="1034514" y="1315328"/>
                  </a:lnTo>
                  <a:cubicBezTo>
                    <a:pt x="1065396" y="1315328"/>
                    <a:pt x="1090325" y="1340257"/>
                    <a:pt x="1090325" y="1371139"/>
                  </a:cubicBezTo>
                  <a:cubicBezTo>
                    <a:pt x="1090325" y="1402021"/>
                    <a:pt x="1065210" y="1426949"/>
                    <a:pt x="1034514" y="1426949"/>
                  </a:cubicBezTo>
                  <a:lnTo>
                    <a:pt x="842109" y="1426949"/>
                  </a:lnTo>
                  <a:lnTo>
                    <a:pt x="530173" y="1426949"/>
                  </a:lnTo>
                  <a:lnTo>
                    <a:pt x="337768" y="1426949"/>
                  </a:lnTo>
                  <a:cubicBezTo>
                    <a:pt x="306886" y="1426949"/>
                    <a:pt x="281957" y="1402021"/>
                    <a:pt x="281957" y="1371139"/>
                  </a:cubicBezTo>
                  <a:cubicBezTo>
                    <a:pt x="281957" y="1340257"/>
                    <a:pt x="306886" y="1315328"/>
                    <a:pt x="337768" y="1315328"/>
                  </a:cubicBezTo>
                  <a:close/>
                  <a:moveTo>
                    <a:pt x="686154" y="111621"/>
                  </a:moveTo>
                  <a:cubicBezTo>
                    <a:pt x="438914" y="111621"/>
                    <a:pt x="237624" y="312725"/>
                    <a:pt x="237624" y="560152"/>
                  </a:cubicBezTo>
                  <a:lnTo>
                    <a:pt x="237624" y="985614"/>
                  </a:lnTo>
                  <a:cubicBezTo>
                    <a:pt x="237624" y="996032"/>
                    <a:pt x="234833" y="1006078"/>
                    <a:pt x="229252" y="1014822"/>
                  </a:cubicBezTo>
                  <a:lnTo>
                    <a:pt x="155768" y="1134814"/>
                  </a:lnTo>
                  <a:lnTo>
                    <a:pt x="1214680" y="1134814"/>
                  </a:lnTo>
                  <a:lnTo>
                    <a:pt x="1143429" y="1023565"/>
                  </a:lnTo>
                  <a:cubicBezTo>
                    <a:pt x="1137662" y="1014636"/>
                    <a:pt x="1134685" y="1004218"/>
                    <a:pt x="1134685" y="993428"/>
                  </a:cubicBezTo>
                  <a:lnTo>
                    <a:pt x="1134685" y="560152"/>
                  </a:lnTo>
                  <a:cubicBezTo>
                    <a:pt x="1134685" y="312911"/>
                    <a:pt x="933581" y="111621"/>
                    <a:pt x="686154" y="111621"/>
                  </a:cubicBezTo>
                  <a:close/>
                  <a:moveTo>
                    <a:pt x="686154" y="0"/>
                  </a:moveTo>
                  <a:cubicBezTo>
                    <a:pt x="761499" y="0"/>
                    <a:pt x="834610" y="14883"/>
                    <a:pt x="903815" y="44276"/>
                  </a:cubicBezTo>
                  <a:cubicBezTo>
                    <a:pt x="970416" y="72554"/>
                    <a:pt x="1030319" y="113109"/>
                    <a:pt x="1081851" y="164455"/>
                  </a:cubicBezTo>
                  <a:cubicBezTo>
                    <a:pt x="1133383" y="215987"/>
                    <a:pt x="1173753" y="275890"/>
                    <a:pt x="1202030" y="342491"/>
                  </a:cubicBezTo>
                  <a:cubicBezTo>
                    <a:pt x="1231423" y="411510"/>
                    <a:pt x="1246306" y="484808"/>
                    <a:pt x="1246306" y="560152"/>
                  </a:cubicBezTo>
                  <a:lnTo>
                    <a:pt x="1246306" y="977243"/>
                  </a:lnTo>
                  <a:lnTo>
                    <a:pt x="1363508" y="1160487"/>
                  </a:lnTo>
                  <a:cubicBezTo>
                    <a:pt x="1374484" y="1177603"/>
                    <a:pt x="1375229" y="1199555"/>
                    <a:pt x="1365369" y="1217414"/>
                  </a:cubicBezTo>
                  <a:cubicBezTo>
                    <a:pt x="1355695" y="1235273"/>
                    <a:pt x="1336905" y="1246436"/>
                    <a:pt x="1316628" y="1246436"/>
                  </a:cubicBezTo>
                  <a:lnTo>
                    <a:pt x="55867" y="1246436"/>
                  </a:lnTo>
                  <a:cubicBezTo>
                    <a:pt x="35589" y="1246436"/>
                    <a:pt x="16986" y="1235460"/>
                    <a:pt x="7126" y="1217786"/>
                  </a:cubicBezTo>
                  <a:cubicBezTo>
                    <a:pt x="-2734" y="1200113"/>
                    <a:pt x="-2362" y="1178533"/>
                    <a:pt x="8242" y="1161232"/>
                  </a:cubicBezTo>
                  <a:lnTo>
                    <a:pt x="126002" y="969801"/>
                  </a:lnTo>
                  <a:lnTo>
                    <a:pt x="126002" y="560152"/>
                  </a:lnTo>
                  <a:cubicBezTo>
                    <a:pt x="126002" y="484808"/>
                    <a:pt x="140885" y="411696"/>
                    <a:pt x="170279" y="342491"/>
                  </a:cubicBezTo>
                  <a:cubicBezTo>
                    <a:pt x="198556" y="275890"/>
                    <a:pt x="239112" y="215987"/>
                    <a:pt x="290458" y="164455"/>
                  </a:cubicBezTo>
                  <a:cubicBezTo>
                    <a:pt x="341803" y="112923"/>
                    <a:pt x="401893" y="72554"/>
                    <a:pt x="468493" y="44276"/>
                  </a:cubicBezTo>
                  <a:cubicBezTo>
                    <a:pt x="537512" y="14883"/>
                    <a:pt x="610810" y="0"/>
                    <a:pt x="686154" y="0"/>
                  </a:cubicBezTo>
                  <a:close/>
                </a:path>
              </a:pathLst>
            </a:custGeom>
            <a:solidFill>
              <a:srgbClr val="C8EC50"/>
            </a:solidFill>
            <a:ln w="1860" cap="flat">
              <a:noFill/>
              <a:miter/>
            </a:ln>
          </p:spPr>
          <p:txBody>
            <a:bodyPr vert="horz" wrap="square"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8C3B"/>
                </a:solidFill>
                <a:effectLst/>
                <a:uLnTx/>
                <a:uFillTx/>
                <a:latin typeface="华文细黑" panose="02010600040101010101" pitchFamily="2" charset="-122"/>
                <a:ea typeface="华文细黑" panose="02010600040101010101" pitchFamily="2" charset="-122"/>
              </a:endParaRPr>
            </a:p>
          </p:txBody>
        </p:sp>
        <p:sp>
          <p:nvSpPr>
            <p:cNvPr id="27" name="标题 1"/>
            <p:cNvSpPr txBox="1"/>
            <p:nvPr/>
          </p:nvSpPr>
          <p:spPr>
            <a:xfrm>
              <a:off x="5477341" y="4786974"/>
              <a:ext cx="7330053" cy="323103"/>
            </a:xfrm>
            <a:prstGeom prst="rect">
              <a:avLst/>
            </a:prstGeom>
            <a:noFill/>
            <a:ln>
              <a:noFill/>
            </a:ln>
          </p:spPr>
          <p:txBody>
            <a:bodyPr vert="horz" wrap="square" lIns="0" tIns="0" rIns="0" bIns="0" rtlCol="0" anchor="b"/>
            <a:lstStyle/>
            <a:p>
              <a:r>
                <a:rPr kumimoji="1" lang="zh-CN" altLang="en-US" b="1" dirty="0">
                  <a:ln w="12700">
                    <a:noFill/>
                  </a:ln>
                  <a:solidFill>
                    <a:srgbClr val="00B050"/>
                  </a:solidFill>
                  <a:latin typeface="华文细黑" panose="02010600040101010101" pitchFamily="2" charset="-122"/>
                  <a:ea typeface="华文细黑" panose="02010600040101010101" pitchFamily="2" charset="-122"/>
                </a:rPr>
                <a:t>其他</a:t>
              </a:r>
              <a:endParaRPr kumimoji="1" lang="zh-CN" altLang="en-US" sz="2000" b="1" dirty="0">
                <a:solidFill>
                  <a:srgbClr val="00B050"/>
                </a:solidFill>
                <a:latin typeface="华文细黑" panose="02010600040101010101" pitchFamily="2" charset="-122"/>
                <a:ea typeface="华文细黑" panose="02010600040101010101" pitchFamily="2" charset="-122"/>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80848" y="2297459"/>
            <a:ext cx="10052487" cy="1441450"/>
            <a:chOff x="1983595" y="2297459"/>
            <a:chExt cx="10052487" cy="1441450"/>
          </a:xfrm>
        </p:grpSpPr>
        <p:grpSp>
          <p:nvGrpSpPr>
            <p:cNvPr id="14" name="组合 42"/>
            <p:cNvGrpSpPr/>
            <p:nvPr/>
          </p:nvGrpSpPr>
          <p:grpSpPr bwMode="auto">
            <a:xfrm rot="45984">
              <a:off x="2752012" y="2297459"/>
              <a:ext cx="1080924" cy="1441450"/>
              <a:chOff x="0" y="0"/>
              <a:chExt cx="1296144" cy="1728192"/>
            </a:xfrm>
          </p:grpSpPr>
          <p:grpSp>
            <p:nvGrpSpPr>
              <p:cNvPr id="16" name="组合 44"/>
              <p:cNvGrpSpPr/>
              <p:nvPr/>
            </p:nvGrpSpPr>
            <p:grpSpPr bwMode="auto">
              <a:xfrm>
                <a:off x="0" y="0"/>
                <a:ext cx="1296144" cy="1728192"/>
                <a:chOff x="0" y="0"/>
                <a:chExt cx="1296144" cy="1728192"/>
              </a:xfrm>
            </p:grpSpPr>
            <p:sp>
              <p:nvSpPr>
                <p:cNvPr id="18" name="圆角矩形 46"/>
                <p:cNvSpPr>
                  <a:spLocks noChangeArrowheads="1"/>
                </p:cNvSpPr>
                <p:nvPr/>
              </p:nvSpPr>
              <p:spPr bwMode="auto">
                <a:xfrm>
                  <a:off x="0" y="0"/>
                  <a:ext cx="1296144" cy="1728192"/>
                </a:xfrm>
                <a:prstGeom prst="roundRect">
                  <a:avLst>
                    <a:gd name="adj" fmla="val 16667"/>
                  </a:avLst>
                </a:prstGeom>
                <a:solidFill>
                  <a:srgbClr val="C8EC50"/>
                </a:solidFill>
                <a:ln>
                  <a:noFill/>
                </a:ln>
                <a:extLst>
                  <a:ext uri="{91240B29-F687-4F45-9708-019B960494DF}">
                    <a14:hiddenLine xmlns:a14="http://schemas.microsoft.com/office/drawing/2010/main" w="25400">
                      <a:solidFill>
                        <a:srgbClr val="395E8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lang="en-US" altLang="zh-CN" sz="4800" noProof="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3</a:t>
                  </a:r>
                  <a:endParaRPr kumimoji="0" lang="zh-CN" altLang="en-US" sz="4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圆角矩形 47"/>
                <p:cNvSpPr>
                  <a:spLocks noChangeArrowheads="1"/>
                </p:cNvSpPr>
                <p:nvPr/>
              </p:nvSpPr>
              <p:spPr bwMode="auto">
                <a:xfrm>
                  <a:off x="54006" y="72008"/>
                  <a:ext cx="1188132" cy="1584176"/>
                </a:xfrm>
                <a:prstGeom prst="roundRect">
                  <a:avLst>
                    <a:gd name="adj" fmla="val 16667"/>
                  </a:avLst>
                </a:prstGeom>
                <a:noFill/>
                <a:ln w="1587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圆角矩形 5"/>
              <p:cNvSpPr>
                <a:spLocks noChangeArrowheads="1"/>
              </p:cNvSpPr>
              <p:nvPr/>
            </p:nvSpPr>
            <p:spPr bwMode="auto">
              <a:xfrm>
                <a:off x="3277" y="791830"/>
                <a:ext cx="1292867" cy="936362"/>
              </a:xfrm>
              <a:custGeom>
                <a:avLst/>
                <a:gdLst>
                  <a:gd name="T0" fmla="*/ 0 w 1292867"/>
                  <a:gd name="T1" fmla="*/ 0 h 936362"/>
                  <a:gd name="T2" fmla="*/ 1292867 w 1292867"/>
                  <a:gd name="T3" fmla="*/ 752847 h 936362"/>
                  <a:gd name="T4" fmla="*/ 1080116 w 1292867"/>
                  <a:gd name="T5" fmla="*/ 936362 h 936362"/>
                  <a:gd name="T6" fmla="*/ 216028 w 1292867"/>
                  <a:gd name="T7" fmla="*/ 936362 h 936362"/>
                  <a:gd name="T8" fmla="*/ 0 w 1292867"/>
                  <a:gd name="T9" fmla="*/ 720334 h 936362"/>
                  <a:gd name="T10" fmla="*/ 0 w 1292867"/>
                  <a:gd name="T11" fmla="*/ 0 h 936362"/>
                  <a:gd name="T12" fmla="*/ 0 60000 65536"/>
                  <a:gd name="T13" fmla="*/ 0 60000 65536"/>
                  <a:gd name="T14" fmla="*/ 0 60000 65536"/>
                  <a:gd name="T15" fmla="*/ 0 60000 65536"/>
                  <a:gd name="T16" fmla="*/ 0 60000 65536"/>
                  <a:gd name="T17" fmla="*/ 0 60000 65536"/>
                  <a:gd name="T18" fmla="*/ 0 w 1292867"/>
                  <a:gd name="T19" fmla="*/ 0 h 936362"/>
                  <a:gd name="T20" fmla="*/ 1292867 w 1292867"/>
                  <a:gd name="T21" fmla="*/ 936362 h 936362"/>
                </a:gdLst>
                <a:ahLst/>
                <a:cxnLst>
                  <a:cxn ang="T12">
                    <a:pos x="T0" y="T1"/>
                  </a:cxn>
                  <a:cxn ang="T13">
                    <a:pos x="T2" y="T3"/>
                  </a:cxn>
                  <a:cxn ang="T14">
                    <a:pos x="T4" y="T5"/>
                  </a:cxn>
                  <a:cxn ang="T15">
                    <a:pos x="T6" y="T7"/>
                  </a:cxn>
                  <a:cxn ang="T16">
                    <a:pos x="T8" y="T9"/>
                  </a:cxn>
                  <a:cxn ang="T17">
                    <a:pos x="T10" y="T11"/>
                  </a:cxn>
                </a:cxnLst>
                <a:rect l="T18" t="T19" r="T20" b="T21"/>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lnTo>
                      <a:pt x="0" y="0"/>
                    </a:lnTo>
                    <a:close/>
                  </a:path>
                </a:pathLst>
              </a:custGeom>
              <a:solidFill>
                <a:srgbClr val="FFFFFF">
                  <a:alpha val="43137"/>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15" name="Picture 3"/>
            <p:cNvPicPr>
              <a:picLocks noChangeAspect="1" noChangeArrowheads="1"/>
            </p:cNvPicPr>
            <p:nvPr/>
          </p:nvPicPr>
          <p:blipFill>
            <a:blip r:embed="rId2">
              <a:biLevel thresh="50000"/>
              <a:grayscl/>
              <a:extLst>
                <a:ext uri="{28A0092B-C50C-407E-A947-70E740481C1C}">
                  <a14:useLocalDpi xmlns:a14="http://schemas.microsoft.com/office/drawing/2010/main" val="0"/>
                </a:ext>
              </a:extLst>
            </a:blip>
            <a:srcRect l="2766" r="7204" b="57678"/>
            <a:stretch>
              <a:fillRect/>
            </a:stretch>
          </p:blipFill>
          <p:spPr bwMode="auto">
            <a:xfrm rot="1858750" flipH="1">
              <a:off x="1983595" y="2736513"/>
              <a:ext cx="2209800" cy="10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8" name="直接连接符 39"/>
            <p:cNvSpPr>
              <a:spLocks noChangeShapeType="1"/>
            </p:cNvSpPr>
            <p:nvPr/>
          </p:nvSpPr>
          <p:spPr bwMode="auto">
            <a:xfrm>
              <a:off x="4084469" y="3383886"/>
              <a:ext cx="2444449" cy="17784"/>
            </a:xfrm>
            <a:prstGeom prst="line">
              <a:avLst/>
            </a:prstGeom>
            <a:noFill/>
            <a:ln w="3175">
              <a:solidFill>
                <a:srgbClr val="3F3F3F"/>
              </a:solidFill>
              <a:prstDash val="sysDot"/>
              <a:bevel/>
              <a:headEnd type="oval" w="sm" len="sm"/>
              <a:tailEnd type="oval" w="sm" len="sm"/>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40"/>
            <p:cNvSpPr>
              <a:spLocks noChangeArrowheads="1"/>
            </p:cNvSpPr>
            <p:nvPr/>
          </p:nvSpPr>
          <p:spPr bwMode="auto">
            <a:xfrm>
              <a:off x="4084469" y="2756573"/>
              <a:ext cx="7951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lang="zh-CN" altLang="en-US" sz="2800" b="1" noProof="0" dirty="0" smtClean="0">
                  <a:solidFill>
                    <a:srgbClr val="C8EC50"/>
                  </a:solidFill>
                  <a:latin typeface="Arial" panose="020B0604020202020204" pitchFamily="34" charset="0"/>
                  <a:ea typeface="微软雅黑" panose="020B0503020204020204" pitchFamily="34" charset="-122"/>
                  <a:cs typeface="+mn-ea"/>
                  <a:sym typeface="Arial" panose="020B0604020202020204" pitchFamily="34" charset="0"/>
                </a:rPr>
                <a:t>“税收洼地”所引发的税务风险</a:t>
              </a:r>
              <a:endParaRPr kumimoji="0" lang="zh-CN" altLang="en-US" sz="2800" b="1" i="0" u="none" strike="noStrike" kern="1200" cap="none" spc="0" normalizeH="0" baseline="0" noProof="0" dirty="0">
                <a:ln>
                  <a:noFill/>
                </a:ln>
                <a:solidFill>
                  <a:srgbClr val="63BED2"/>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组合 20"/>
          <p:cNvGrpSpPr/>
          <p:nvPr/>
        </p:nvGrpSpPr>
        <p:grpSpPr bwMode="auto">
          <a:xfrm>
            <a:off x="0" y="20998"/>
            <a:ext cx="12192095" cy="6837002"/>
            <a:chOff x="-7568" y="16000"/>
            <a:chExt cx="9217997" cy="5169353"/>
          </a:xfrm>
        </p:grpSpPr>
        <p:grpSp>
          <p:nvGrpSpPr>
            <p:cNvPr id="32" name="组合 21"/>
            <p:cNvGrpSpPr/>
            <p:nvPr/>
          </p:nvGrpSpPr>
          <p:grpSpPr bwMode="auto">
            <a:xfrm>
              <a:off x="-7568" y="16000"/>
              <a:ext cx="9216410" cy="693799"/>
              <a:chOff x="-7568" y="16000"/>
              <a:chExt cx="9216410" cy="693799"/>
            </a:xfrm>
          </p:grpSpPr>
          <p:cxnSp>
            <p:nvCxnSpPr>
              <p:cNvPr id="36" name="直接连接符 35"/>
              <p:cNvCxnSpPr/>
              <p:nvPr/>
            </p:nvCxnSpPr>
            <p:spPr>
              <a:xfrm>
                <a:off x="-2381" y="697098"/>
                <a:ext cx="9211223" cy="0"/>
              </a:xfrm>
              <a:prstGeom prst="line">
                <a:avLst/>
              </a:prstGeom>
              <a:ln w="31750">
                <a:solidFill>
                  <a:srgbClr val="88C33A"/>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568" y="16000"/>
                <a:ext cx="9209635" cy="693799"/>
              </a:xfrm>
              <a:prstGeom prst="rect">
                <a:avLst/>
              </a:prstGeom>
              <a:solidFill>
                <a:srgbClr val="C9EC51"/>
              </a:solidFill>
              <a:ln>
                <a:solidFill>
                  <a:srgbClr val="C9EC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38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22"/>
            <p:cNvGrpSpPr/>
            <p:nvPr/>
          </p:nvGrpSpPr>
          <p:grpSpPr bwMode="auto">
            <a:xfrm>
              <a:off x="-2381" y="4967847"/>
              <a:ext cx="9212810" cy="217506"/>
              <a:chOff x="-2381" y="4967847"/>
              <a:chExt cx="9212810" cy="217506"/>
            </a:xfrm>
          </p:grpSpPr>
          <p:sp>
            <p:nvSpPr>
              <p:cNvPr id="34" name="矩形 33"/>
              <p:cNvSpPr/>
              <p:nvPr/>
            </p:nvSpPr>
            <p:spPr>
              <a:xfrm>
                <a:off x="-2381" y="4980548"/>
                <a:ext cx="9208048" cy="204805"/>
              </a:xfrm>
              <a:prstGeom prst="rect">
                <a:avLst/>
              </a:prstGeom>
              <a:solidFill>
                <a:srgbClr val="C9EC51"/>
              </a:solidFill>
              <a:ln>
                <a:solidFill>
                  <a:srgbClr val="C9EC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38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5" name="直接连接符 34"/>
              <p:cNvCxnSpPr/>
              <p:nvPr/>
            </p:nvCxnSpPr>
            <p:spPr>
              <a:xfrm>
                <a:off x="-793" y="4967847"/>
                <a:ext cx="9211222" cy="0"/>
              </a:xfrm>
              <a:prstGeom prst="line">
                <a:avLst/>
              </a:prstGeom>
              <a:ln w="31750">
                <a:solidFill>
                  <a:srgbClr val="C9EC5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0" y="0"/>
            <a:ext cx="5095875" cy="6858000"/>
          </a:xfrm>
          <a:prstGeom prst="rect">
            <a:avLst/>
          </a:prstGeom>
          <a:solidFill>
            <a:srgbClr val="C9EC51"/>
          </a:solidFill>
          <a:ln>
            <a:solidFill>
              <a:srgbClr val="C9EC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38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组合 5"/>
          <p:cNvGrpSpPr/>
          <p:nvPr/>
        </p:nvGrpSpPr>
        <p:grpSpPr>
          <a:xfrm>
            <a:off x="5457825" y="209515"/>
            <a:ext cx="5905500" cy="3033173"/>
            <a:chOff x="2028824" y="724706"/>
            <a:chExt cx="7124701" cy="3441942"/>
          </a:xfrm>
        </p:grpSpPr>
        <p:pic>
          <p:nvPicPr>
            <p:cNvPr id="4" name="图片 3"/>
            <p:cNvPicPr>
              <a:picLocks noChangeAspect="1"/>
            </p:cNvPicPr>
            <p:nvPr/>
          </p:nvPicPr>
          <p:blipFill rotWithShape="1">
            <a:blip r:embed="rId2"/>
            <a:srcRect b="50593"/>
            <a:stretch>
              <a:fillRect/>
            </a:stretch>
          </p:blipFill>
          <p:spPr>
            <a:xfrm>
              <a:off x="2028824" y="724706"/>
              <a:ext cx="7124701" cy="3441942"/>
            </a:xfrm>
            <a:prstGeom prst="rect">
              <a:avLst/>
            </a:prstGeom>
          </p:spPr>
        </p:pic>
        <p:sp>
          <p:nvSpPr>
            <p:cNvPr id="5" name="矩形 4"/>
            <p:cNvSpPr/>
            <p:nvPr/>
          </p:nvSpPr>
          <p:spPr>
            <a:xfrm>
              <a:off x="7762875" y="2667000"/>
              <a:ext cx="1228725"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5457825" y="3482734"/>
            <a:ext cx="6667500" cy="2809875"/>
          </a:xfrm>
          <a:prstGeom prst="rect">
            <a:avLst/>
          </a:prstGeom>
        </p:spPr>
      </p:pic>
      <p:sp>
        <p:nvSpPr>
          <p:cNvPr id="14" name="标题 1"/>
          <p:cNvSpPr txBox="1"/>
          <p:nvPr/>
        </p:nvSpPr>
        <p:spPr>
          <a:xfrm>
            <a:off x="660400" y="873125"/>
            <a:ext cx="3338019" cy="640195"/>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b="1" dirty="0" smtClean="0">
                <a:latin typeface="Calibri" panose="020F0502020204030204" pitchFamily="34" charset="0"/>
                <a:sym typeface="Calibri" panose="020F0502020204030204" pitchFamily="34" charset="0"/>
              </a:rPr>
              <a:t>政策法规</a:t>
            </a:r>
            <a:endParaRPr lang="zh-CN" altLang="en-US" b="1" dirty="0">
              <a:latin typeface="Calibri" panose="020F0502020204030204" pitchFamily="34" charset="0"/>
              <a:sym typeface="Calibri" panose="020F0502020204030204" pitchFamily="34" charset="0"/>
            </a:endParaRPr>
          </a:p>
        </p:txBody>
      </p:sp>
      <p:sp>
        <p:nvSpPr>
          <p:cNvPr id="15" name="文本占位符 6"/>
          <p:cNvSpPr txBox="1"/>
          <p:nvPr/>
        </p:nvSpPr>
        <p:spPr>
          <a:xfrm>
            <a:off x="401904" y="1988800"/>
            <a:ext cx="4292065" cy="2507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zh-CN" altLang="en-US" sz="2000" dirty="0" smtClean="0"/>
              <a:t>国务院总理李强签署</a:t>
            </a:r>
            <a:r>
              <a:rPr lang="en-US" altLang="zh-CN" sz="2000" dirty="0" smtClean="0"/>
              <a:t>《</a:t>
            </a:r>
            <a:r>
              <a:rPr lang="zh-CN" altLang="en-US" sz="2000" dirty="0" smtClean="0"/>
              <a:t>公平竞争审查条例</a:t>
            </a:r>
            <a:r>
              <a:rPr lang="en-US" altLang="zh-CN" sz="2000" dirty="0" smtClean="0"/>
              <a:t>》</a:t>
            </a:r>
            <a:r>
              <a:rPr lang="zh-CN" altLang="en-US" sz="2000" dirty="0" smtClean="0"/>
              <a:t>，明确规定</a:t>
            </a:r>
            <a:r>
              <a:rPr lang="zh-CN" altLang="en-US" sz="2000" b="1" dirty="0" smtClean="0"/>
              <a:t>禁止</a:t>
            </a:r>
            <a:r>
              <a:rPr lang="zh-CN" altLang="en-US" sz="2000" dirty="0" smtClean="0"/>
              <a:t>对特定经营者提供税收优惠、有选择性的差异化财政奖励或补贴。</a:t>
            </a:r>
            <a:endParaRPr lang="zh-CN" altLang="en-US" sz="2000" dirty="0">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6280" y="533400"/>
            <a:ext cx="6465570" cy="782955"/>
          </a:xfrm>
          <a:prstGeom prst="rect">
            <a:avLst/>
          </a:prstGeom>
        </p:spPr>
        <p:txBody>
          <a:bodyPr wrap="square">
            <a:noAutofit/>
          </a:bodyPr>
          <a:lstStyle/>
          <a:p>
            <a:pPr lvl="0">
              <a:defRPr/>
            </a:pPr>
            <a:r>
              <a:rPr lang="zh-CN" altLang="en-US" sz="2400" b="1" dirty="0">
                <a:cs typeface="+mn-ea"/>
                <a:sym typeface="+mn-lt"/>
              </a:rPr>
              <a:t>上海及全国多地开始废止税收优惠文件</a:t>
            </a:r>
          </a:p>
        </p:txBody>
      </p:sp>
      <p:graphicFrame>
        <p:nvGraphicFramePr>
          <p:cNvPr id="4" name="图示 3"/>
          <p:cNvGraphicFramePr/>
          <p:nvPr/>
        </p:nvGraphicFramePr>
        <p:xfrm>
          <a:off x="393700" y="1043515"/>
          <a:ext cx="10321925" cy="5719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0" y="0"/>
            <a:ext cx="5095875" cy="6858000"/>
          </a:xfrm>
          <a:prstGeom prst="rect">
            <a:avLst/>
          </a:prstGeom>
          <a:solidFill>
            <a:srgbClr val="C9EC51"/>
          </a:solidFill>
          <a:ln>
            <a:solidFill>
              <a:srgbClr val="C9EC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38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标题 1"/>
          <p:cNvSpPr txBox="1"/>
          <p:nvPr/>
        </p:nvSpPr>
        <p:spPr>
          <a:xfrm>
            <a:off x="660400" y="873125"/>
            <a:ext cx="3338019" cy="640195"/>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b="1" dirty="0">
                <a:latin typeface="Calibri" panose="020F0502020204030204" pitchFamily="34" charset="0"/>
                <a:sym typeface="Calibri" panose="020F0502020204030204" pitchFamily="34" charset="0"/>
              </a:rPr>
              <a:t>新闻</a:t>
            </a:r>
          </a:p>
        </p:txBody>
      </p:sp>
      <p:sp>
        <p:nvSpPr>
          <p:cNvPr id="15" name="文本占位符 6"/>
          <p:cNvSpPr txBox="1"/>
          <p:nvPr/>
        </p:nvSpPr>
        <p:spPr>
          <a:xfrm>
            <a:off x="253028" y="1976399"/>
            <a:ext cx="4589818" cy="2507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zh-CN" altLang="en-US" sz="2000" dirty="0" smtClean="0"/>
              <a:t>目前大量的上市公司已就</a:t>
            </a:r>
            <a:r>
              <a:rPr lang="zh-CN" altLang="en-US" sz="2000" b="1" dirty="0" smtClean="0"/>
              <a:t>“退回政府补助”，发布公告</a:t>
            </a:r>
            <a:r>
              <a:rPr lang="zh-CN" altLang="en-US" sz="2000" dirty="0" smtClean="0"/>
              <a:t>，包括“江苏博迁新材料、黄山胶囊、</a:t>
            </a:r>
            <a:r>
              <a:rPr lang="en-US" altLang="zh-CN" sz="2000" dirty="0" smtClean="0"/>
              <a:t>ST</a:t>
            </a:r>
            <a:r>
              <a:rPr lang="zh-CN" altLang="en-US" sz="2000" dirty="0" smtClean="0"/>
              <a:t>雪发、齐心集团、安琪酵母、全通教育”等；</a:t>
            </a:r>
            <a:endParaRPr lang="en-US" altLang="zh-CN" sz="2000" dirty="0" smtClean="0"/>
          </a:p>
          <a:p>
            <a:pPr marL="0" indent="0" algn="just">
              <a:lnSpc>
                <a:spcPct val="100000"/>
              </a:lnSpc>
              <a:buNone/>
            </a:pPr>
            <a:endParaRPr lang="en-US" altLang="zh-CN" sz="2000" dirty="0">
              <a:latin typeface="Calibri" panose="020F0502020204030204" pitchFamily="34" charset="0"/>
              <a:ea typeface="微软雅黑" panose="020B0503020204020204" pitchFamily="34" charset="-122"/>
              <a:sym typeface="Calibri" panose="020F0502020204030204" pitchFamily="34" charset="0"/>
            </a:endParaRPr>
          </a:p>
          <a:p>
            <a:pPr marL="0" indent="0" algn="just">
              <a:lnSpc>
                <a:spcPct val="100000"/>
              </a:lnSpc>
              <a:buNone/>
            </a:pPr>
            <a:r>
              <a:rPr lang="zh-CN" altLang="en-US" sz="2000" dirty="0"/>
              <a:t>向已注销企业股东</a:t>
            </a:r>
            <a:r>
              <a:rPr lang="zh-CN" altLang="en-US" sz="2000" b="1" dirty="0"/>
              <a:t>追回</a:t>
            </a:r>
            <a:r>
              <a:rPr lang="zh-CN" altLang="en-US" sz="2000" dirty="0"/>
              <a:t>之前发放的财政</a:t>
            </a:r>
            <a:r>
              <a:rPr lang="zh-CN" altLang="en-US" sz="2000" dirty="0" smtClean="0"/>
              <a:t>奖励；</a:t>
            </a:r>
            <a:endParaRPr lang="en-US" altLang="zh-CN" sz="2000" dirty="0" smtClean="0"/>
          </a:p>
          <a:p>
            <a:pPr marL="0" indent="0" algn="just">
              <a:lnSpc>
                <a:spcPct val="100000"/>
              </a:lnSpc>
              <a:buNone/>
            </a:pPr>
            <a:endParaRPr lang="en-US" altLang="zh-CN" sz="2000" dirty="0">
              <a:sym typeface="Calibri" panose="020F0502020204030204" pitchFamily="34" charset="0"/>
            </a:endParaRPr>
          </a:p>
          <a:p>
            <a:pPr marL="0" indent="0" algn="just">
              <a:lnSpc>
                <a:spcPct val="100000"/>
              </a:lnSpc>
              <a:buNone/>
            </a:pPr>
            <a:r>
              <a:rPr lang="zh-CN" altLang="en-US" sz="2000" dirty="0"/>
              <a:t>预计下一步审计署工作重点会严格针对地方性返还补贴收入</a:t>
            </a:r>
            <a:r>
              <a:rPr lang="zh-CN" altLang="en-US" sz="2000" dirty="0" smtClean="0"/>
              <a:t>，“</a:t>
            </a:r>
            <a:r>
              <a:rPr lang="zh-CN" altLang="en-US" sz="2000" b="1" dirty="0" smtClean="0">
                <a:solidFill>
                  <a:srgbClr val="C00000"/>
                </a:solidFill>
              </a:rPr>
              <a:t>税收洼地”区域</a:t>
            </a:r>
            <a:r>
              <a:rPr lang="zh-CN" altLang="en-US" sz="2000" b="1" dirty="0">
                <a:solidFill>
                  <a:srgbClr val="C00000"/>
                </a:solidFill>
              </a:rPr>
              <a:t>预计监管会加强</a:t>
            </a:r>
            <a:endParaRPr lang="zh-CN" altLang="en-US" sz="2000" b="1" dirty="0">
              <a:solidFill>
                <a:srgbClr val="C00000"/>
              </a:solidFill>
              <a:sym typeface="Calibri" panose="020F0502020204030204" pitchFamily="34" charset="0"/>
            </a:endParaRPr>
          </a:p>
        </p:txBody>
      </p:sp>
      <p:pic>
        <p:nvPicPr>
          <p:cNvPr id="10" name="图片 9"/>
          <p:cNvPicPr>
            <a:picLocks noChangeAspect="1"/>
          </p:cNvPicPr>
          <p:nvPr/>
        </p:nvPicPr>
        <p:blipFill>
          <a:blip r:embed="rId2"/>
          <a:stretch>
            <a:fillRect/>
          </a:stretch>
        </p:blipFill>
        <p:spPr>
          <a:xfrm>
            <a:off x="5214321" y="165379"/>
            <a:ext cx="6834804" cy="2444471"/>
          </a:xfrm>
          <a:prstGeom prst="rect">
            <a:avLst/>
          </a:prstGeom>
        </p:spPr>
      </p:pic>
      <p:sp>
        <p:nvSpPr>
          <p:cNvPr id="3" name="矩形 2"/>
          <p:cNvSpPr/>
          <p:nvPr/>
        </p:nvSpPr>
        <p:spPr>
          <a:xfrm>
            <a:off x="5495925" y="781050"/>
            <a:ext cx="1409700" cy="6286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0000"/>
                </a:solidFill>
              </a:rPr>
              <a:t>退回</a:t>
            </a:r>
            <a:r>
              <a:rPr lang="en-US" altLang="zh-CN" b="1" dirty="0" smtClean="0">
                <a:solidFill>
                  <a:srgbClr val="FF0000"/>
                </a:solidFill>
              </a:rPr>
              <a:t>2400</a:t>
            </a:r>
            <a:r>
              <a:rPr lang="zh-CN" altLang="en-US" b="1" dirty="0" smtClean="0">
                <a:solidFill>
                  <a:srgbClr val="FF0000"/>
                </a:solidFill>
              </a:rPr>
              <a:t>万奖励</a:t>
            </a:r>
            <a:endParaRPr lang="zh-CN" altLang="en-US" b="1" dirty="0">
              <a:solidFill>
                <a:srgbClr val="FF0000"/>
              </a:solidFill>
            </a:endParaRPr>
          </a:p>
        </p:txBody>
      </p:sp>
      <p:grpSp>
        <p:nvGrpSpPr>
          <p:cNvPr id="11" name="组合 10"/>
          <p:cNvGrpSpPr/>
          <p:nvPr/>
        </p:nvGrpSpPr>
        <p:grpSpPr>
          <a:xfrm>
            <a:off x="5233371" y="2714625"/>
            <a:ext cx="6834804" cy="3867150"/>
            <a:chOff x="5214321" y="2714625"/>
            <a:chExt cx="6911004" cy="3867150"/>
          </a:xfrm>
        </p:grpSpPr>
        <p:pic>
          <p:nvPicPr>
            <p:cNvPr id="6" name="图片 5"/>
            <p:cNvPicPr>
              <a:picLocks noChangeAspect="1"/>
            </p:cNvPicPr>
            <p:nvPr/>
          </p:nvPicPr>
          <p:blipFill>
            <a:blip r:embed="rId3"/>
            <a:stretch>
              <a:fillRect/>
            </a:stretch>
          </p:blipFill>
          <p:spPr>
            <a:xfrm>
              <a:off x="5300045" y="2801558"/>
              <a:ext cx="6749080" cy="3665918"/>
            </a:xfrm>
            <a:prstGeom prst="rect">
              <a:avLst/>
            </a:prstGeom>
          </p:spPr>
        </p:pic>
        <p:sp>
          <p:nvSpPr>
            <p:cNvPr id="7" name="矩形 6"/>
            <p:cNvSpPr/>
            <p:nvPr/>
          </p:nvSpPr>
          <p:spPr>
            <a:xfrm>
              <a:off x="5214321" y="2714625"/>
              <a:ext cx="6911004" cy="38671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5495925" y="3114675"/>
            <a:ext cx="1409700" cy="6286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0000"/>
                </a:solidFill>
              </a:rPr>
              <a:t>退回</a:t>
            </a:r>
            <a:r>
              <a:rPr lang="en-US" altLang="zh-CN" b="1" dirty="0">
                <a:solidFill>
                  <a:srgbClr val="FF0000"/>
                </a:solidFill>
              </a:rPr>
              <a:t>1</a:t>
            </a:r>
            <a:r>
              <a:rPr lang="en-US" altLang="zh-CN" b="1" dirty="0" smtClean="0">
                <a:solidFill>
                  <a:srgbClr val="FF0000"/>
                </a:solidFill>
              </a:rPr>
              <a:t>400</a:t>
            </a:r>
            <a:r>
              <a:rPr lang="zh-CN" altLang="en-US" b="1" dirty="0" smtClean="0">
                <a:solidFill>
                  <a:srgbClr val="FF0000"/>
                </a:solidFill>
              </a:rPr>
              <a:t>万奖励</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矩形 5"/>
          <p:cNvSpPr/>
          <p:nvPr>
            <p:custDataLst>
              <p:tags r:id="rId1"/>
            </p:custDataLst>
          </p:nvPr>
        </p:nvSpPr>
        <p:spPr>
          <a:xfrm>
            <a:off x="1361297" y="263266"/>
            <a:ext cx="6948488" cy="398780"/>
          </a:xfrm>
          <a:prstGeom prst="rect">
            <a:avLst/>
          </a:prstGeom>
          <a:noFill/>
          <a:ln w="9525">
            <a:noFill/>
          </a:ln>
        </p:spPr>
        <p:txBody>
          <a:bodyPr wrap="square" anchor="t" anchorCtr="0">
            <a:spAutoFit/>
          </a:bodyPr>
          <a:lstStyle/>
          <a:p>
            <a:r>
              <a:rPr lang="en-US" altLang="zh-CN" sz="2000" dirty="0" smtClean="0">
                <a:solidFill>
                  <a:srgbClr val="222A35"/>
                </a:solidFill>
                <a:latin typeface="等线" panose="02010600030101010101" pitchFamily="2" charset="-122"/>
                <a:ea typeface="微软雅黑" panose="020B0503020204020204" pitchFamily="34" charset="-122"/>
              </a:rPr>
              <a:t>2024</a:t>
            </a:r>
            <a:r>
              <a:rPr lang="zh-CN" altLang="en-US" sz="2000" dirty="0" smtClean="0">
                <a:solidFill>
                  <a:srgbClr val="222A35"/>
                </a:solidFill>
                <a:latin typeface="等线" panose="02010600030101010101" pitchFamily="2" charset="-122"/>
                <a:ea typeface="微软雅黑" panose="020B0503020204020204" pitchFamily="34" charset="-122"/>
              </a:rPr>
              <a:t>年</a:t>
            </a:r>
            <a:r>
              <a:rPr lang="zh-CN" altLang="en-US" sz="2000" dirty="0">
                <a:solidFill>
                  <a:srgbClr val="222A35"/>
                </a:solidFill>
                <a:latin typeface="等线" panose="02010600030101010101" pitchFamily="2" charset="-122"/>
                <a:ea typeface="微软雅黑" panose="020B0503020204020204" pitchFamily="34" charset="-122"/>
              </a:rPr>
              <a:t>税务稽查的</a:t>
            </a:r>
            <a:r>
              <a:rPr lang="zh-CN" altLang="en-US" sz="2000" b="1" dirty="0">
                <a:solidFill>
                  <a:srgbClr val="FF0000"/>
                </a:solidFill>
                <a:latin typeface="等线" panose="02010600030101010101" pitchFamily="2" charset="-122"/>
                <a:ea typeface="微软雅黑" panose="020B0503020204020204" pitchFamily="34" charset="-122"/>
              </a:rPr>
              <a:t>严峻形势</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93186" name="文本框 99"/>
          <p:cNvSpPr txBox="1"/>
          <p:nvPr/>
        </p:nvSpPr>
        <p:spPr>
          <a:xfrm>
            <a:off x="306760" y="915987"/>
            <a:ext cx="11300522" cy="1575286"/>
          </a:xfrm>
          <a:prstGeom prst="rect">
            <a:avLst/>
          </a:prstGeom>
          <a:noFill/>
          <a:ln w="9525">
            <a:noFill/>
          </a:ln>
        </p:spPr>
        <p:txBody>
          <a:bodyPr wrap="square" anchor="t" anchorCtr="0"/>
          <a:lstStyle/>
          <a:p>
            <a:r>
              <a:rPr lang="zh-CN" altLang="zh-CN" dirty="0">
                <a:latin typeface="微软雅黑" panose="020B0503020204020204" pitchFamily="34" charset="-122"/>
                <a:ea typeface="微软雅黑" panose="020B0503020204020204" pitchFamily="34" charset="-122"/>
              </a:rPr>
              <a:t>税务总局</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2023</a:t>
            </a:r>
            <a:r>
              <a:rPr lang="zh-CN" altLang="en-US" dirty="0">
                <a:latin typeface="微软雅黑" panose="020B0503020204020204" pitchFamily="34" charset="-122"/>
                <a:ea typeface="微软雅黑" panose="020B0503020204020204" pitchFamily="34" charset="-122"/>
              </a:rPr>
              <a:t>年</a:t>
            </a:r>
            <a:r>
              <a:rPr lang="zh-CN" altLang="zh-CN" dirty="0" smtClean="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-4月共查处</a:t>
            </a:r>
            <a:r>
              <a:rPr lang="zh-CN" altLang="zh-CN" b="1" dirty="0">
                <a:solidFill>
                  <a:srgbClr val="FF0000"/>
                </a:solidFill>
                <a:latin typeface="微软雅黑" panose="020B0503020204020204" pitchFamily="34" charset="-122"/>
                <a:ea typeface="微软雅黑" panose="020B0503020204020204" pitchFamily="34" charset="-122"/>
              </a:rPr>
              <a:t>3.16万</a:t>
            </a:r>
            <a:r>
              <a:rPr lang="zh-CN" altLang="zh-CN" b="1" dirty="0" smtClean="0">
                <a:solidFill>
                  <a:srgbClr val="FF0000"/>
                </a:solidFill>
                <a:latin typeface="微软雅黑" panose="020B0503020204020204" pitchFamily="34" charset="-122"/>
                <a:ea typeface="微软雅黑" panose="020B0503020204020204" pitchFamily="34" charset="-122"/>
              </a:rPr>
              <a:t>户</a:t>
            </a:r>
            <a:r>
              <a:rPr lang="zh-CN" altLang="en-US" dirty="0" smtClean="0">
                <a:latin typeface="微软雅黑" panose="020B0503020204020204" pitchFamily="34" charset="-122"/>
                <a:ea typeface="微软雅黑" panose="020B0503020204020204" pitchFamily="34" charset="-122"/>
              </a:rPr>
              <a:t>，全年</a:t>
            </a:r>
            <a:r>
              <a:rPr lang="zh-CN" altLang="zh-CN" dirty="0" smtClean="0">
                <a:latin typeface="微软雅黑" panose="020B0503020204020204" pitchFamily="34" charset="-122"/>
                <a:ea typeface="微软雅黑" panose="020B0503020204020204" pitchFamily="34" charset="-122"/>
              </a:rPr>
              <a:t>共查处</a:t>
            </a:r>
            <a:r>
              <a:rPr lang="en-US" altLang="zh-CN" b="1" dirty="0" smtClean="0">
                <a:solidFill>
                  <a:srgbClr val="FF0000"/>
                </a:solidFill>
                <a:latin typeface="微软雅黑" panose="020B0503020204020204" pitchFamily="34" charset="-122"/>
                <a:ea typeface="微软雅黑" panose="020B0503020204020204" pitchFamily="34" charset="-122"/>
              </a:rPr>
              <a:t>1</a:t>
            </a:r>
            <a:r>
              <a:rPr lang="zh-CN" altLang="zh-CN" b="1" dirty="0" smtClean="0">
                <a:solidFill>
                  <a:srgbClr val="FF0000"/>
                </a:solidFill>
                <a:latin typeface="微软雅黑" panose="020B0503020204020204" pitchFamily="34" charset="-122"/>
                <a:ea typeface="微软雅黑" panose="020B0503020204020204" pitchFamily="34" charset="-122"/>
              </a:rPr>
              <a:t>3.</a:t>
            </a:r>
            <a:r>
              <a:rPr lang="en-US" altLang="zh-CN" b="1" dirty="0" smtClean="0">
                <a:solidFill>
                  <a:srgbClr val="FF0000"/>
                </a:solidFill>
                <a:latin typeface="微软雅黑" panose="020B0503020204020204" pitchFamily="34" charset="-122"/>
                <a:ea typeface="微软雅黑" panose="020B0503020204020204" pitchFamily="34" charset="-122"/>
              </a:rPr>
              <a:t>5</a:t>
            </a:r>
            <a:r>
              <a:rPr lang="zh-CN" altLang="zh-CN" b="1" dirty="0" smtClean="0">
                <a:solidFill>
                  <a:srgbClr val="FF0000"/>
                </a:solidFill>
                <a:latin typeface="微软雅黑" panose="020B0503020204020204" pitchFamily="34" charset="-122"/>
                <a:ea typeface="微软雅黑" panose="020B0503020204020204" pitchFamily="34" charset="-122"/>
              </a:rPr>
              <a:t>万户</a:t>
            </a:r>
            <a:r>
              <a:rPr lang="zh-CN" altLang="en-US" dirty="0" smtClean="0">
                <a:latin typeface="微软雅黑" panose="020B0503020204020204" pitchFamily="34" charset="-122"/>
                <a:ea typeface="微软雅黑" panose="020B0503020204020204" pitchFamily="34" charset="-122"/>
              </a:rPr>
              <a:t>，税款</a:t>
            </a:r>
            <a:r>
              <a:rPr lang="en-US" altLang="zh-CN" dirty="0" smtClean="0">
                <a:latin typeface="微软雅黑" panose="020B0503020204020204" pitchFamily="34" charset="-122"/>
                <a:ea typeface="微软雅黑" panose="020B0503020204020204" pitchFamily="34" charset="-122"/>
              </a:rPr>
              <a:t>1810</a:t>
            </a:r>
            <a:r>
              <a:rPr lang="zh-CN" altLang="en-US" dirty="0" smtClean="0">
                <a:latin typeface="微软雅黑" panose="020B0503020204020204" pitchFamily="34" charset="-122"/>
                <a:ea typeface="微软雅黑" panose="020B0503020204020204" pitchFamily="34" charset="-122"/>
              </a:rPr>
              <a:t>亿元，</a:t>
            </a:r>
            <a:r>
              <a:rPr lang="zh-CN" altLang="en-US" b="1" dirty="0" smtClean="0">
                <a:solidFill>
                  <a:srgbClr val="FF0000"/>
                </a:solidFill>
                <a:latin typeface="微软雅黑" panose="020B0503020204020204" pitchFamily="34" charset="-122"/>
                <a:ea typeface="微软雅黑" panose="020B0503020204020204" pitchFamily="34" charset="-122"/>
              </a:rPr>
              <a:t>下半年新增</a:t>
            </a:r>
            <a:r>
              <a:rPr lang="en-US" altLang="zh-CN" b="1" dirty="0" smtClean="0">
                <a:solidFill>
                  <a:srgbClr val="FF0000"/>
                </a:solidFill>
                <a:latin typeface="微软雅黑" panose="020B0503020204020204" pitchFamily="34" charset="-122"/>
                <a:ea typeface="微软雅黑" panose="020B0503020204020204" pitchFamily="34" charset="-122"/>
              </a:rPr>
              <a:t>10</a:t>
            </a:r>
            <a:r>
              <a:rPr lang="zh-CN" altLang="en-US" b="1" dirty="0" smtClean="0">
                <a:solidFill>
                  <a:srgbClr val="FF0000"/>
                </a:solidFill>
                <a:latin typeface="微软雅黑" panose="020B0503020204020204" pitchFamily="34" charset="-122"/>
                <a:ea typeface="微软雅黑" panose="020B0503020204020204" pitchFamily="34" charset="-122"/>
              </a:rPr>
              <a:t>万户。</a:t>
            </a:r>
            <a:endParaRPr lang="en-US" altLang="zh-CN" dirty="0">
              <a:latin typeface="Calibri" panose="020F0502020204030204" pitchFamily="34" charset="0"/>
              <a:ea typeface="宋体" panose="02010600030101010101" pitchFamily="2" charset="-122"/>
            </a:endParaRPr>
          </a:p>
          <a:p>
            <a:r>
              <a:rPr lang="en-US" altLang="zh-CN" dirty="0" smtClean="0">
                <a:latin typeface="微软雅黑" panose="020B0503020204020204" pitchFamily="34" charset="-122"/>
                <a:ea typeface="微软雅黑" panose="020B0503020204020204" pitchFamily="34" charset="-122"/>
              </a:rPr>
              <a:t> </a:t>
            </a:r>
          </a:p>
          <a:p>
            <a:r>
              <a:rPr lang="en-US" altLang="zh-CN" dirty="0">
                <a:latin typeface="微软雅黑" panose="020B0503020204020204" pitchFamily="34" charset="-122"/>
                <a:ea typeface="微软雅黑" panose="020B0503020204020204" pitchFamily="34" charset="-122"/>
              </a:rPr>
              <a:t> </a:t>
            </a:r>
            <a:r>
              <a:rPr lang="zh-CN" altLang="en-US" dirty="0" smtClean="0">
                <a:latin typeface="楷体" panose="02010609060101010101" pitchFamily="49" charset="-122"/>
                <a:ea typeface="楷体" panose="02010609060101010101" pitchFamily="49" charset="-122"/>
              </a:rPr>
              <a:t>一是</a:t>
            </a:r>
            <a:r>
              <a:rPr lang="zh-CN" altLang="en-US" dirty="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紧</a:t>
            </a:r>
            <a:r>
              <a:rPr lang="zh-CN" altLang="en-US" dirty="0">
                <a:latin typeface="楷体" panose="02010609060101010101" pitchFamily="49" charset="-122"/>
                <a:ea typeface="楷体" panose="02010609060101010101" pitchFamily="49" charset="-122"/>
              </a:rPr>
              <a:t>盯</a:t>
            </a:r>
            <a:r>
              <a:rPr lang="zh-CN" altLang="en-US" dirty="0">
                <a:latin typeface="楷体" panose="02010609060101010101" pitchFamily="49" charset="-122"/>
                <a:ea typeface="楷体" panose="02010609060101010101" pitchFamily="49" charset="-122"/>
                <a:sym typeface="等线" panose="02010600030101010101" pitchFamily="2" charset="-122"/>
              </a:rPr>
              <a:t>“假企业”“假出口”“假申报”等严重违法的</a:t>
            </a:r>
            <a:r>
              <a:rPr lang="zh-CN" altLang="en-US" dirty="0">
                <a:latin typeface="楷体" panose="02010609060101010101" pitchFamily="49" charset="-122"/>
                <a:ea typeface="楷体" panose="02010609060101010101" pitchFamily="49" charset="-122"/>
              </a:rPr>
              <a:t>“三假”行为，严查狠打虚开骗税</a:t>
            </a:r>
            <a:r>
              <a:rPr lang="zh-CN" altLang="en-US" dirty="0" smtClean="0">
                <a:latin typeface="楷体" panose="02010609060101010101" pitchFamily="49" charset="-122"/>
                <a:ea typeface="楷体" panose="02010609060101010101" pitchFamily="49" charset="-122"/>
              </a:rPr>
              <a:t>。</a:t>
            </a:r>
            <a:endParaRPr lang="en-US" altLang="zh-CN" dirty="0" smtClean="0">
              <a:latin typeface="楷体" panose="02010609060101010101" pitchFamily="49" charset="-122"/>
              <a:ea typeface="楷体" panose="02010609060101010101" pitchFamily="49" charset="-122"/>
            </a:endParaRPr>
          </a:p>
          <a:p>
            <a:pPr>
              <a:lnSpc>
                <a:spcPct val="170000"/>
              </a:lnSpc>
            </a:pPr>
            <a:r>
              <a:rPr lang="zh-CN" altLang="en-US" dirty="0" smtClean="0">
                <a:latin typeface="楷体" panose="02010609060101010101" pitchFamily="49" charset="-122"/>
                <a:ea typeface="楷体" panose="02010609060101010101" pitchFamily="49" charset="-122"/>
              </a:rPr>
              <a:t> 二是：聚焦</a:t>
            </a:r>
            <a:r>
              <a:rPr lang="zh-CN" altLang="en-US" dirty="0">
                <a:latin typeface="楷体" panose="02010609060101010101" pitchFamily="49" charset="-122"/>
                <a:ea typeface="楷体" panose="02010609060101010101" pitchFamily="49" charset="-122"/>
              </a:rPr>
              <a:t>高风险重点行业、重点领域、重点地区和重点人员，充分运用税收大数据开展风险分析和精准选案，快速锁定高风险案</a:t>
            </a:r>
            <a:r>
              <a:rPr lang="zh-CN" altLang="en-US" dirty="0" smtClean="0">
                <a:latin typeface="楷体" panose="02010609060101010101" pitchFamily="49" charset="-122"/>
                <a:ea typeface="楷体" panose="02010609060101010101" pitchFamily="49" charset="-122"/>
              </a:rPr>
              <a:t>源。</a:t>
            </a:r>
            <a:endParaRPr lang="en-US" altLang="en-US" dirty="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4"/>
          <a:stretch>
            <a:fillRect/>
          </a:stretch>
        </p:blipFill>
        <p:spPr>
          <a:xfrm>
            <a:off x="6087023" y="2846808"/>
            <a:ext cx="5275921" cy="3174495"/>
          </a:xfrm>
          <a:prstGeom prst="rect">
            <a:avLst/>
          </a:prstGeom>
        </p:spPr>
      </p:pic>
      <p:pic>
        <p:nvPicPr>
          <p:cNvPr id="2" name="图片 1"/>
          <p:cNvPicPr>
            <a:picLocks noChangeAspect="1"/>
          </p:cNvPicPr>
          <p:nvPr/>
        </p:nvPicPr>
        <p:blipFill>
          <a:blip r:embed="rId5"/>
          <a:stretch>
            <a:fillRect/>
          </a:stretch>
        </p:blipFill>
        <p:spPr>
          <a:xfrm>
            <a:off x="772541" y="2846808"/>
            <a:ext cx="4713860" cy="31630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灯片编号占位符 1"/>
          <p:cNvSpPr txBox="1"/>
          <p:nvPr/>
        </p:nvSpPr>
        <p:spPr>
          <a:xfrm>
            <a:off x="121920" y="4572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36" name="矩形 35"/>
          <p:cNvSpPr/>
          <p:nvPr/>
        </p:nvSpPr>
        <p:spPr>
          <a:xfrm>
            <a:off x="716280" y="533400"/>
            <a:ext cx="6465570" cy="782955"/>
          </a:xfrm>
          <a:prstGeom prst="rect">
            <a:avLst/>
          </a:prstGeom>
        </p:spPr>
        <p:txBody>
          <a:bodyPr wrap="square">
            <a:noAutofit/>
          </a:bodyPr>
          <a:lstStyle/>
          <a:p>
            <a:pPr lvl="0">
              <a:defRPr/>
            </a:pPr>
            <a:r>
              <a:rPr lang="zh-CN" altLang="en-US" sz="2400" b="1" dirty="0" smtClean="0">
                <a:solidFill>
                  <a:prstClr val="white"/>
                </a:solidFill>
                <a:cs typeface="+mn-ea"/>
                <a:sym typeface="+mn-lt"/>
              </a:rPr>
              <a:t>企业应该如何防范“税收洼地”相关税务风险</a:t>
            </a:r>
            <a:endParaRPr lang="zh-CN" altLang="en-US" sz="2400" b="1" dirty="0">
              <a:solidFill>
                <a:prstClr val="white"/>
              </a:solidFill>
              <a:cs typeface="+mn-ea"/>
              <a:sym typeface="+mn-lt"/>
            </a:endParaRPr>
          </a:p>
        </p:txBody>
      </p:sp>
      <p:grpSp>
        <p:nvGrpSpPr>
          <p:cNvPr id="5" name="Group 4"/>
          <p:cNvGrpSpPr/>
          <p:nvPr/>
        </p:nvGrpSpPr>
        <p:grpSpPr>
          <a:xfrm>
            <a:off x="827898" y="1465178"/>
            <a:ext cx="10700664" cy="4488356"/>
            <a:chOff x="-264297" y="187987"/>
            <a:chExt cx="12036870" cy="5084644"/>
          </a:xfrm>
        </p:grpSpPr>
        <p:grpSp>
          <p:nvGrpSpPr>
            <p:cNvPr id="6" name="Group 52"/>
            <p:cNvGrpSpPr/>
            <p:nvPr/>
          </p:nvGrpSpPr>
          <p:grpSpPr>
            <a:xfrm>
              <a:off x="5057699" y="187987"/>
              <a:ext cx="6157916" cy="2781195"/>
              <a:chOff x="4485205" y="235695"/>
              <a:chExt cx="6157916" cy="2781195"/>
            </a:xfrm>
          </p:grpSpPr>
          <p:sp>
            <p:nvSpPr>
              <p:cNvPr id="29" name="Hexagon 53"/>
              <p:cNvSpPr/>
              <p:nvPr/>
            </p:nvSpPr>
            <p:spPr bwMode="gray">
              <a:xfrm>
                <a:off x="4485205" y="1478376"/>
                <a:ext cx="1784676" cy="1538514"/>
              </a:xfrm>
              <a:prstGeom prst="hexagon">
                <a:avLst/>
              </a:prstGeom>
              <a:solidFill>
                <a:srgbClr val="00A3E0"/>
              </a:solidFill>
              <a:ln w="19050" algn="ctr">
                <a:noFill/>
                <a:miter lim="800000"/>
              </a:ln>
            </p:spPr>
            <p:txBody>
              <a:bodyPr wrap="square" lIns="88900" tIns="88900" rIns="88900" bIns="88900" rtlCol="0" anchor="ctr"/>
              <a:lstStyle/>
              <a:p>
                <a:pPr algn="ctr">
                  <a:lnSpc>
                    <a:spcPct val="106000"/>
                  </a:lnSpc>
                  <a:defRPr/>
                </a:pPr>
                <a:endParaRPr lang="en-US" sz="1600" b="1" dirty="0">
                  <a:solidFill>
                    <a:prstClr val="white"/>
                  </a:solidFill>
                  <a:latin typeface="+mn-ea"/>
                </a:endParaRPr>
              </a:p>
            </p:txBody>
          </p:sp>
          <p:grpSp>
            <p:nvGrpSpPr>
              <p:cNvPr id="30" name="Group 54"/>
              <p:cNvGrpSpPr/>
              <p:nvPr/>
            </p:nvGrpSpPr>
            <p:grpSpPr>
              <a:xfrm>
                <a:off x="4740162" y="235695"/>
                <a:ext cx="5902959" cy="2549047"/>
                <a:chOff x="4561486" y="504517"/>
                <a:chExt cx="5902959" cy="2549047"/>
              </a:xfrm>
            </p:grpSpPr>
            <p:sp>
              <p:nvSpPr>
                <p:cNvPr id="31" name="Pentagon 3"/>
                <p:cNvSpPr/>
                <p:nvPr/>
              </p:nvSpPr>
              <p:spPr bwMode="gray">
                <a:xfrm flipH="1">
                  <a:off x="4561486" y="1984708"/>
                  <a:ext cx="4403838" cy="1068856"/>
                </a:xfrm>
                <a:prstGeom prst="homePlate">
                  <a:avLst>
                    <a:gd name="adj" fmla="val 29778"/>
                  </a:avLst>
                </a:prstGeom>
                <a:ln>
                  <a:noFill/>
                </a:ln>
                <a:effectLst/>
              </p:spPr>
              <p:style>
                <a:lnRef idx="2">
                  <a:schemeClr val="accent1"/>
                </a:lnRef>
                <a:fillRef idx="1">
                  <a:schemeClr val="lt1"/>
                </a:fillRef>
                <a:effectRef idx="0">
                  <a:schemeClr val="accent1"/>
                </a:effectRef>
                <a:fontRef idx="minor">
                  <a:schemeClr val="dk1"/>
                </a:fontRef>
              </p:style>
              <p:txBody>
                <a:bodyPr wrap="square" lIns="88900" tIns="88900" rIns="88900" bIns="88900" rtlCol="0" anchor="ctr"/>
                <a:lstStyle/>
                <a:p>
                  <a:pPr algn="ctr">
                    <a:lnSpc>
                      <a:spcPct val="106000"/>
                    </a:lnSpc>
                    <a:defRPr/>
                  </a:pPr>
                  <a:endParaRPr lang="en-US" sz="1600" b="1" dirty="0">
                    <a:solidFill>
                      <a:prstClr val="white"/>
                    </a:solidFill>
                    <a:latin typeface="+mn-ea"/>
                  </a:endParaRPr>
                </a:p>
              </p:txBody>
            </p:sp>
            <p:sp>
              <p:nvSpPr>
                <p:cNvPr id="32" name="Freeform 542"/>
                <p:cNvSpPr>
                  <a:spLocks noEditPoints="1"/>
                </p:cNvSpPr>
                <p:nvPr/>
              </p:nvSpPr>
              <p:spPr bwMode="auto">
                <a:xfrm>
                  <a:off x="5062819" y="2201090"/>
                  <a:ext cx="396055" cy="636090"/>
                </a:xfrm>
                <a:custGeom>
                  <a:avLst/>
                  <a:gdLst>
                    <a:gd name="T0" fmla="*/ 99 w 199"/>
                    <a:gd name="T1" fmla="*/ 0 h 320"/>
                    <a:gd name="T2" fmla="*/ 99 w 199"/>
                    <a:gd name="T3" fmla="*/ 0 h 320"/>
                    <a:gd name="T4" fmla="*/ 99 w 199"/>
                    <a:gd name="T5" fmla="*/ 0 h 320"/>
                    <a:gd name="T6" fmla="*/ 99 w 199"/>
                    <a:gd name="T7" fmla="*/ 0 h 320"/>
                    <a:gd name="T8" fmla="*/ 98 w 199"/>
                    <a:gd name="T9" fmla="*/ 0 h 320"/>
                    <a:gd name="T10" fmla="*/ 0 w 199"/>
                    <a:gd name="T11" fmla="*/ 95 h 320"/>
                    <a:gd name="T12" fmla="*/ 19 w 199"/>
                    <a:gd name="T13" fmla="*/ 158 h 320"/>
                    <a:gd name="T14" fmla="*/ 45 w 199"/>
                    <a:gd name="T15" fmla="*/ 213 h 320"/>
                    <a:gd name="T16" fmla="*/ 45 w 199"/>
                    <a:gd name="T17" fmla="*/ 245 h 320"/>
                    <a:gd name="T18" fmla="*/ 46 w 199"/>
                    <a:gd name="T19" fmla="*/ 246 h 320"/>
                    <a:gd name="T20" fmla="*/ 45 w 199"/>
                    <a:gd name="T21" fmla="*/ 247 h 320"/>
                    <a:gd name="T22" fmla="*/ 56 w 199"/>
                    <a:gd name="T23" fmla="*/ 311 h 320"/>
                    <a:gd name="T24" fmla="*/ 67 w 199"/>
                    <a:gd name="T25" fmla="*/ 320 h 320"/>
                    <a:gd name="T26" fmla="*/ 131 w 199"/>
                    <a:gd name="T27" fmla="*/ 320 h 320"/>
                    <a:gd name="T28" fmla="*/ 141 w 199"/>
                    <a:gd name="T29" fmla="*/ 311 h 320"/>
                    <a:gd name="T30" fmla="*/ 152 w 199"/>
                    <a:gd name="T31" fmla="*/ 247 h 320"/>
                    <a:gd name="T32" fmla="*/ 152 w 199"/>
                    <a:gd name="T33" fmla="*/ 246 h 320"/>
                    <a:gd name="T34" fmla="*/ 152 w 199"/>
                    <a:gd name="T35" fmla="*/ 245 h 320"/>
                    <a:gd name="T36" fmla="*/ 152 w 199"/>
                    <a:gd name="T37" fmla="*/ 213 h 320"/>
                    <a:gd name="T38" fmla="*/ 179 w 199"/>
                    <a:gd name="T39" fmla="*/ 158 h 320"/>
                    <a:gd name="T40" fmla="*/ 199 w 199"/>
                    <a:gd name="T41" fmla="*/ 95 h 320"/>
                    <a:gd name="T42" fmla="*/ 99 w 199"/>
                    <a:gd name="T43" fmla="*/ 0 h 320"/>
                    <a:gd name="T44" fmla="*/ 122 w 199"/>
                    <a:gd name="T45" fmla="*/ 298 h 320"/>
                    <a:gd name="T46" fmla="*/ 76 w 199"/>
                    <a:gd name="T47" fmla="*/ 298 h 320"/>
                    <a:gd name="T48" fmla="*/ 69 w 199"/>
                    <a:gd name="T49" fmla="*/ 256 h 320"/>
                    <a:gd name="T50" fmla="*/ 129 w 199"/>
                    <a:gd name="T51" fmla="*/ 256 h 320"/>
                    <a:gd name="T52" fmla="*/ 122 w 199"/>
                    <a:gd name="T53" fmla="*/ 298 h 320"/>
                    <a:gd name="T54" fmla="*/ 161 w 199"/>
                    <a:gd name="T55" fmla="*/ 147 h 320"/>
                    <a:gd name="T56" fmla="*/ 131 w 199"/>
                    <a:gd name="T57" fmla="*/ 213 h 320"/>
                    <a:gd name="T58" fmla="*/ 131 w 199"/>
                    <a:gd name="T59" fmla="*/ 234 h 320"/>
                    <a:gd name="T60" fmla="*/ 109 w 199"/>
                    <a:gd name="T61" fmla="*/ 234 h 320"/>
                    <a:gd name="T62" fmla="*/ 109 w 199"/>
                    <a:gd name="T63" fmla="*/ 153 h 320"/>
                    <a:gd name="T64" fmla="*/ 128 w 199"/>
                    <a:gd name="T65" fmla="*/ 135 h 320"/>
                    <a:gd name="T66" fmla="*/ 128 w 199"/>
                    <a:gd name="T67" fmla="*/ 120 h 320"/>
                    <a:gd name="T68" fmla="*/ 112 w 199"/>
                    <a:gd name="T69" fmla="*/ 120 h 320"/>
                    <a:gd name="T70" fmla="*/ 99 w 199"/>
                    <a:gd name="T71" fmla="*/ 134 h 320"/>
                    <a:gd name="T72" fmla="*/ 85 w 199"/>
                    <a:gd name="T73" fmla="*/ 120 h 320"/>
                    <a:gd name="T74" fmla="*/ 70 w 199"/>
                    <a:gd name="T75" fmla="*/ 120 h 320"/>
                    <a:gd name="T76" fmla="*/ 70 w 199"/>
                    <a:gd name="T77" fmla="*/ 135 h 320"/>
                    <a:gd name="T78" fmla="*/ 88 w 199"/>
                    <a:gd name="T79" fmla="*/ 153 h 320"/>
                    <a:gd name="T80" fmla="*/ 88 w 199"/>
                    <a:gd name="T81" fmla="*/ 234 h 320"/>
                    <a:gd name="T82" fmla="*/ 67 w 199"/>
                    <a:gd name="T83" fmla="*/ 234 h 320"/>
                    <a:gd name="T84" fmla="*/ 67 w 199"/>
                    <a:gd name="T85" fmla="*/ 213 h 320"/>
                    <a:gd name="T86" fmla="*/ 37 w 199"/>
                    <a:gd name="T87" fmla="*/ 146 h 320"/>
                    <a:gd name="T88" fmla="*/ 21 w 199"/>
                    <a:gd name="T89" fmla="*/ 95 h 320"/>
                    <a:gd name="T90" fmla="*/ 99 w 199"/>
                    <a:gd name="T91" fmla="*/ 21 h 320"/>
                    <a:gd name="T92" fmla="*/ 177 w 199"/>
                    <a:gd name="T93" fmla="*/ 95 h 320"/>
                    <a:gd name="T94" fmla="*/ 161 w 199"/>
                    <a:gd name="T95" fmla="*/ 14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 h="320">
                      <a:moveTo>
                        <a:pt x="99" y="0"/>
                      </a:moveTo>
                      <a:cubicBezTo>
                        <a:pt x="99" y="0"/>
                        <a:pt x="99" y="0"/>
                        <a:pt x="99" y="0"/>
                      </a:cubicBezTo>
                      <a:cubicBezTo>
                        <a:pt x="99" y="0"/>
                        <a:pt x="99" y="0"/>
                        <a:pt x="99" y="0"/>
                      </a:cubicBezTo>
                      <a:cubicBezTo>
                        <a:pt x="99" y="0"/>
                        <a:pt x="99" y="0"/>
                        <a:pt x="99" y="0"/>
                      </a:cubicBezTo>
                      <a:cubicBezTo>
                        <a:pt x="99" y="0"/>
                        <a:pt x="99" y="0"/>
                        <a:pt x="98" y="0"/>
                      </a:cubicBezTo>
                      <a:cubicBezTo>
                        <a:pt x="45" y="0"/>
                        <a:pt x="0" y="44"/>
                        <a:pt x="0" y="95"/>
                      </a:cubicBezTo>
                      <a:cubicBezTo>
                        <a:pt x="0" y="129"/>
                        <a:pt x="18" y="157"/>
                        <a:pt x="19" y="158"/>
                      </a:cubicBezTo>
                      <a:cubicBezTo>
                        <a:pt x="32" y="179"/>
                        <a:pt x="45" y="206"/>
                        <a:pt x="45" y="213"/>
                      </a:cubicBezTo>
                      <a:cubicBezTo>
                        <a:pt x="45" y="245"/>
                        <a:pt x="45" y="245"/>
                        <a:pt x="45" y="245"/>
                      </a:cubicBezTo>
                      <a:cubicBezTo>
                        <a:pt x="45" y="245"/>
                        <a:pt x="45" y="246"/>
                        <a:pt x="46" y="246"/>
                      </a:cubicBezTo>
                      <a:cubicBezTo>
                        <a:pt x="46" y="246"/>
                        <a:pt x="45" y="246"/>
                        <a:pt x="45" y="247"/>
                      </a:cubicBezTo>
                      <a:cubicBezTo>
                        <a:pt x="56" y="311"/>
                        <a:pt x="56" y="311"/>
                        <a:pt x="56" y="311"/>
                      </a:cubicBezTo>
                      <a:cubicBezTo>
                        <a:pt x="57" y="316"/>
                        <a:pt x="61" y="320"/>
                        <a:pt x="67" y="320"/>
                      </a:cubicBezTo>
                      <a:cubicBezTo>
                        <a:pt x="131" y="320"/>
                        <a:pt x="131" y="320"/>
                        <a:pt x="131" y="320"/>
                      </a:cubicBezTo>
                      <a:cubicBezTo>
                        <a:pt x="136" y="320"/>
                        <a:pt x="140" y="316"/>
                        <a:pt x="141" y="311"/>
                      </a:cubicBezTo>
                      <a:cubicBezTo>
                        <a:pt x="152" y="247"/>
                        <a:pt x="152" y="247"/>
                        <a:pt x="152" y="247"/>
                      </a:cubicBezTo>
                      <a:cubicBezTo>
                        <a:pt x="152" y="246"/>
                        <a:pt x="152" y="246"/>
                        <a:pt x="152" y="246"/>
                      </a:cubicBezTo>
                      <a:cubicBezTo>
                        <a:pt x="152" y="246"/>
                        <a:pt x="152" y="245"/>
                        <a:pt x="152" y="245"/>
                      </a:cubicBezTo>
                      <a:cubicBezTo>
                        <a:pt x="152" y="213"/>
                        <a:pt x="152" y="213"/>
                        <a:pt x="152" y="213"/>
                      </a:cubicBezTo>
                      <a:cubicBezTo>
                        <a:pt x="152" y="206"/>
                        <a:pt x="166" y="179"/>
                        <a:pt x="179" y="158"/>
                      </a:cubicBezTo>
                      <a:cubicBezTo>
                        <a:pt x="180" y="157"/>
                        <a:pt x="199" y="129"/>
                        <a:pt x="199" y="95"/>
                      </a:cubicBezTo>
                      <a:cubicBezTo>
                        <a:pt x="199" y="44"/>
                        <a:pt x="153" y="0"/>
                        <a:pt x="99" y="0"/>
                      </a:cubicBezTo>
                      <a:close/>
                      <a:moveTo>
                        <a:pt x="122" y="298"/>
                      </a:moveTo>
                      <a:cubicBezTo>
                        <a:pt x="76" y="298"/>
                        <a:pt x="76" y="298"/>
                        <a:pt x="76" y="298"/>
                      </a:cubicBezTo>
                      <a:cubicBezTo>
                        <a:pt x="69" y="256"/>
                        <a:pt x="69" y="256"/>
                        <a:pt x="69" y="256"/>
                      </a:cubicBezTo>
                      <a:cubicBezTo>
                        <a:pt x="129" y="256"/>
                        <a:pt x="129" y="256"/>
                        <a:pt x="129" y="256"/>
                      </a:cubicBezTo>
                      <a:lnTo>
                        <a:pt x="122" y="298"/>
                      </a:lnTo>
                      <a:close/>
                      <a:moveTo>
                        <a:pt x="161" y="147"/>
                      </a:moveTo>
                      <a:cubicBezTo>
                        <a:pt x="154" y="158"/>
                        <a:pt x="131" y="196"/>
                        <a:pt x="131" y="213"/>
                      </a:cubicBezTo>
                      <a:cubicBezTo>
                        <a:pt x="131" y="234"/>
                        <a:pt x="131" y="234"/>
                        <a:pt x="131" y="234"/>
                      </a:cubicBezTo>
                      <a:cubicBezTo>
                        <a:pt x="109" y="234"/>
                        <a:pt x="109" y="234"/>
                        <a:pt x="109" y="234"/>
                      </a:cubicBezTo>
                      <a:cubicBezTo>
                        <a:pt x="109" y="153"/>
                        <a:pt x="109" y="153"/>
                        <a:pt x="109" y="153"/>
                      </a:cubicBezTo>
                      <a:cubicBezTo>
                        <a:pt x="128" y="135"/>
                        <a:pt x="128" y="135"/>
                        <a:pt x="128" y="135"/>
                      </a:cubicBezTo>
                      <a:cubicBezTo>
                        <a:pt x="132" y="131"/>
                        <a:pt x="132" y="124"/>
                        <a:pt x="128" y="120"/>
                      </a:cubicBezTo>
                      <a:cubicBezTo>
                        <a:pt x="123" y="116"/>
                        <a:pt x="117" y="116"/>
                        <a:pt x="112" y="120"/>
                      </a:cubicBezTo>
                      <a:cubicBezTo>
                        <a:pt x="99" y="134"/>
                        <a:pt x="99" y="134"/>
                        <a:pt x="99" y="134"/>
                      </a:cubicBezTo>
                      <a:cubicBezTo>
                        <a:pt x="85" y="120"/>
                        <a:pt x="85" y="120"/>
                        <a:pt x="85" y="120"/>
                      </a:cubicBezTo>
                      <a:cubicBezTo>
                        <a:pt x="81" y="116"/>
                        <a:pt x="74" y="116"/>
                        <a:pt x="70" y="120"/>
                      </a:cubicBezTo>
                      <a:cubicBezTo>
                        <a:pt x="66" y="124"/>
                        <a:pt x="66" y="131"/>
                        <a:pt x="70" y="135"/>
                      </a:cubicBezTo>
                      <a:cubicBezTo>
                        <a:pt x="88" y="153"/>
                        <a:pt x="88" y="153"/>
                        <a:pt x="88" y="153"/>
                      </a:cubicBezTo>
                      <a:cubicBezTo>
                        <a:pt x="88" y="234"/>
                        <a:pt x="88" y="234"/>
                        <a:pt x="88" y="234"/>
                      </a:cubicBezTo>
                      <a:cubicBezTo>
                        <a:pt x="67" y="234"/>
                        <a:pt x="67" y="234"/>
                        <a:pt x="67" y="234"/>
                      </a:cubicBezTo>
                      <a:cubicBezTo>
                        <a:pt x="67" y="213"/>
                        <a:pt x="67" y="213"/>
                        <a:pt x="67" y="213"/>
                      </a:cubicBezTo>
                      <a:cubicBezTo>
                        <a:pt x="67" y="196"/>
                        <a:pt x="44" y="158"/>
                        <a:pt x="37" y="146"/>
                      </a:cubicBezTo>
                      <a:cubicBezTo>
                        <a:pt x="37" y="146"/>
                        <a:pt x="21" y="123"/>
                        <a:pt x="21" y="95"/>
                      </a:cubicBezTo>
                      <a:cubicBezTo>
                        <a:pt x="21" y="55"/>
                        <a:pt x="57" y="21"/>
                        <a:pt x="99" y="21"/>
                      </a:cubicBezTo>
                      <a:cubicBezTo>
                        <a:pt x="141" y="21"/>
                        <a:pt x="177" y="55"/>
                        <a:pt x="177" y="95"/>
                      </a:cubicBezTo>
                      <a:cubicBezTo>
                        <a:pt x="177" y="122"/>
                        <a:pt x="161" y="146"/>
                        <a:pt x="161" y="147"/>
                      </a:cubicBezTo>
                      <a:close/>
                    </a:path>
                  </a:pathLst>
                </a:custGeom>
                <a:solidFill>
                  <a:srgbClr val="00A3E0"/>
                </a:solidFill>
                <a:ln>
                  <a:noFill/>
                </a:ln>
              </p:spPr>
              <p:txBody>
                <a:bodyPr vert="horz" wrap="square" lIns="91440" tIns="45720" rIns="91440" bIns="45720" numCol="1" anchor="t" anchorCtr="0" compatLnSpc="1"/>
                <a:lstStyle/>
                <a:p>
                  <a:pPr>
                    <a:defRPr/>
                  </a:pPr>
                  <a:endParaRPr lang="en-GB">
                    <a:solidFill>
                      <a:prstClr val="black"/>
                    </a:solidFill>
                    <a:latin typeface="+mn-ea"/>
                  </a:endParaRPr>
                </a:p>
              </p:txBody>
            </p:sp>
            <p:sp>
              <p:nvSpPr>
                <p:cNvPr id="33" name="Rectangle 57"/>
                <p:cNvSpPr/>
                <p:nvPr/>
              </p:nvSpPr>
              <p:spPr>
                <a:xfrm>
                  <a:off x="5743176" y="504517"/>
                  <a:ext cx="3900622" cy="383532"/>
                </a:xfrm>
                <a:prstGeom prst="rect">
                  <a:avLst/>
                </a:prstGeom>
              </p:spPr>
              <p:txBody>
                <a:bodyPr wrap="none">
                  <a:spAutoFit/>
                </a:bodyPr>
                <a:lstStyle/>
                <a:p>
                  <a:pPr lvl="0">
                    <a:defRPr/>
                  </a:pPr>
                  <a:r>
                    <a:rPr lang="zh-CN" altLang="en-US" sz="1600" b="1" dirty="0">
                      <a:solidFill>
                        <a:srgbClr val="00A3E0"/>
                      </a:solidFill>
                      <a:latin typeface="+mn-ea"/>
                    </a:rPr>
                    <a:t>关注财政返还政策的有效性与稳定性</a:t>
                  </a:r>
                </a:p>
              </p:txBody>
            </p:sp>
            <p:sp>
              <p:nvSpPr>
                <p:cNvPr id="34" name="Rectangle 58"/>
                <p:cNvSpPr/>
                <p:nvPr/>
              </p:nvSpPr>
              <p:spPr>
                <a:xfrm>
                  <a:off x="5808656" y="919230"/>
                  <a:ext cx="4655789" cy="1813059"/>
                </a:xfrm>
                <a:prstGeom prst="rect">
                  <a:avLst/>
                </a:prstGeom>
                <a:solidFill>
                  <a:schemeClr val="bg1"/>
                </a:solidFill>
                <a:ln>
                  <a:solidFill>
                    <a:schemeClr val="accent3"/>
                  </a:solidFill>
                </a:ln>
              </p:spPr>
              <p:txBody>
                <a:bodyPr wrap="square">
                  <a:spAutoFit/>
                </a:bodyPr>
                <a:lstStyle/>
                <a:p>
                  <a:pPr marL="285750" indent="-285750">
                    <a:buFont typeface="Arial" panose="020B0604020202020204" pitchFamily="34" charset="0"/>
                    <a:buChar char="•"/>
                  </a:pPr>
                  <a:r>
                    <a:rPr lang="zh-CN" altLang="en-US" sz="1400" b="1" dirty="0">
                      <a:solidFill>
                        <a:srgbClr val="24292E"/>
                      </a:solidFill>
                      <a:latin typeface="+mn-ea"/>
                    </a:rPr>
                    <a:t>政策动态跟踪</a:t>
                  </a:r>
                  <a:r>
                    <a:rPr lang="zh-CN" altLang="en-US" sz="1400" b="1" dirty="0" smtClean="0">
                      <a:solidFill>
                        <a:srgbClr val="24292E"/>
                      </a:solidFill>
                      <a:latin typeface="+mn-ea"/>
                    </a:rPr>
                    <a:t>：</a:t>
                  </a:r>
                  <a:r>
                    <a:rPr lang="zh-CN" altLang="en-US" sz="1400" dirty="0" smtClean="0">
                      <a:solidFill>
                        <a:srgbClr val="24292E"/>
                      </a:solidFill>
                      <a:latin typeface="+mn-ea"/>
                    </a:rPr>
                    <a:t>对于目前享受的财政返还，要密切</a:t>
                  </a:r>
                  <a:r>
                    <a:rPr lang="zh-CN" altLang="en-US" sz="1400" dirty="0">
                      <a:solidFill>
                        <a:srgbClr val="24292E"/>
                      </a:solidFill>
                      <a:latin typeface="+mn-ea"/>
                    </a:rPr>
                    <a:t>关注国家政策变动，特别是在政策调整高峰期（每年</a:t>
                  </a:r>
                  <a:r>
                    <a:rPr lang="en-US" altLang="zh-CN" sz="1400" dirty="0">
                      <a:solidFill>
                        <a:srgbClr val="24292E"/>
                      </a:solidFill>
                      <a:latin typeface="+mn-ea"/>
                    </a:rPr>
                    <a:t>10</a:t>
                  </a:r>
                  <a:r>
                    <a:rPr lang="zh-CN" altLang="en-US" sz="1400" dirty="0">
                      <a:solidFill>
                        <a:srgbClr val="24292E"/>
                      </a:solidFill>
                      <a:latin typeface="+mn-ea"/>
                    </a:rPr>
                    <a:t>月至次年</a:t>
                  </a:r>
                  <a:r>
                    <a:rPr lang="en-US" altLang="zh-CN" sz="1400" dirty="0">
                      <a:solidFill>
                        <a:srgbClr val="24292E"/>
                      </a:solidFill>
                      <a:latin typeface="+mn-ea"/>
                    </a:rPr>
                    <a:t>3</a:t>
                  </a:r>
                  <a:r>
                    <a:rPr lang="zh-CN" altLang="en-US" sz="1400" dirty="0">
                      <a:solidFill>
                        <a:srgbClr val="24292E"/>
                      </a:solidFill>
                      <a:latin typeface="+mn-ea"/>
                    </a:rPr>
                    <a:t>月），以便及时做出前瞻性应对</a:t>
                  </a:r>
                  <a:r>
                    <a:rPr lang="zh-CN" altLang="en-US" sz="1400" dirty="0" smtClean="0">
                      <a:solidFill>
                        <a:srgbClr val="24292E"/>
                      </a:solidFill>
                      <a:latin typeface="+mn-ea"/>
                    </a:rPr>
                    <a:t>。</a:t>
                  </a:r>
                  <a:endParaRPr lang="en-US" altLang="zh-CN" sz="1400" dirty="0" smtClean="0">
                    <a:solidFill>
                      <a:srgbClr val="24292E"/>
                    </a:solidFill>
                    <a:latin typeface="+mn-ea"/>
                  </a:endParaRPr>
                </a:p>
                <a:p>
                  <a:pPr marL="285750" indent="-285750">
                    <a:buFont typeface="Arial" panose="020B0604020202020204" pitchFamily="34" charset="0"/>
                    <a:buChar char="•"/>
                  </a:pPr>
                  <a:endParaRPr lang="en-US" altLang="zh-CN" sz="1400" dirty="0" smtClean="0">
                    <a:solidFill>
                      <a:srgbClr val="24292E"/>
                    </a:solidFill>
                    <a:latin typeface="+mn-ea"/>
                  </a:endParaRPr>
                </a:p>
                <a:p>
                  <a:pPr marL="285750" indent="-285750">
                    <a:buFont typeface="Arial" panose="020B0604020202020204" pitchFamily="34" charset="0"/>
                    <a:buChar char="•"/>
                  </a:pPr>
                  <a:r>
                    <a:rPr lang="zh-CN" altLang="en-US" sz="1400" b="1" dirty="0" smtClean="0">
                      <a:solidFill>
                        <a:srgbClr val="24292E"/>
                      </a:solidFill>
                      <a:latin typeface="+mn-ea"/>
                    </a:rPr>
                    <a:t>寻求国家层面优惠税率的地区：</a:t>
                  </a:r>
                  <a:r>
                    <a:rPr lang="zh-CN" altLang="en-US" sz="1400" dirty="0" smtClean="0">
                      <a:solidFill>
                        <a:srgbClr val="24292E"/>
                      </a:solidFill>
                      <a:latin typeface="+mn-ea"/>
                    </a:rPr>
                    <a:t>如海南、横琴、前海、南沙等</a:t>
                  </a:r>
                  <a:endParaRPr lang="zh-CN" altLang="en-US" sz="1400" dirty="0">
                    <a:solidFill>
                      <a:srgbClr val="24292E"/>
                    </a:solidFill>
                    <a:latin typeface="+mn-ea"/>
                  </a:endParaRPr>
                </a:p>
              </p:txBody>
            </p:sp>
          </p:grpSp>
        </p:grpSp>
        <p:grpSp>
          <p:nvGrpSpPr>
            <p:cNvPr id="7" name="Group 59"/>
            <p:cNvGrpSpPr/>
            <p:nvPr/>
          </p:nvGrpSpPr>
          <p:grpSpPr>
            <a:xfrm>
              <a:off x="5057699" y="3091646"/>
              <a:ext cx="6714874" cy="2180985"/>
              <a:chOff x="4485205" y="3139354"/>
              <a:chExt cx="6714874" cy="2180985"/>
            </a:xfrm>
          </p:grpSpPr>
          <p:sp>
            <p:nvSpPr>
              <p:cNvPr id="23" name="Hexagon 60"/>
              <p:cNvSpPr/>
              <p:nvPr/>
            </p:nvSpPr>
            <p:spPr bwMode="gray">
              <a:xfrm>
                <a:off x="4485205" y="3139354"/>
                <a:ext cx="1784676" cy="1538514"/>
              </a:xfrm>
              <a:prstGeom prst="hexagon">
                <a:avLst/>
              </a:prstGeom>
              <a:solidFill>
                <a:srgbClr val="005587"/>
              </a:solidFill>
              <a:ln w="19050" algn="ctr">
                <a:noFill/>
                <a:miter lim="800000"/>
              </a:ln>
            </p:spPr>
            <p:txBody>
              <a:bodyPr wrap="square" lIns="88900" tIns="88900" rIns="88900" bIns="88900" rtlCol="0" anchor="ctr"/>
              <a:lstStyle/>
              <a:p>
                <a:pPr algn="ctr">
                  <a:lnSpc>
                    <a:spcPct val="106000"/>
                  </a:lnSpc>
                  <a:defRPr/>
                </a:pPr>
                <a:endParaRPr lang="en-US" sz="1600" b="1" dirty="0">
                  <a:solidFill>
                    <a:prstClr val="white"/>
                  </a:solidFill>
                  <a:latin typeface="+mn-ea"/>
                </a:endParaRPr>
              </a:p>
            </p:txBody>
          </p:sp>
          <p:grpSp>
            <p:nvGrpSpPr>
              <p:cNvPr id="24" name="Group 61"/>
              <p:cNvGrpSpPr/>
              <p:nvPr/>
            </p:nvGrpSpPr>
            <p:grpSpPr>
              <a:xfrm>
                <a:off x="4742869" y="3281380"/>
                <a:ext cx="6457210" cy="2038959"/>
                <a:chOff x="4561484" y="3552883"/>
                <a:chExt cx="6457210" cy="2038959"/>
              </a:xfrm>
            </p:grpSpPr>
            <p:sp>
              <p:nvSpPr>
                <p:cNvPr id="25" name="Pentagon 13"/>
                <p:cNvSpPr/>
                <p:nvPr/>
              </p:nvSpPr>
              <p:spPr bwMode="gray">
                <a:xfrm flipH="1">
                  <a:off x="4561484" y="3645686"/>
                  <a:ext cx="1527012" cy="1068855"/>
                </a:xfrm>
                <a:prstGeom prst="homePlate">
                  <a:avLst>
                    <a:gd name="adj" fmla="val 29778"/>
                  </a:avLst>
                </a:prstGeom>
                <a:ln>
                  <a:noFill/>
                </a:ln>
                <a:effectLst/>
              </p:spPr>
              <p:style>
                <a:lnRef idx="2">
                  <a:schemeClr val="accent1"/>
                </a:lnRef>
                <a:fillRef idx="1">
                  <a:schemeClr val="lt1"/>
                </a:fillRef>
                <a:effectRef idx="0">
                  <a:schemeClr val="accent1"/>
                </a:effectRef>
                <a:fontRef idx="minor">
                  <a:schemeClr val="dk1"/>
                </a:fontRef>
              </p:style>
              <p:txBody>
                <a:bodyPr wrap="square" lIns="88900" tIns="88900" rIns="88900" bIns="88900" rtlCol="0" anchor="ctr"/>
                <a:lstStyle/>
                <a:p>
                  <a:pPr algn="ctr">
                    <a:lnSpc>
                      <a:spcPct val="106000"/>
                    </a:lnSpc>
                    <a:defRPr/>
                  </a:pPr>
                  <a:endParaRPr lang="en-US" sz="1600" b="1" dirty="0">
                    <a:solidFill>
                      <a:prstClr val="white"/>
                    </a:solidFill>
                    <a:latin typeface="+mn-ea"/>
                  </a:endParaRPr>
                </a:p>
              </p:txBody>
            </p:sp>
            <p:sp>
              <p:nvSpPr>
                <p:cNvPr id="26" name="Freeform 64"/>
                <p:cNvSpPr>
                  <a:spLocks noEditPoints="1"/>
                </p:cNvSpPr>
                <p:nvPr/>
              </p:nvSpPr>
              <p:spPr bwMode="auto">
                <a:xfrm>
                  <a:off x="4883518" y="4042120"/>
                  <a:ext cx="691593" cy="275986"/>
                </a:xfrm>
                <a:custGeom>
                  <a:avLst/>
                  <a:gdLst>
                    <a:gd name="T0" fmla="*/ 309 w 320"/>
                    <a:gd name="T1" fmla="*/ 53 h 128"/>
                    <a:gd name="T2" fmla="*/ 308 w 320"/>
                    <a:gd name="T3" fmla="*/ 53 h 128"/>
                    <a:gd name="T4" fmla="*/ 245 w 320"/>
                    <a:gd name="T5" fmla="*/ 0 h 128"/>
                    <a:gd name="T6" fmla="*/ 183 w 320"/>
                    <a:gd name="T7" fmla="*/ 48 h 128"/>
                    <a:gd name="T8" fmla="*/ 160 w 320"/>
                    <a:gd name="T9" fmla="*/ 42 h 128"/>
                    <a:gd name="T10" fmla="*/ 136 w 320"/>
                    <a:gd name="T11" fmla="*/ 48 h 128"/>
                    <a:gd name="T12" fmla="*/ 74 w 320"/>
                    <a:gd name="T13" fmla="*/ 0 h 128"/>
                    <a:gd name="T14" fmla="*/ 11 w 320"/>
                    <a:gd name="T15" fmla="*/ 53 h 128"/>
                    <a:gd name="T16" fmla="*/ 10 w 320"/>
                    <a:gd name="T17" fmla="*/ 53 h 128"/>
                    <a:gd name="T18" fmla="*/ 0 w 320"/>
                    <a:gd name="T19" fmla="*/ 64 h 128"/>
                    <a:gd name="T20" fmla="*/ 10 w 320"/>
                    <a:gd name="T21" fmla="*/ 74 h 128"/>
                    <a:gd name="T22" fmla="*/ 11 w 320"/>
                    <a:gd name="T23" fmla="*/ 74 h 128"/>
                    <a:gd name="T24" fmla="*/ 74 w 320"/>
                    <a:gd name="T25" fmla="*/ 128 h 128"/>
                    <a:gd name="T26" fmla="*/ 138 w 320"/>
                    <a:gd name="T27" fmla="*/ 73 h 128"/>
                    <a:gd name="T28" fmla="*/ 160 w 320"/>
                    <a:gd name="T29" fmla="*/ 64 h 128"/>
                    <a:gd name="T30" fmla="*/ 182 w 320"/>
                    <a:gd name="T31" fmla="*/ 73 h 128"/>
                    <a:gd name="T32" fmla="*/ 245 w 320"/>
                    <a:gd name="T33" fmla="*/ 128 h 128"/>
                    <a:gd name="T34" fmla="*/ 308 w 320"/>
                    <a:gd name="T35" fmla="*/ 74 h 128"/>
                    <a:gd name="T36" fmla="*/ 309 w 320"/>
                    <a:gd name="T37" fmla="*/ 74 h 128"/>
                    <a:gd name="T38" fmla="*/ 320 w 320"/>
                    <a:gd name="T39" fmla="*/ 64 h 128"/>
                    <a:gd name="T40" fmla="*/ 309 w 320"/>
                    <a:gd name="T41" fmla="*/ 53 h 128"/>
                    <a:gd name="T42" fmla="*/ 74 w 320"/>
                    <a:gd name="T43" fmla="*/ 106 h 128"/>
                    <a:gd name="T44" fmla="*/ 32 w 320"/>
                    <a:gd name="T45" fmla="*/ 64 h 128"/>
                    <a:gd name="T46" fmla="*/ 74 w 320"/>
                    <a:gd name="T47" fmla="*/ 21 h 128"/>
                    <a:gd name="T48" fmla="*/ 117 w 320"/>
                    <a:gd name="T49" fmla="*/ 64 h 128"/>
                    <a:gd name="T50" fmla="*/ 74 w 320"/>
                    <a:gd name="T51" fmla="*/ 106 h 128"/>
                    <a:gd name="T52" fmla="*/ 245 w 320"/>
                    <a:gd name="T53" fmla="*/ 106 h 128"/>
                    <a:gd name="T54" fmla="*/ 202 w 320"/>
                    <a:gd name="T55" fmla="*/ 64 h 128"/>
                    <a:gd name="T56" fmla="*/ 245 w 320"/>
                    <a:gd name="T57" fmla="*/ 21 h 128"/>
                    <a:gd name="T58" fmla="*/ 288 w 320"/>
                    <a:gd name="T59" fmla="*/ 64 h 128"/>
                    <a:gd name="T60" fmla="*/ 245 w 320"/>
                    <a:gd name="T61"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0" h="128">
                      <a:moveTo>
                        <a:pt x="309" y="53"/>
                      </a:moveTo>
                      <a:cubicBezTo>
                        <a:pt x="308" y="53"/>
                        <a:pt x="308" y="53"/>
                        <a:pt x="308" y="53"/>
                      </a:cubicBezTo>
                      <a:cubicBezTo>
                        <a:pt x="303" y="23"/>
                        <a:pt x="277" y="0"/>
                        <a:pt x="245" y="0"/>
                      </a:cubicBezTo>
                      <a:cubicBezTo>
                        <a:pt x="215" y="0"/>
                        <a:pt x="190" y="20"/>
                        <a:pt x="183" y="48"/>
                      </a:cubicBezTo>
                      <a:cubicBezTo>
                        <a:pt x="176" y="44"/>
                        <a:pt x="168" y="42"/>
                        <a:pt x="160" y="42"/>
                      </a:cubicBezTo>
                      <a:cubicBezTo>
                        <a:pt x="151" y="42"/>
                        <a:pt x="143" y="44"/>
                        <a:pt x="136" y="48"/>
                      </a:cubicBezTo>
                      <a:cubicBezTo>
                        <a:pt x="129" y="20"/>
                        <a:pt x="104" y="0"/>
                        <a:pt x="74" y="0"/>
                      </a:cubicBezTo>
                      <a:cubicBezTo>
                        <a:pt x="43" y="0"/>
                        <a:pt x="16" y="23"/>
                        <a:pt x="11" y="53"/>
                      </a:cubicBezTo>
                      <a:cubicBezTo>
                        <a:pt x="10" y="53"/>
                        <a:pt x="10" y="53"/>
                        <a:pt x="10" y="53"/>
                      </a:cubicBezTo>
                      <a:cubicBezTo>
                        <a:pt x="4" y="53"/>
                        <a:pt x="0" y="58"/>
                        <a:pt x="0" y="64"/>
                      </a:cubicBezTo>
                      <a:cubicBezTo>
                        <a:pt x="0" y="70"/>
                        <a:pt x="4" y="74"/>
                        <a:pt x="10" y="74"/>
                      </a:cubicBezTo>
                      <a:cubicBezTo>
                        <a:pt x="11" y="74"/>
                        <a:pt x="11" y="74"/>
                        <a:pt x="11" y="74"/>
                      </a:cubicBezTo>
                      <a:cubicBezTo>
                        <a:pt x="16" y="105"/>
                        <a:pt x="43" y="128"/>
                        <a:pt x="74" y="128"/>
                      </a:cubicBezTo>
                      <a:cubicBezTo>
                        <a:pt x="107" y="128"/>
                        <a:pt x="133" y="104"/>
                        <a:pt x="138" y="73"/>
                      </a:cubicBezTo>
                      <a:cubicBezTo>
                        <a:pt x="144" y="67"/>
                        <a:pt x="151" y="64"/>
                        <a:pt x="160" y="64"/>
                      </a:cubicBezTo>
                      <a:cubicBezTo>
                        <a:pt x="168" y="64"/>
                        <a:pt x="176" y="67"/>
                        <a:pt x="182" y="73"/>
                      </a:cubicBezTo>
                      <a:cubicBezTo>
                        <a:pt x="186" y="104"/>
                        <a:pt x="213" y="128"/>
                        <a:pt x="245" y="128"/>
                      </a:cubicBezTo>
                      <a:cubicBezTo>
                        <a:pt x="277" y="128"/>
                        <a:pt x="303" y="105"/>
                        <a:pt x="308" y="74"/>
                      </a:cubicBezTo>
                      <a:cubicBezTo>
                        <a:pt x="309" y="74"/>
                        <a:pt x="309" y="74"/>
                        <a:pt x="309" y="74"/>
                      </a:cubicBezTo>
                      <a:cubicBezTo>
                        <a:pt x="315" y="74"/>
                        <a:pt x="320" y="70"/>
                        <a:pt x="320" y="64"/>
                      </a:cubicBezTo>
                      <a:cubicBezTo>
                        <a:pt x="320" y="58"/>
                        <a:pt x="315" y="53"/>
                        <a:pt x="309" y="53"/>
                      </a:cubicBezTo>
                      <a:close/>
                      <a:moveTo>
                        <a:pt x="74" y="106"/>
                      </a:moveTo>
                      <a:cubicBezTo>
                        <a:pt x="51" y="106"/>
                        <a:pt x="32" y="87"/>
                        <a:pt x="32" y="64"/>
                      </a:cubicBezTo>
                      <a:cubicBezTo>
                        <a:pt x="32" y="40"/>
                        <a:pt x="51" y="21"/>
                        <a:pt x="74" y="21"/>
                      </a:cubicBezTo>
                      <a:cubicBezTo>
                        <a:pt x="98" y="21"/>
                        <a:pt x="117" y="40"/>
                        <a:pt x="117" y="64"/>
                      </a:cubicBezTo>
                      <a:cubicBezTo>
                        <a:pt x="117" y="87"/>
                        <a:pt x="98" y="106"/>
                        <a:pt x="74" y="106"/>
                      </a:cubicBezTo>
                      <a:close/>
                      <a:moveTo>
                        <a:pt x="245" y="106"/>
                      </a:moveTo>
                      <a:cubicBezTo>
                        <a:pt x="221" y="106"/>
                        <a:pt x="202" y="87"/>
                        <a:pt x="202" y="64"/>
                      </a:cubicBezTo>
                      <a:cubicBezTo>
                        <a:pt x="202" y="40"/>
                        <a:pt x="221" y="21"/>
                        <a:pt x="245" y="21"/>
                      </a:cubicBezTo>
                      <a:cubicBezTo>
                        <a:pt x="269" y="21"/>
                        <a:pt x="288" y="40"/>
                        <a:pt x="288" y="64"/>
                      </a:cubicBezTo>
                      <a:cubicBezTo>
                        <a:pt x="288" y="87"/>
                        <a:pt x="269" y="106"/>
                        <a:pt x="245" y="106"/>
                      </a:cubicBezTo>
                      <a:close/>
                    </a:path>
                  </a:pathLst>
                </a:custGeom>
                <a:solidFill>
                  <a:srgbClr val="005587"/>
                </a:solidFill>
                <a:ln>
                  <a:noFill/>
                </a:ln>
              </p:spPr>
              <p:txBody>
                <a:bodyPr vert="horz" wrap="square" lIns="91440" tIns="45720" rIns="91440" bIns="45720" numCol="1" anchor="t" anchorCtr="0" compatLnSpc="1"/>
                <a:lstStyle/>
                <a:p>
                  <a:pPr>
                    <a:defRPr/>
                  </a:pPr>
                  <a:endParaRPr lang="en-GB">
                    <a:solidFill>
                      <a:prstClr val="black"/>
                    </a:solidFill>
                    <a:latin typeface="+mn-ea"/>
                  </a:endParaRPr>
                </a:p>
              </p:txBody>
            </p:sp>
            <p:sp>
              <p:nvSpPr>
                <p:cNvPr id="27" name="Rectangle 64"/>
                <p:cNvSpPr/>
                <p:nvPr/>
              </p:nvSpPr>
              <p:spPr>
                <a:xfrm>
                  <a:off x="5850628" y="3552883"/>
                  <a:ext cx="5168066" cy="383532"/>
                </a:xfrm>
                <a:prstGeom prst="rect">
                  <a:avLst/>
                </a:prstGeom>
              </p:spPr>
              <p:txBody>
                <a:bodyPr wrap="square">
                  <a:spAutoFit/>
                </a:bodyPr>
                <a:lstStyle/>
                <a:p>
                  <a:pPr lvl="0">
                    <a:defRPr/>
                  </a:pPr>
                  <a:r>
                    <a:rPr lang="zh-CN" altLang="en-US" sz="1600" b="1" dirty="0" smtClean="0">
                      <a:solidFill>
                        <a:srgbClr val="005587"/>
                      </a:solidFill>
                      <a:latin typeface="+mn-ea"/>
                    </a:rPr>
                    <a:t>享受</a:t>
                  </a:r>
                  <a:r>
                    <a:rPr lang="zh-CN" altLang="en-US" sz="1600" b="1" dirty="0">
                      <a:solidFill>
                        <a:srgbClr val="005587"/>
                      </a:solidFill>
                      <a:latin typeface="+mn-ea"/>
                    </a:rPr>
                    <a:t>税收</a:t>
                  </a:r>
                  <a:r>
                    <a:rPr lang="zh-CN" altLang="en-US" sz="1600" b="1" dirty="0" smtClean="0">
                      <a:solidFill>
                        <a:srgbClr val="005587"/>
                      </a:solidFill>
                      <a:latin typeface="+mn-ea"/>
                    </a:rPr>
                    <a:t>优惠的企业务必</a:t>
                  </a:r>
                  <a:r>
                    <a:rPr lang="zh-CN" altLang="en-US" sz="1600" b="1" dirty="0">
                      <a:solidFill>
                        <a:srgbClr val="005587"/>
                      </a:solidFill>
                      <a:latin typeface="+mn-ea"/>
                    </a:rPr>
                    <a:t>重视自身风险的防控</a:t>
                  </a:r>
                </a:p>
              </p:txBody>
            </p:sp>
            <p:sp>
              <p:nvSpPr>
                <p:cNvPr id="28" name="Rectangle 65"/>
                <p:cNvSpPr/>
                <p:nvPr/>
              </p:nvSpPr>
              <p:spPr>
                <a:xfrm>
                  <a:off x="5897145" y="4022847"/>
                  <a:ext cx="4634454" cy="1568995"/>
                </a:xfrm>
                <a:prstGeom prst="rect">
                  <a:avLst/>
                </a:prstGeom>
                <a:ln>
                  <a:solidFill>
                    <a:schemeClr val="accent5"/>
                  </a:solidFill>
                </a:ln>
              </p:spPr>
              <p:txBody>
                <a:bodyPr wrap="square">
                  <a:spAutoFit/>
                </a:bodyPr>
                <a:lstStyle/>
                <a:p>
                  <a:pPr marL="285750" indent="-285750">
                    <a:buFont typeface="Arial" panose="020B0604020202020204" pitchFamily="34" charset="0"/>
                    <a:buChar char="•"/>
                    <a:defRPr/>
                  </a:pPr>
                  <a:r>
                    <a:rPr lang="zh-CN" altLang="en-US" sz="1400" dirty="0">
                      <a:latin typeface="+mn-ea"/>
                    </a:rPr>
                    <a:t>是否实质运营</a:t>
                  </a:r>
                  <a:endParaRPr lang="en-US" altLang="zh-CN" sz="1400" dirty="0">
                    <a:latin typeface="+mn-ea"/>
                  </a:endParaRPr>
                </a:p>
                <a:p>
                  <a:pPr marL="285750" indent="-285750">
                    <a:buFont typeface="Arial" panose="020B0604020202020204" pitchFamily="34" charset="0"/>
                    <a:buChar char="•"/>
                    <a:defRPr/>
                  </a:pPr>
                  <a:r>
                    <a:rPr lang="zh-CN" altLang="en-US" sz="1400" dirty="0">
                      <a:latin typeface="+mn-ea"/>
                    </a:rPr>
                    <a:t>交易安排是否具有商业合理性</a:t>
                  </a:r>
                  <a:endParaRPr lang="en-US" altLang="zh-CN" sz="1400" dirty="0">
                    <a:latin typeface="+mn-ea"/>
                  </a:endParaRPr>
                </a:p>
                <a:p>
                  <a:pPr marL="285750" indent="-285750">
                    <a:buFont typeface="Arial" panose="020B0604020202020204" pitchFamily="34" charset="0"/>
                    <a:buChar char="•"/>
                    <a:defRPr/>
                  </a:pPr>
                  <a:r>
                    <a:rPr lang="zh-CN" altLang="en-US" sz="1400" dirty="0">
                      <a:latin typeface="+mn-ea"/>
                    </a:rPr>
                    <a:t>关联交易的定价是否合理</a:t>
                  </a:r>
                  <a:endParaRPr lang="en-US" altLang="zh-CN" sz="1400" dirty="0">
                    <a:latin typeface="+mn-ea"/>
                  </a:endParaRPr>
                </a:p>
                <a:p>
                  <a:pPr marL="285750" indent="-285750">
                    <a:buFont typeface="Arial" panose="020B0604020202020204" pitchFamily="34" charset="0"/>
                    <a:buChar char="•"/>
                    <a:defRPr/>
                  </a:pPr>
                  <a:r>
                    <a:rPr lang="zh-CN" altLang="en-US" sz="1400" dirty="0">
                      <a:latin typeface="+mn-ea"/>
                    </a:rPr>
                    <a:t>关联公司利润留存是否合理</a:t>
                  </a:r>
                  <a:endParaRPr lang="en-US" altLang="zh-CN" sz="1400" dirty="0">
                    <a:latin typeface="+mn-ea"/>
                  </a:endParaRPr>
                </a:p>
                <a:p>
                  <a:pPr marL="285750" indent="-285750">
                    <a:buFont typeface="Arial" panose="020B0604020202020204" pitchFamily="34" charset="0"/>
                    <a:buChar char="•"/>
                    <a:defRPr/>
                  </a:pPr>
                  <a:r>
                    <a:rPr lang="zh-CN" altLang="en-US" sz="1400" dirty="0">
                      <a:latin typeface="+mn-ea"/>
                    </a:rPr>
                    <a:t>税收洼地企业与其关联公司之间是否存在实际税负、税率及盈亏的</a:t>
                  </a:r>
                  <a:r>
                    <a:rPr lang="zh-CN" altLang="en-US" sz="1400" dirty="0" smtClean="0">
                      <a:latin typeface="+mn-ea"/>
                    </a:rPr>
                    <a:t>差异</a:t>
                  </a:r>
                  <a:endParaRPr lang="zh-CN" altLang="en-US" sz="1400" dirty="0">
                    <a:latin typeface="+mn-ea"/>
                  </a:endParaRPr>
                </a:p>
              </p:txBody>
            </p:sp>
          </p:grpSp>
        </p:grpSp>
        <p:grpSp>
          <p:nvGrpSpPr>
            <p:cNvPr id="8" name="Group 66"/>
            <p:cNvGrpSpPr/>
            <p:nvPr/>
          </p:nvGrpSpPr>
          <p:grpSpPr>
            <a:xfrm>
              <a:off x="-264297" y="578750"/>
              <a:ext cx="5495586" cy="3290436"/>
              <a:chOff x="-836791" y="626458"/>
              <a:chExt cx="5495586" cy="3290436"/>
            </a:xfrm>
          </p:grpSpPr>
          <p:sp>
            <p:nvSpPr>
              <p:cNvPr id="17" name="Hexagon 67"/>
              <p:cNvSpPr/>
              <p:nvPr/>
            </p:nvSpPr>
            <p:spPr bwMode="gray">
              <a:xfrm>
                <a:off x="2874119" y="2370097"/>
                <a:ext cx="1784676" cy="1538514"/>
              </a:xfrm>
              <a:prstGeom prst="hexagon">
                <a:avLst/>
              </a:prstGeom>
              <a:solidFill>
                <a:srgbClr val="43B02A"/>
              </a:solidFill>
              <a:ln w="19050" algn="ctr">
                <a:noFill/>
                <a:miter lim="800000"/>
              </a:ln>
            </p:spPr>
            <p:txBody>
              <a:bodyPr wrap="square" lIns="88900" tIns="88900" rIns="88900" bIns="88900" rtlCol="0" anchor="ctr"/>
              <a:lstStyle/>
              <a:p>
                <a:pPr algn="ctr">
                  <a:lnSpc>
                    <a:spcPct val="106000"/>
                  </a:lnSpc>
                  <a:defRPr/>
                </a:pPr>
                <a:endParaRPr lang="en-US" sz="1600" b="1" dirty="0">
                  <a:solidFill>
                    <a:prstClr val="white"/>
                  </a:solidFill>
                  <a:latin typeface="+mn-ea"/>
                </a:endParaRPr>
              </a:p>
            </p:txBody>
          </p:sp>
          <p:sp>
            <p:nvSpPr>
              <p:cNvPr id="18" name="Pentagon 14"/>
              <p:cNvSpPr/>
              <p:nvPr/>
            </p:nvSpPr>
            <p:spPr bwMode="gray">
              <a:xfrm>
                <a:off x="0" y="2604926"/>
                <a:ext cx="4374345" cy="1068855"/>
              </a:xfrm>
              <a:prstGeom prst="homePlate">
                <a:avLst>
                  <a:gd name="adj" fmla="val 29778"/>
                </a:avLst>
              </a:prstGeom>
              <a:ln>
                <a:noFill/>
              </a:ln>
              <a:effectLst/>
            </p:spPr>
            <p:style>
              <a:lnRef idx="2">
                <a:schemeClr val="accent1"/>
              </a:lnRef>
              <a:fillRef idx="1">
                <a:schemeClr val="lt1"/>
              </a:fillRef>
              <a:effectRef idx="0">
                <a:schemeClr val="accent1"/>
              </a:effectRef>
              <a:fontRef idx="minor">
                <a:schemeClr val="dk1"/>
              </a:fontRef>
            </p:style>
            <p:txBody>
              <a:bodyPr wrap="square" lIns="88900" tIns="88900" rIns="88900" bIns="88900" rtlCol="0" anchor="ctr"/>
              <a:lstStyle/>
              <a:p>
                <a:pPr algn="ctr">
                  <a:lnSpc>
                    <a:spcPct val="106000"/>
                  </a:lnSpc>
                  <a:defRPr/>
                </a:pPr>
                <a:endParaRPr lang="en-US" sz="1600" b="1" dirty="0">
                  <a:solidFill>
                    <a:prstClr val="white"/>
                  </a:solidFill>
                  <a:latin typeface="+mn-ea"/>
                </a:endParaRPr>
              </a:p>
            </p:txBody>
          </p:sp>
          <p:grpSp>
            <p:nvGrpSpPr>
              <p:cNvPr id="19" name="Group 69"/>
              <p:cNvGrpSpPr/>
              <p:nvPr/>
            </p:nvGrpSpPr>
            <p:grpSpPr>
              <a:xfrm>
                <a:off x="-836791" y="626458"/>
                <a:ext cx="4867632" cy="3290436"/>
                <a:chOff x="-3331787" y="-979400"/>
                <a:chExt cx="4867632" cy="3290436"/>
              </a:xfrm>
            </p:grpSpPr>
            <p:sp>
              <p:nvSpPr>
                <p:cNvPr id="20" name="Freeform 915"/>
                <p:cNvSpPr>
                  <a:spLocks noChangeAspect="1" noEditPoints="1"/>
                </p:cNvSpPr>
                <p:nvPr/>
              </p:nvSpPr>
              <p:spPr bwMode="auto">
                <a:xfrm>
                  <a:off x="1018740" y="1192275"/>
                  <a:ext cx="517105" cy="623450"/>
                </a:xfrm>
                <a:custGeom>
                  <a:avLst/>
                  <a:gdLst>
                    <a:gd name="T0" fmla="*/ 224 w 256"/>
                    <a:gd name="T1" fmla="*/ 240 h 312"/>
                    <a:gd name="T2" fmla="*/ 199 w 256"/>
                    <a:gd name="T3" fmla="*/ 32 h 312"/>
                    <a:gd name="T4" fmla="*/ 188 w 256"/>
                    <a:gd name="T5" fmla="*/ 6 h 312"/>
                    <a:gd name="T6" fmla="*/ 67 w 256"/>
                    <a:gd name="T7" fmla="*/ 6 h 312"/>
                    <a:gd name="T8" fmla="*/ 56 w 256"/>
                    <a:gd name="T9" fmla="*/ 32 h 312"/>
                    <a:gd name="T10" fmla="*/ 32 w 256"/>
                    <a:gd name="T11" fmla="*/ 240 h 312"/>
                    <a:gd name="T12" fmla="*/ 12 w 256"/>
                    <a:gd name="T13" fmla="*/ 307 h 312"/>
                    <a:gd name="T14" fmla="*/ 234 w 256"/>
                    <a:gd name="T15" fmla="*/ 312 h 312"/>
                    <a:gd name="T16" fmla="*/ 244 w 256"/>
                    <a:gd name="T17" fmla="*/ 297 h 312"/>
                    <a:gd name="T18" fmla="*/ 132 w 256"/>
                    <a:gd name="T19" fmla="*/ 34 h 312"/>
                    <a:gd name="T20" fmla="*/ 177 w 256"/>
                    <a:gd name="T21" fmla="*/ 24 h 312"/>
                    <a:gd name="T22" fmla="*/ 109 w 256"/>
                    <a:gd name="T23" fmla="*/ 56 h 312"/>
                    <a:gd name="T24" fmla="*/ 123 w 256"/>
                    <a:gd name="T25" fmla="*/ 34 h 312"/>
                    <a:gd name="T26" fmla="*/ 53 w 256"/>
                    <a:gd name="T27" fmla="*/ 238 h 312"/>
                    <a:gd name="T28" fmla="*/ 108 w 256"/>
                    <a:gd name="T29" fmla="*/ 78 h 312"/>
                    <a:gd name="T30" fmla="*/ 203 w 256"/>
                    <a:gd name="T31" fmla="*/ 233 h 312"/>
                    <a:gd name="T32" fmla="*/ 218 w 256"/>
                    <a:gd name="T33" fmla="*/ 291 h 312"/>
                    <a:gd name="T34" fmla="*/ 163 w 256"/>
                    <a:gd name="T35" fmla="*/ 203 h 312"/>
                    <a:gd name="T36" fmla="*/ 157 w 256"/>
                    <a:gd name="T37" fmla="*/ 234 h 312"/>
                    <a:gd name="T38" fmla="*/ 133 w 256"/>
                    <a:gd name="T39" fmla="*/ 259 h 312"/>
                    <a:gd name="T40" fmla="*/ 122 w 256"/>
                    <a:gd name="T41" fmla="*/ 244 h 312"/>
                    <a:gd name="T42" fmla="*/ 89 w 256"/>
                    <a:gd name="T43" fmla="*/ 217 h 312"/>
                    <a:gd name="T44" fmla="*/ 122 w 256"/>
                    <a:gd name="T45" fmla="*/ 226 h 312"/>
                    <a:gd name="T46" fmla="*/ 133 w 256"/>
                    <a:gd name="T47" fmla="*/ 225 h 312"/>
                    <a:gd name="T48" fmla="*/ 140 w 256"/>
                    <a:gd name="T49" fmla="*/ 211 h 312"/>
                    <a:gd name="T50" fmla="*/ 122 w 256"/>
                    <a:gd name="T51" fmla="*/ 202 h 312"/>
                    <a:gd name="T52" fmla="*/ 95 w 256"/>
                    <a:gd name="T53" fmla="*/ 187 h 312"/>
                    <a:gd name="T54" fmla="*/ 98 w 256"/>
                    <a:gd name="T55" fmla="*/ 151 h 312"/>
                    <a:gd name="T56" fmla="*/ 122 w 256"/>
                    <a:gd name="T57" fmla="*/ 131 h 312"/>
                    <a:gd name="T58" fmla="*/ 133 w 256"/>
                    <a:gd name="T59" fmla="*/ 142 h 312"/>
                    <a:gd name="T60" fmla="*/ 157 w 256"/>
                    <a:gd name="T61" fmla="*/ 167 h 312"/>
                    <a:gd name="T62" fmla="*/ 128 w 256"/>
                    <a:gd name="T63" fmla="*/ 161 h 312"/>
                    <a:gd name="T64" fmla="*/ 112 w 256"/>
                    <a:gd name="T65" fmla="*/ 170 h 312"/>
                    <a:gd name="T66" fmla="*/ 122 w 256"/>
                    <a:gd name="T67" fmla="*/ 180 h 312"/>
                    <a:gd name="T68" fmla="*/ 154 w 256"/>
                    <a:gd name="T69" fmla="*/ 19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312">
                      <a:moveTo>
                        <a:pt x="244" y="297"/>
                      </a:moveTo>
                      <a:cubicBezTo>
                        <a:pt x="237" y="281"/>
                        <a:pt x="225" y="253"/>
                        <a:pt x="224" y="240"/>
                      </a:cubicBezTo>
                      <a:cubicBezTo>
                        <a:pt x="230" y="224"/>
                        <a:pt x="256" y="145"/>
                        <a:pt x="167" y="66"/>
                      </a:cubicBezTo>
                      <a:cubicBezTo>
                        <a:pt x="199" y="32"/>
                        <a:pt x="199" y="32"/>
                        <a:pt x="199" y="32"/>
                      </a:cubicBezTo>
                      <a:cubicBezTo>
                        <a:pt x="202" y="29"/>
                        <a:pt x="203" y="25"/>
                        <a:pt x="202" y="22"/>
                      </a:cubicBezTo>
                      <a:cubicBezTo>
                        <a:pt x="202" y="20"/>
                        <a:pt x="199" y="11"/>
                        <a:pt x="188" y="6"/>
                      </a:cubicBezTo>
                      <a:cubicBezTo>
                        <a:pt x="174" y="0"/>
                        <a:pt x="154" y="2"/>
                        <a:pt x="128" y="13"/>
                      </a:cubicBezTo>
                      <a:cubicBezTo>
                        <a:pt x="101" y="2"/>
                        <a:pt x="81" y="0"/>
                        <a:pt x="67" y="6"/>
                      </a:cubicBezTo>
                      <a:cubicBezTo>
                        <a:pt x="57" y="11"/>
                        <a:pt x="54" y="20"/>
                        <a:pt x="53" y="22"/>
                      </a:cubicBezTo>
                      <a:cubicBezTo>
                        <a:pt x="52" y="25"/>
                        <a:pt x="53" y="29"/>
                        <a:pt x="56" y="32"/>
                      </a:cubicBezTo>
                      <a:cubicBezTo>
                        <a:pt x="89" y="66"/>
                        <a:pt x="89" y="66"/>
                        <a:pt x="89" y="66"/>
                      </a:cubicBezTo>
                      <a:cubicBezTo>
                        <a:pt x="0" y="145"/>
                        <a:pt x="25" y="224"/>
                        <a:pt x="32" y="240"/>
                      </a:cubicBezTo>
                      <a:cubicBezTo>
                        <a:pt x="30" y="253"/>
                        <a:pt x="19" y="281"/>
                        <a:pt x="11" y="297"/>
                      </a:cubicBezTo>
                      <a:cubicBezTo>
                        <a:pt x="10" y="300"/>
                        <a:pt x="10" y="304"/>
                        <a:pt x="12" y="307"/>
                      </a:cubicBezTo>
                      <a:cubicBezTo>
                        <a:pt x="14" y="310"/>
                        <a:pt x="17" y="312"/>
                        <a:pt x="21" y="312"/>
                      </a:cubicBezTo>
                      <a:cubicBezTo>
                        <a:pt x="234" y="312"/>
                        <a:pt x="234" y="312"/>
                        <a:pt x="234" y="312"/>
                      </a:cubicBezTo>
                      <a:cubicBezTo>
                        <a:pt x="238" y="312"/>
                        <a:pt x="241" y="310"/>
                        <a:pt x="243" y="307"/>
                      </a:cubicBezTo>
                      <a:cubicBezTo>
                        <a:pt x="245" y="304"/>
                        <a:pt x="246" y="300"/>
                        <a:pt x="244" y="297"/>
                      </a:cubicBezTo>
                      <a:close/>
                      <a:moveTo>
                        <a:pt x="123" y="34"/>
                      </a:moveTo>
                      <a:cubicBezTo>
                        <a:pt x="126" y="35"/>
                        <a:pt x="129" y="35"/>
                        <a:pt x="132" y="34"/>
                      </a:cubicBezTo>
                      <a:cubicBezTo>
                        <a:pt x="132" y="34"/>
                        <a:pt x="132" y="34"/>
                        <a:pt x="132" y="34"/>
                      </a:cubicBezTo>
                      <a:cubicBezTo>
                        <a:pt x="157" y="23"/>
                        <a:pt x="171" y="23"/>
                        <a:pt x="177" y="24"/>
                      </a:cubicBezTo>
                      <a:cubicBezTo>
                        <a:pt x="147" y="56"/>
                        <a:pt x="147" y="56"/>
                        <a:pt x="147" y="56"/>
                      </a:cubicBezTo>
                      <a:cubicBezTo>
                        <a:pt x="109" y="56"/>
                        <a:pt x="109" y="56"/>
                        <a:pt x="109" y="56"/>
                      </a:cubicBezTo>
                      <a:cubicBezTo>
                        <a:pt x="79" y="25"/>
                        <a:pt x="79" y="25"/>
                        <a:pt x="79" y="25"/>
                      </a:cubicBezTo>
                      <a:cubicBezTo>
                        <a:pt x="84" y="23"/>
                        <a:pt x="97" y="22"/>
                        <a:pt x="123" y="34"/>
                      </a:cubicBezTo>
                      <a:close/>
                      <a:moveTo>
                        <a:pt x="37" y="291"/>
                      </a:moveTo>
                      <a:cubicBezTo>
                        <a:pt x="44" y="275"/>
                        <a:pt x="53" y="252"/>
                        <a:pt x="53" y="238"/>
                      </a:cubicBezTo>
                      <a:cubicBezTo>
                        <a:pt x="53" y="236"/>
                        <a:pt x="53" y="234"/>
                        <a:pt x="52" y="233"/>
                      </a:cubicBezTo>
                      <a:cubicBezTo>
                        <a:pt x="50" y="230"/>
                        <a:pt x="15" y="155"/>
                        <a:pt x="108" y="78"/>
                      </a:cubicBezTo>
                      <a:cubicBezTo>
                        <a:pt x="147" y="78"/>
                        <a:pt x="147" y="78"/>
                        <a:pt x="147" y="78"/>
                      </a:cubicBezTo>
                      <a:cubicBezTo>
                        <a:pt x="240" y="155"/>
                        <a:pt x="205" y="230"/>
                        <a:pt x="203" y="233"/>
                      </a:cubicBezTo>
                      <a:cubicBezTo>
                        <a:pt x="203" y="234"/>
                        <a:pt x="202" y="236"/>
                        <a:pt x="202" y="238"/>
                      </a:cubicBezTo>
                      <a:cubicBezTo>
                        <a:pt x="202" y="252"/>
                        <a:pt x="211" y="275"/>
                        <a:pt x="218" y="291"/>
                      </a:cubicBezTo>
                      <a:lnTo>
                        <a:pt x="37" y="291"/>
                      </a:lnTo>
                      <a:close/>
                      <a:moveTo>
                        <a:pt x="163" y="203"/>
                      </a:moveTo>
                      <a:cubicBezTo>
                        <a:pt x="165" y="207"/>
                        <a:pt x="166" y="210"/>
                        <a:pt x="166" y="215"/>
                      </a:cubicBezTo>
                      <a:cubicBezTo>
                        <a:pt x="166" y="223"/>
                        <a:pt x="163" y="230"/>
                        <a:pt x="157" y="234"/>
                      </a:cubicBezTo>
                      <a:cubicBezTo>
                        <a:pt x="151" y="239"/>
                        <a:pt x="143" y="242"/>
                        <a:pt x="133" y="243"/>
                      </a:cubicBezTo>
                      <a:cubicBezTo>
                        <a:pt x="133" y="259"/>
                        <a:pt x="133" y="259"/>
                        <a:pt x="133" y="259"/>
                      </a:cubicBezTo>
                      <a:cubicBezTo>
                        <a:pt x="122" y="259"/>
                        <a:pt x="122" y="259"/>
                        <a:pt x="122" y="259"/>
                      </a:cubicBezTo>
                      <a:cubicBezTo>
                        <a:pt x="122" y="244"/>
                        <a:pt x="122" y="244"/>
                        <a:pt x="122" y="244"/>
                      </a:cubicBezTo>
                      <a:cubicBezTo>
                        <a:pt x="110" y="243"/>
                        <a:pt x="99" y="241"/>
                        <a:pt x="89" y="237"/>
                      </a:cubicBezTo>
                      <a:cubicBezTo>
                        <a:pt x="89" y="217"/>
                        <a:pt x="89" y="217"/>
                        <a:pt x="89" y="217"/>
                      </a:cubicBezTo>
                      <a:cubicBezTo>
                        <a:pt x="94" y="219"/>
                        <a:pt x="99" y="221"/>
                        <a:pt x="105" y="223"/>
                      </a:cubicBezTo>
                      <a:cubicBezTo>
                        <a:pt x="112" y="224"/>
                        <a:pt x="117" y="225"/>
                        <a:pt x="122" y="226"/>
                      </a:cubicBezTo>
                      <a:cubicBezTo>
                        <a:pt x="122" y="226"/>
                        <a:pt x="125" y="226"/>
                        <a:pt x="128" y="226"/>
                      </a:cubicBezTo>
                      <a:cubicBezTo>
                        <a:pt x="130" y="226"/>
                        <a:pt x="133" y="225"/>
                        <a:pt x="133" y="225"/>
                      </a:cubicBezTo>
                      <a:cubicBezTo>
                        <a:pt x="140" y="224"/>
                        <a:pt x="143" y="221"/>
                        <a:pt x="143" y="216"/>
                      </a:cubicBezTo>
                      <a:cubicBezTo>
                        <a:pt x="143" y="214"/>
                        <a:pt x="142" y="212"/>
                        <a:pt x="140" y="211"/>
                      </a:cubicBezTo>
                      <a:cubicBezTo>
                        <a:pt x="139" y="209"/>
                        <a:pt x="136" y="208"/>
                        <a:pt x="133" y="206"/>
                      </a:cubicBezTo>
                      <a:cubicBezTo>
                        <a:pt x="122" y="202"/>
                        <a:pt x="122" y="202"/>
                        <a:pt x="122" y="202"/>
                      </a:cubicBezTo>
                      <a:cubicBezTo>
                        <a:pt x="117" y="200"/>
                        <a:pt x="117" y="200"/>
                        <a:pt x="117" y="200"/>
                      </a:cubicBezTo>
                      <a:cubicBezTo>
                        <a:pt x="107" y="196"/>
                        <a:pt x="100" y="192"/>
                        <a:pt x="95" y="187"/>
                      </a:cubicBezTo>
                      <a:cubicBezTo>
                        <a:pt x="91" y="182"/>
                        <a:pt x="89" y="177"/>
                        <a:pt x="89" y="170"/>
                      </a:cubicBezTo>
                      <a:cubicBezTo>
                        <a:pt x="89" y="162"/>
                        <a:pt x="92" y="156"/>
                        <a:pt x="98" y="151"/>
                      </a:cubicBezTo>
                      <a:cubicBezTo>
                        <a:pt x="104" y="147"/>
                        <a:pt x="112" y="144"/>
                        <a:pt x="122" y="143"/>
                      </a:cubicBezTo>
                      <a:cubicBezTo>
                        <a:pt x="122" y="131"/>
                        <a:pt x="122" y="131"/>
                        <a:pt x="122" y="131"/>
                      </a:cubicBezTo>
                      <a:cubicBezTo>
                        <a:pt x="133" y="131"/>
                        <a:pt x="133" y="131"/>
                        <a:pt x="133" y="131"/>
                      </a:cubicBezTo>
                      <a:cubicBezTo>
                        <a:pt x="133" y="142"/>
                        <a:pt x="133" y="142"/>
                        <a:pt x="133" y="142"/>
                      </a:cubicBezTo>
                      <a:cubicBezTo>
                        <a:pt x="144" y="143"/>
                        <a:pt x="155" y="145"/>
                        <a:pt x="164" y="149"/>
                      </a:cubicBezTo>
                      <a:cubicBezTo>
                        <a:pt x="157" y="167"/>
                        <a:pt x="157" y="167"/>
                        <a:pt x="157" y="167"/>
                      </a:cubicBezTo>
                      <a:cubicBezTo>
                        <a:pt x="149" y="164"/>
                        <a:pt x="141" y="162"/>
                        <a:pt x="133" y="161"/>
                      </a:cubicBezTo>
                      <a:cubicBezTo>
                        <a:pt x="133" y="161"/>
                        <a:pt x="131" y="161"/>
                        <a:pt x="128" y="161"/>
                      </a:cubicBezTo>
                      <a:cubicBezTo>
                        <a:pt x="125" y="161"/>
                        <a:pt x="122" y="162"/>
                        <a:pt x="122" y="162"/>
                      </a:cubicBezTo>
                      <a:cubicBezTo>
                        <a:pt x="116" y="163"/>
                        <a:pt x="112" y="165"/>
                        <a:pt x="112" y="170"/>
                      </a:cubicBezTo>
                      <a:cubicBezTo>
                        <a:pt x="112" y="172"/>
                        <a:pt x="113" y="174"/>
                        <a:pt x="115" y="175"/>
                      </a:cubicBezTo>
                      <a:cubicBezTo>
                        <a:pt x="116" y="177"/>
                        <a:pt x="119" y="178"/>
                        <a:pt x="122" y="180"/>
                      </a:cubicBezTo>
                      <a:cubicBezTo>
                        <a:pt x="133" y="184"/>
                        <a:pt x="133" y="184"/>
                        <a:pt x="133" y="184"/>
                      </a:cubicBezTo>
                      <a:cubicBezTo>
                        <a:pt x="143" y="188"/>
                        <a:pt x="150" y="191"/>
                        <a:pt x="154" y="194"/>
                      </a:cubicBezTo>
                      <a:cubicBezTo>
                        <a:pt x="158" y="197"/>
                        <a:pt x="161" y="200"/>
                        <a:pt x="163" y="203"/>
                      </a:cubicBezTo>
                      <a:close/>
                    </a:path>
                  </a:pathLst>
                </a:custGeom>
                <a:solidFill>
                  <a:srgbClr val="43B02A"/>
                </a:solidFill>
                <a:ln>
                  <a:noFill/>
                </a:ln>
              </p:spPr>
              <p:txBody>
                <a:bodyPr vert="horz" wrap="square" lIns="91440" tIns="45720" rIns="91440" bIns="45720" numCol="1" anchor="t" anchorCtr="0" compatLnSpc="1"/>
                <a:lstStyle/>
                <a:p>
                  <a:pPr>
                    <a:defRPr/>
                  </a:pPr>
                  <a:endParaRPr lang="en-GB">
                    <a:solidFill>
                      <a:prstClr val="black"/>
                    </a:solidFill>
                    <a:latin typeface="+mn-ea"/>
                  </a:endParaRPr>
                </a:p>
              </p:txBody>
            </p:sp>
            <p:sp>
              <p:nvSpPr>
                <p:cNvPr id="21" name="Rectangle 71"/>
                <p:cNvSpPr/>
                <p:nvPr/>
              </p:nvSpPr>
              <p:spPr>
                <a:xfrm>
                  <a:off x="-3331787" y="-979400"/>
                  <a:ext cx="4133692" cy="383532"/>
                </a:xfrm>
                <a:prstGeom prst="rect">
                  <a:avLst/>
                </a:prstGeom>
              </p:spPr>
              <p:txBody>
                <a:bodyPr wrap="square">
                  <a:spAutoFit/>
                </a:bodyPr>
                <a:lstStyle/>
                <a:p>
                  <a:pPr lvl="0">
                    <a:defRPr/>
                  </a:pPr>
                  <a:r>
                    <a:rPr lang="zh-CN" altLang="en-US" sz="1600" b="1" dirty="0" smtClean="0">
                      <a:solidFill>
                        <a:srgbClr val="43B02A"/>
                      </a:solidFill>
                      <a:latin typeface="+mn-ea"/>
                    </a:rPr>
                    <a:t>享受财政返还的企业应该如何防范</a:t>
                  </a:r>
                  <a:endParaRPr lang="zh-CN" altLang="en-US" sz="1600" b="1" dirty="0">
                    <a:solidFill>
                      <a:srgbClr val="43B02A"/>
                    </a:solidFill>
                    <a:latin typeface="+mn-ea"/>
                  </a:endParaRPr>
                </a:p>
              </p:txBody>
            </p:sp>
            <p:sp>
              <p:nvSpPr>
                <p:cNvPr id="22" name="Rectangle 72"/>
                <p:cNvSpPr/>
                <p:nvPr/>
              </p:nvSpPr>
              <p:spPr>
                <a:xfrm>
                  <a:off x="-3213596" y="-478288"/>
                  <a:ext cx="3839709" cy="2789324"/>
                </a:xfrm>
                <a:prstGeom prst="rect">
                  <a:avLst/>
                </a:prstGeom>
                <a:ln>
                  <a:solidFill>
                    <a:srgbClr val="43B02A"/>
                  </a:solidFill>
                </a:ln>
              </p:spPr>
              <p:txBody>
                <a:bodyPr wrap="square">
                  <a:spAutoFit/>
                </a:bodyPr>
                <a:lstStyle/>
                <a:p>
                  <a:pPr lvl="0">
                    <a:defRPr/>
                  </a:pPr>
                  <a:r>
                    <a:rPr lang="zh-CN" altLang="en-US" sz="1400" dirty="0" smtClean="0">
                      <a:latin typeface="+mn-ea"/>
                    </a:rPr>
                    <a:t>加强</a:t>
                  </a:r>
                  <a:r>
                    <a:rPr lang="zh-CN" altLang="en-US" sz="1400" dirty="0">
                      <a:latin typeface="+mn-ea"/>
                    </a:rPr>
                    <a:t>内部自查，识别并降低政策适用过程中的潜在</a:t>
                  </a:r>
                  <a:r>
                    <a:rPr lang="zh-CN" altLang="en-US" sz="1400" dirty="0" smtClean="0">
                      <a:latin typeface="+mn-ea"/>
                    </a:rPr>
                    <a:t>风险，可从如下两个角度梳理</a:t>
                  </a:r>
                  <a:endParaRPr lang="en-US" altLang="zh-CN" sz="1400" dirty="0" smtClean="0">
                    <a:latin typeface="+mn-ea"/>
                  </a:endParaRPr>
                </a:p>
                <a:p>
                  <a:pPr lvl="0">
                    <a:defRPr/>
                  </a:pPr>
                  <a:endParaRPr lang="en-US" altLang="zh-CN" sz="1400" dirty="0" smtClean="0">
                    <a:latin typeface="+mn-ea"/>
                  </a:endParaRPr>
                </a:p>
                <a:p>
                  <a:pPr marL="285750" indent="-285750">
                    <a:buFont typeface="Arial" panose="020B0604020202020204" pitchFamily="34" charset="0"/>
                    <a:buChar char="•"/>
                    <a:defRPr/>
                  </a:pPr>
                  <a:r>
                    <a:rPr lang="zh-CN" altLang="en-US" sz="1400" b="1" dirty="0">
                      <a:latin typeface="+mn-ea"/>
                    </a:rPr>
                    <a:t>扶持条件核查</a:t>
                  </a:r>
                  <a:r>
                    <a:rPr lang="zh-CN" altLang="en-US" sz="1400" dirty="0">
                      <a:latin typeface="+mn-ea"/>
                    </a:rPr>
                    <a:t>：深入了解并核查财政返还、奖励等扶持政策所需满足的条件，确保符合要求</a:t>
                  </a:r>
                  <a:r>
                    <a:rPr lang="zh-CN" altLang="en-US" sz="1400" dirty="0" smtClean="0">
                      <a:latin typeface="+mn-ea"/>
                    </a:rPr>
                    <a:t>。</a:t>
                  </a:r>
                  <a:endParaRPr lang="en-US" altLang="zh-CN" sz="1400" dirty="0" smtClean="0">
                    <a:latin typeface="+mn-ea"/>
                  </a:endParaRPr>
                </a:p>
                <a:p>
                  <a:pPr marL="285750" indent="-285750">
                    <a:buFont typeface="Arial" panose="020B0604020202020204" pitchFamily="34" charset="0"/>
                    <a:buChar char="•"/>
                    <a:defRPr/>
                  </a:pPr>
                  <a:endParaRPr lang="zh-CN" altLang="en-US" sz="1400" dirty="0">
                    <a:latin typeface="+mn-ea"/>
                  </a:endParaRPr>
                </a:p>
                <a:p>
                  <a:pPr marL="285750" indent="-285750">
                    <a:buFont typeface="Arial" panose="020B0604020202020204" pitchFamily="34" charset="0"/>
                    <a:buChar char="•"/>
                    <a:defRPr/>
                  </a:pPr>
                  <a:r>
                    <a:rPr lang="zh-CN" altLang="en-US" sz="1400" b="1" dirty="0">
                      <a:latin typeface="+mn-ea"/>
                    </a:rPr>
                    <a:t>合作协议审查</a:t>
                  </a:r>
                  <a:r>
                    <a:rPr lang="zh-CN" altLang="en-US" sz="1400" dirty="0">
                      <a:latin typeface="+mn-ea"/>
                    </a:rPr>
                    <a:t>：仔细审查与地方政府或招商引资平台的合作协议，确保所涉及的财税优惠政策合法有效。</a:t>
                  </a:r>
                </a:p>
                <a:p>
                  <a:pPr marL="285750" lvl="0" indent="-285750">
                    <a:buFont typeface="Arial" panose="020B0604020202020204" pitchFamily="34" charset="0"/>
                    <a:buChar char="•"/>
                    <a:defRPr/>
                  </a:pPr>
                  <a:endParaRPr lang="zh-CN" altLang="en-US" sz="1400" dirty="0">
                    <a:latin typeface="+mn-ea"/>
                  </a:endParaRPr>
                </a:p>
              </p:txBody>
            </p:sp>
          </p:grpSp>
        </p:gr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80848" y="2297459"/>
            <a:ext cx="10052487" cy="1441450"/>
            <a:chOff x="1983595" y="2297459"/>
            <a:chExt cx="10052487" cy="1441450"/>
          </a:xfrm>
        </p:grpSpPr>
        <p:grpSp>
          <p:nvGrpSpPr>
            <p:cNvPr id="14" name="组合 42"/>
            <p:cNvGrpSpPr/>
            <p:nvPr/>
          </p:nvGrpSpPr>
          <p:grpSpPr bwMode="auto">
            <a:xfrm rot="45984">
              <a:off x="2752012" y="2297459"/>
              <a:ext cx="1080924" cy="1441450"/>
              <a:chOff x="0" y="0"/>
              <a:chExt cx="1296144" cy="1728192"/>
            </a:xfrm>
          </p:grpSpPr>
          <p:grpSp>
            <p:nvGrpSpPr>
              <p:cNvPr id="16" name="组合 44"/>
              <p:cNvGrpSpPr/>
              <p:nvPr/>
            </p:nvGrpSpPr>
            <p:grpSpPr bwMode="auto">
              <a:xfrm>
                <a:off x="0" y="0"/>
                <a:ext cx="1296144" cy="1728192"/>
                <a:chOff x="0" y="0"/>
                <a:chExt cx="1296144" cy="1728192"/>
              </a:xfrm>
            </p:grpSpPr>
            <p:sp>
              <p:nvSpPr>
                <p:cNvPr id="18" name="圆角矩形 46"/>
                <p:cNvSpPr>
                  <a:spLocks noChangeArrowheads="1"/>
                </p:cNvSpPr>
                <p:nvPr/>
              </p:nvSpPr>
              <p:spPr bwMode="auto">
                <a:xfrm>
                  <a:off x="0" y="0"/>
                  <a:ext cx="1296144" cy="1728192"/>
                </a:xfrm>
                <a:prstGeom prst="roundRect">
                  <a:avLst>
                    <a:gd name="adj" fmla="val 16667"/>
                  </a:avLst>
                </a:prstGeom>
                <a:solidFill>
                  <a:srgbClr val="C8EC50"/>
                </a:solidFill>
                <a:ln>
                  <a:noFill/>
                </a:ln>
                <a:extLst>
                  <a:ext uri="{91240B29-F687-4F45-9708-019B960494DF}">
                    <a14:hiddenLine xmlns:a14="http://schemas.microsoft.com/office/drawing/2010/main" w="25400">
                      <a:solidFill>
                        <a:srgbClr val="395E8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lang="en-US" altLang="zh-CN" sz="4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4</a:t>
                  </a:r>
                  <a:endParaRPr kumimoji="0" lang="zh-CN" altLang="en-US" sz="4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圆角矩形 47"/>
                <p:cNvSpPr>
                  <a:spLocks noChangeArrowheads="1"/>
                </p:cNvSpPr>
                <p:nvPr/>
              </p:nvSpPr>
              <p:spPr bwMode="auto">
                <a:xfrm>
                  <a:off x="54006" y="72008"/>
                  <a:ext cx="1188132" cy="1584176"/>
                </a:xfrm>
                <a:prstGeom prst="roundRect">
                  <a:avLst>
                    <a:gd name="adj" fmla="val 16667"/>
                  </a:avLst>
                </a:prstGeom>
                <a:noFill/>
                <a:ln w="1587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圆角矩形 5"/>
              <p:cNvSpPr>
                <a:spLocks noChangeArrowheads="1"/>
              </p:cNvSpPr>
              <p:nvPr/>
            </p:nvSpPr>
            <p:spPr bwMode="auto">
              <a:xfrm>
                <a:off x="3277" y="791830"/>
                <a:ext cx="1292867" cy="936362"/>
              </a:xfrm>
              <a:custGeom>
                <a:avLst/>
                <a:gdLst>
                  <a:gd name="T0" fmla="*/ 0 w 1292867"/>
                  <a:gd name="T1" fmla="*/ 0 h 936362"/>
                  <a:gd name="T2" fmla="*/ 1292867 w 1292867"/>
                  <a:gd name="T3" fmla="*/ 752847 h 936362"/>
                  <a:gd name="T4" fmla="*/ 1080116 w 1292867"/>
                  <a:gd name="T5" fmla="*/ 936362 h 936362"/>
                  <a:gd name="T6" fmla="*/ 216028 w 1292867"/>
                  <a:gd name="T7" fmla="*/ 936362 h 936362"/>
                  <a:gd name="T8" fmla="*/ 0 w 1292867"/>
                  <a:gd name="T9" fmla="*/ 720334 h 936362"/>
                  <a:gd name="T10" fmla="*/ 0 w 1292867"/>
                  <a:gd name="T11" fmla="*/ 0 h 936362"/>
                  <a:gd name="T12" fmla="*/ 0 60000 65536"/>
                  <a:gd name="T13" fmla="*/ 0 60000 65536"/>
                  <a:gd name="T14" fmla="*/ 0 60000 65536"/>
                  <a:gd name="T15" fmla="*/ 0 60000 65536"/>
                  <a:gd name="T16" fmla="*/ 0 60000 65536"/>
                  <a:gd name="T17" fmla="*/ 0 60000 65536"/>
                  <a:gd name="T18" fmla="*/ 0 w 1292867"/>
                  <a:gd name="T19" fmla="*/ 0 h 936362"/>
                  <a:gd name="T20" fmla="*/ 1292867 w 1292867"/>
                  <a:gd name="T21" fmla="*/ 936362 h 936362"/>
                </a:gdLst>
                <a:ahLst/>
                <a:cxnLst>
                  <a:cxn ang="T12">
                    <a:pos x="T0" y="T1"/>
                  </a:cxn>
                  <a:cxn ang="T13">
                    <a:pos x="T2" y="T3"/>
                  </a:cxn>
                  <a:cxn ang="T14">
                    <a:pos x="T4" y="T5"/>
                  </a:cxn>
                  <a:cxn ang="T15">
                    <a:pos x="T6" y="T7"/>
                  </a:cxn>
                  <a:cxn ang="T16">
                    <a:pos x="T8" y="T9"/>
                  </a:cxn>
                  <a:cxn ang="T17">
                    <a:pos x="T10" y="T11"/>
                  </a:cxn>
                </a:cxnLst>
                <a:rect l="T18" t="T19" r="T20" b="T21"/>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lnTo>
                      <a:pt x="0" y="0"/>
                    </a:lnTo>
                    <a:close/>
                  </a:path>
                </a:pathLst>
              </a:custGeom>
              <a:solidFill>
                <a:srgbClr val="FFFFFF">
                  <a:alpha val="43137"/>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15" name="Picture 3"/>
            <p:cNvPicPr>
              <a:picLocks noChangeAspect="1" noChangeArrowheads="1"/>
            </p:cNvPicPr>
            <p:nvPr/>
          </p:nvPicPr>
          <p:blipFill>
            <a:blip r:embed="rId2">
              <a:biLevel thresh="50000"/>
              <a:grayscl/>
              <a:extLst>
                <a:ext uri="{28A0092B-C50C-407E-A947-70E740481C1C}">
                  <a14:useLocalDpi xmlns:a14="http://schemas.microsoft.com/office/drawing/2010/main" val="0"/>
                </a:ext>
              </a:extLst>
            </a:blip>
            <a:srcRect l="2766" r="7204" b="57678"/>
            <a:stretch>
              <a:fillRect/>
            </a:stretch>
          </p:blipFill>
          <p:spPr bwMode="auto">
            <a:xfrm rot="1858750" flipH="1">
              <a:off x="1983595" y="2736513"/>
              <a:ext cx="2209800" cy="10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8" name="直接连接符 39"/>
            <p:cNvSpPr>
              <a:spLocks noChangeShapeType="1"/>
            </p:cNvSpPr>
            <p:nvPr/>
          </p:nvSpPr>
          <p:spPr bwMode="auto">
            <a:xfrm>
              <a:off x="4084469" y="3383886"/>
              <a:ext cx="2444449" cy="17784"/>
            </a:xfrm>
            <a:prstGeom prst="line">
              <a:avLst/>
            </a:prstGeom>
            <a:noFill/>
            <a:ln w="3175">
              <a:solidFill>
                <a:srgbClr val="3F3F3F"/>
              </a:solidFill>
              <a:prstDash val="sysDot"/>
              <a:bevel/>
              <a:headEnd type="oval" w="sm" len="sm"/>
              <a:tailEnd type="oval" w="sm" len="sm"/>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40"/>
            <p:cNvSpPr>
              <a:spLocks noChangeArrowheads="1"/>
            </p:cNvSpPr>
            <p:nvPr/>
          </p:nvSpPr>
          <p:spPr bwMode="auto">
            <a:xfrm>
              <a:off x="4084469" y="2756573"/>
              <a:ext cx="7951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lvl="0">
                <a:spcBef>
                  <a:spcPct val="0"/>
                </a:spcBef>
                <a:buNone/>
                <a:defRPr/>
              </a:pPr>
              <a:r>
                <a:rPr lang="zh-CN" altLang="en-US" sz="2800" b="1" dirty="0">
                  <a:solidFill>
                    <a:srgbClr val="C8EC50"/>
                  </a:solidFill>
                  <a:latin typeface="Arial" panose="020B0604020202020204" pitchFamily="34" charset="0"/>
                  <a:ea typeface="微软雅黑" panose="020B0503020204020204" pitchFamily="34" charset="-122"/>
                  <a:cs typeface="+mn-ea"/>
                  <a:sym typeface="Arial" panose="020B0604020202020204" pitchFamily="34" charset="0"/>
                </a:rPr>
                <a:t>税务检查重点：研发费用加计扣除</a:t>
              </a:r>
            </a:p>
          </p:txBody>
        </p:sp>
      </p:grpSp>
      <p:grpSp>
        <p:nvGrpSpPr>
          <p:cNvPr id="31" name="组合 20"/>
          <p:cNvGrpSpPr/>
          <p:nvPr/>
        </p:nvGrpSpPr>
        <p:grpSpPr bwMode="auto">
          <a:xfrm>
            <a:off x="0" y="20998"/>
            <a:ext cx="12192095" cy="6837002"/>
            <a:chOff x="-7568" y="16000"/>
            <a:chExt cx="9217997" cy="5169353"/>
          </a:xfrm>
        </p:grpSpPr>
        <p:grpSp>
          <p:nvGrpSpPr>
            <p:cNvPr id="32" name="组合 21"/>
            <p:cNvGrpSpPr/>
            <p:nvPr/>
          </p:nvGrpSpPr>
          <p:grpSpPr bwMode="auto">
            <a:xfrm>
              <a:off x="-7568" y="16000"/>
              <a:ext cx="9216410" cy="693799"/>
              <a:chOff x="-7568" y="16000"/>
              <a:chExt cx="9216410" cy="693799"/>
            </a:xfrm>
          </p:grpSpPr>
          <p:cxnSp>
            <p:nvCxnSpPr>
              <p:cNvPr id="36" name="直接连接符 35"/>
              <p:cNvCxnSpPr/>
              <p:nvPr/>
            </p:nvCxnSpPr>
            <p:spPr>
              <a:xfrm>
                <a:off x="-2381" y="697098"/>
                <a:ext cx="9211223" cy="0"/>
              </a:xfrm>
              <a:prstGeom prst="line">
                <a:avLst/>
              </a:prstGeom>
              <a:ln w="31750">
                <a:solidFill>
                  <a:srgbClr val="88C33A"/>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568" y="16000"/>
                <a:ext cx="9209635" cy="693799"/>
              </a:xfrm>
              <a:prstGeom prst="rect">
                <a:avLst/>
              </a:prstGeom>
              <a:solidFill>
                <a:srgbClr val="C9EC51"/>
              </a:solidFill>
              <a:ln>
                <a:solidFill>
                  <a:srgbClr val="C9EC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38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22"/>
            <p:cNvGrpSpPr/>
            <p:nvPr/>
          </p:nvGrpSpPr>
          <p:grpSpPr bwMode="auto">
            <a:xfrm>
              <a:off x="-2381" y="4967847"/>
              <a:ext cx="9212810" cy="217506"/>
              <a:chOff x="-2381" y="4967847"/>
              <a:chExt cx="9212810" cy="217506"/>
            </a:xfrm>
          </p:grpSpPr>
          <p:sp>
            <p:nvSpPr>
              <p:cNvPr id="34" name="矩形 33"/>
              <p:cNvSpPr/>
              <p:nvPr/>
            </p:nvSpPr>
            <p:spPr>
              <a:xfrm>
                <a:off x="-2381" y="4980548"/>
                <a:ext cx="9208048" cy="204805"/>
              </a:xfrm>
              <a:prstGeom prst="rect">
                <a:avLst/>
              </a:prstGeom>
              <a:solidFill>
                <a:srgbClr val="C9EC51"/>
              </a:solidFill>
              <a:ln>
                <a:solidFill>
                  <a:srgbClr val="C9EC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38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5" name="直接连接符 34"/>
              <p:cNvCxnSpPr/>
              <p:nvPr/>
            </p:nvCxnSpPr>
            <p:spPr>
              <a:xfrm>
                <a:off x="-793" y="4967847"/>
                <a:ext cx="9211222" cy="0"/>
              </a:xfrm>
              <a:prstGeom prst="line">
                <a:avLst/>
              </a:prstGeom>
              <a:ln w="31750">
                <a:solidFill>
                  <a:srgbClr val="C9EC5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22245" y="2478187"/>
            <a:ext cx="4842296" cy="3764957"/>
          </a:xfrm>
          <a:prstGeom prst="rect">
            <a:avLst/>
          </a:prstGeom>
        </p:spPr>
      </p:pic>
      <p:sp>
        <p:nvSpPr>
          <p:cNvPr id="6" name="矩形 7"/>
          <p:cNvSpPr>
            <a:spLocks noChangeArrowheads="1"/>
          </p:cNvSpPr>
          <p:nvPr/>
        </p:nvSpPr>
        <p:spPr bwMode="auto">
          <a:xfrm flipV="1">
            <a:off x="1645920" y="984868"/>
            <a:ext cx="9584759" cy="69288"/>
          </a:xfrm>
          <a:prstGeom prst="rect">
            <a:avLst/>
          </a:prstGeom>
          <a:solidFill>
            <a:srgbClr val="7C7A8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2500">
                <a:solidFill>
                  <a:srgbClr val="000000"/>
                </a:solidFill>
                <a:latin typeface="Arial" panose="020B0604020202020204" pitchFamily="34" charset="0"/>
                <a:ea typeface="宋体" panose="02010600030101010101" pitchFamily="2" charset="-122"/>
              </a:defRPr>
            </a:lvl1pPr>
            <a:lvl2pPr marL="742950" indent="-285750" algn="ctr">
              <a:defRPr sz="2500">
                <a:solidFill>
                  <a:srgbClr val="000000"/>
                </a:solidFill>
                <a:latin typeface="Arial" panose="020B0604020202020204" pitchFamily="34" charset="0"/>
                <a:ea typeface="宋体" panose="02010600030101010101" pitchFamily="2" charset="-122"/>
              </a:defRPr>
            </a:lvl2pPr>
            <a:lvl3pPr marL="1143000" indent="-228600" algn="ctr">
              <a:defRPr sz="2500">
                <a:solidFill>
                  <a:srgbClr val="000000"/>
                </a:solidFill>
                <a:latin typeface="Arial" panose="020B0604020202020204" pitchFamily="34" charset="0"/>
                <a:ea typeface="宋体" panose="02010600030101010101" pitchFamily="2" charset="-122"/>
              </a:defRPr>
            </a:lvl3pPr>
            <a:lvl4pPr marL="1600200" indent="-228600" algn="ctr">
              <a:defRPr sz="2500">
                <a:solidFill>
                  <a:srgbClr val="000000"/>
                </a:solidFill>
                <a:latin typeface="Arial" panose="020B0604020202020204" pitchFamily="34" charset="0"/>
                <a:ea typeface="宋体" panose="02010600030101010101" pitchFamily="2" charset="-122"/>
              </a:defRPr>
            </a:lvl4pPr>
            <a:lvl5pPr marL="2057400" indent="-228600" algn="ctr">
              <a:defRPr sz="2500">
                <a:solidFill>
                  <a:srgbClr val="000000"/>
                </a:solidFill>
                <a:latin typeface="Arial" panose="020B0604020202020204" pitchFamily="34" charset="0"/>
                <a:ea typeface="宋体" panose="02010600030101010101" pitchFamily="2" charset="-122"/>
              </a:defRPr>
            </a:lvl5pPr>
            <a:lvl6pPr marL="25146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6pPr>
            <a:lvl7pPr marL="29718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7pPr>
            <a:lvl8pPr marL="34290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8pPr>
            <a:lvl9pPr marL="38862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9pPr>
          </a:lstStyle>
          <a:p>
            <a:endParaRPr lang="zh-CN" altLang="en-US" sz="2000">
              <a:latin typeface="黑体" panose="02010609060101010101" pitchFamily="49" charset="-122"/>
              <a:ea typeface="黑体" panose="02010609060101010101" pitchFamily="49" charset="-122"/>
              <a:sym typeface="黑体" panose="02010609060101010101" pitchFamily="49" charset="-122"/>
            </a:endParaRPr>
          </a:p>
        </p:txBody>
      </p:sp>
      <p:sp>
        <p:nvSpPr>
          <p:cNvPr id="3" name="Rectangle 3"/>
          <p:cNvSpPr>
            <a:spLocks noChangeArrowheads="1"/>
          </p:cNvSpPr>
          <p:nvPr/>
        </p:nvSpPr>
        <p:spPr bwMode="auto">
          <a:xfrm>
            <a:off x="2272553" y="60147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矩形 3"/>
          <p:cNvSpPr/>
          <p:nvPr/>
        </p:nvSpPr>
        <p:spPr>
          <a:xfrm>
            <a:off x="308818" y="1019512"/>
            <a:ext cx="10635084" cy="1338828"/>
          </a:xfrm>
          <a:prstGeom prst="rect">
            <a:avLst/>
          </a:prstGeom>
        </p:spPr>
        <p:txBody>
          <a:bodyPr wrap="square">
            <a:spAutoFit/>
          </a:bodyPr>
          <a:lstStyle/>
          <a:p>
            <a:pPr>
              <a:lnSpc>
                <a:spcPct val="150000"/>
              </a:lnSpc>
            </a:pPr>
            <a:r>
              <a:rPr lang="zh-CN" altLang="en-US" dirty="0" smtClean="0">
                <a:solidFill>
                  <a:schemeClr val="tx2">
                    <a:lumMod val="50000"/>
                  </a:schemeClr>
                </a:solidFill>
                <a:ea typeface="微软雅黑" panose="020B0503020204020204" pitchFamily="34" charset="-122"/>
                <a:cs typeface="Times New Roman" panose="02020603050405020304" pitchFamily="18" charset="0"/>
              </a:rPr>
              <a:t>背景：</a:t>
            </a:r>
          </a:p>
          <a:p>
            <a:pPr>
              <a:lnSpc>
                <a:spcPct val="150000"/>
              </a:lnSpc>
            </a:pPr>
            <a:r>
              <a:rPr lang="zh-CN" altLang="en-US" sz="1600" dirty="0" smtClean="0">
                <a:solidFill>
                  <a:schemeClr val="tx2">
                    <a:lumMod val="50000"/>
                  </a:schemeClr>
                </a:solidFill>
                <a:latin typeface="楷体" panose="02010609060101010101" pitchFamily="49" charset="-122"/>
                <a:ea typeface="楷体" panose="02010609060101010101" pitchFamily="49" charset="-122"/>
                <a:cs typeface="Times New Roman" panose="02020603050405020304" pitchFamily="18" charset="0"/>
              </a:rPr>
              <a:t>近年来，各地区陆续颁布取消高新技术企业资格公告，全国范围内</a:t>
            </a:r>
            <a:r>
              <a:rPr lang="zh-CN" altLang="en-US" sz="2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几百家</a:t>
            </a:r>
            <a:r>
              <a:rPr lang="zh-CN" altLang="en-US" sz="1600" dirty="0" smtClean="0">
                <a:solidFill>
                  <a:schemeClr val="tx2">
                    <a:lumMod val="50000"/>
                  </a:schemeClr>
                </a:solidFill>
                <a:latin typeface="楷体" panose="02010609060101010101" pitchFamily="49" charset="-122"/>
                <a:ea typeface="楷体" panose="02010609060101010101" pitchFamily="49" charset="-122"/>
                <a:cs typeface="Times New Roman" panose="02020603050405020304" pitchFamily="18" charset="0"/>
              </a:rPr>
              <a:t>高新技术企业资质被取消，</a:t>
            </a:r>
            <a:r>
              <a:rPr lang="zh-CN" altLang="en-US" sz="1600" dirty="0">
                <a:solidFill>
                  <a:schemeClr val="tx2">
                    <a:lumMod val="50000"/>
                  </a:schemeClr>
                </a:solidFill>
                <a:latin typeface="楷体" panose="02010609060101010101" pitchFamily="49" charset="-122"/>
                <a:ea typeface="楷体" panose="02010609060101010101" pitchFamily="49" charset="-122"/>
                <a:cs typeface="Times New Roman" panose="02020603050405020304" pitchFamily="18" charset="0"/>
              </a:rPr>
              <a:t>其中</a:t>
            </a:r>
            <a:r>
              <a:rPr lang="zh-CN" altLang="en-US" sz="1600" dirty="0" smtClean="0">
                <a:solidFill>
                  <a:schemeClr val="tx2">
                    <a:lumMod val="50000"/>
                  </a:schemeClr>
                </a:solidFill>
                <a:latin typeface="楷体" panose="02010609060101010101" pitchFamily="49" charset="-122"/>
                <a:ea typeface="楷体" panose="02010609060101010101" pitchFamily="49" charset="-122"/>
                <a:cs typeface="Times New Roman" panose="02020603050405020304" pitchFamily="18" charset="0"/>
              </a:rPr>
              <a:t>：</a:t>
            </a:r>
            <a:r>
              <a:rPr lang="en-US" altLang="zh-CN" sz="1600" dirty="0" smtClean="0">
                <a:solidFill>
                  <a:schemeClr val="tx2">
                    <a:lumMod val="50000"/>
                  </a:schemeClr>
                </a:solidFill>
                <a:latin typeface="楷体" panose="02010609060101010101" pitchFamily="49" charset="-122"/>
                <a:ea typeface="楷体" panose="02010609060101010101" pitchFamily="49" charset="-122"/>
                <a:cs typeface="Times New Roman" panose="02020603050405020304" pitchFamily="18" charset="0"/>
              </a:rPr>
              <a:t>2024</a:t>
            </a:r>
            <a:r>
              <a:rPr lang="zh-CN" altLang="en-US" sz="1600" dirty="0" smtClean="0">
                <a:solidFill>
                  <a:schemeClr val="tx2">
                    <a:lumMod val="50000"/>
                  </a:schemeClr>
                </a:solidFill>
                <a:latin typeface="楷体" panose="02010609060101010101" pitchFamily="49" charset="-122"/>
                <a:ea typeface="楷体" panose="02010609060101010101" pitchFamily="49" charset="-122"/>
                <a:cs typeface="Times New Roman" panose="02020603050405020304" pitchFamily="18" charset="0"/>
              </a:rPr>
              <a:t>年度广州市</a:t>
            </a:r>
            <a:r>
              <a:rPr lang="zh-CN" altLang="en-US" sz="1600" dirty="0">
                <a:solidFill>
                  <a:schemeClr val="tx2">
                    <a:lumMod val="50000"/>
                  </a:schemeClr>
                </a:solidFill>
                <a:latin typeface="楷体" panose="02010609060101010101" pitchFamily="49" charset="-122"/>
                <a:ea typeface="楷体" panose="02010609060101010101" pitchFamily="49" charset="-122"/>
                <a:cs typeface="Times New Roman" panose="02020603050405020304" pitchFamily="18" charset="0"/>
              </a:rPr>
              <a:t>、东莞市</a:t>
            </a:r>
            <a:r>
              <a:rPr lang="en-US" altLang="zh-CN" sz="16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54</a:t>
            </a:r>
            <a:r>
              <a:rPr lang="zh-CN" altLang="en-US" sz="16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家</a:t>
            </a:r>
            <a:r>
              <a:rPr lang="zh-CN" altLang="en-US" sz="1600" dirty="0" smtClean="0">
                <a:solidFill>
                  <a:schemeClr val="tx2">
                    <a:lumMod val="50000"/>
                  </a:schemeClr>
                </a:solidFill>
                <a:latin typeface="楷体" panose="02010609060101010101" pitchFamily="49" charset="-122"/>
                <a:ea typeface="楷体" panose="02010609060101010101" pitchFamily="49" charset="-122"/>
                <a:cs typeface="Times New Roman" panose="02020603050405020304" pitchFamily="18" charset="0"/>
              </a:rPr>
              <a:t>，深圳</a:t>
            </a:r>
            <a:r>
              <a:rPr lang="en-US" altLang="zh-CN" sz="16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16</a:t>
            </a:r>
            <a:r>
              <a:rPr lang="zh-CN" altLang="en-US" sz="16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家</a:t>
            </a:r>
            <a:r>
              <a:rPr lang="zh-CN" altLang="en-US" sz="1600" dirty="0" smtClean="0">
                <a:solidFill>
                  <a:schemeClr val="tx2">
                    <a:lumMod val="50000"/>
                  </a:schemeClr>
                </a:solidFill>
                <a:latin typeface="楷体" panose="02010609060101010101" pitchFamily="49" charset="-122"/>
                <a:ea typeface="楷体" panose="02010609060101010101" pitchFamily="49" charset="-122"/>
                <a:cs typeface="Times New Roman" panose="02020603050405020304" pitchFamily="18" charset="0"/>
              </a:rPr>
              <a:t>，税务机关</a:t>
            </a:r>
            <a:r>
              <a:rPr lang="zh-CN" altLang="en-US" sz="1600" dirty="0">
                <a:solidFill>
                  <a:schemeClr val="tx2">
                    <a:lumMod val="50000"/>
                  </a:schemeClr>
                </a:solidFill>
                <a:latin typeface="楷体" panose="02010609060101010101" pitchFamily="49" charset="-122"/>
                <a:ea typeface="楷体" panose="02010609060101010101" pitchFamily="49" charset="-122"/>
                <a:cs typeface="Times New Roman" panose="02020603050405020304" pitchFamily="18" charset="0"/>
              </a:rPr>
              <a:t>追缴其不符合认定条件年度起已享受的税收</a:t>
            </a:r>
            <a:r>
              <a:rPr lang="zh-CN" altLang="en-US" sz="1600" dirty="0" smtClean="0">
                <a:solidFill>
                  <a:schemeClr val="tx2">
                    <a:lumMod val="50000"/>
                  </a:schemeClr>
                </a:solidFill>
                <a:latin typeface="楷体" panose="02010609060101010101" pitchFamily="49" charset="-122"/>
                <a:ea typeface="楷体" panose="02010609060101010101" pitchFamily="49" charset="-122"/>
                <a:cs typeface="Times New Roman" panose="02020603050405020304" pitchFamily="18" charset="0"/>
              </a:rPr>
              <a:t>优惠</a:t>
            </a:r>
            <a:r>
              <a:rPr lang="zh-CN" altLang="en-US" sz="1600" dirty="0">
                <a:solidFill>
                  <a:schemeClr val="tx2">
                    <a:lumMod val="50000"/>
                  </a:schemeClr>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1600" dirty="0">
              <a:solidFill>
                <a:schemeClr val="tx2">
                  <a:lumMod val="50000"/>
                </a:schemeClr>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5" name="矩形 4"/>
          <p:cNvSpPr/>
          <p:nvPr/>
        </p:nvSpPr>
        <p:spPr>
          <a:xfrm>
            <a:off x="1917065" y="316865"/>
            <a:ext cx="8117840" cy="589915"/>
          </a:xfrm>
          <a:prstGeom prst="rect">
            <a:avLst/>
          </a:prstGeom>
        </p:spPr>
        <p:txBody>
          <a:bodyPr wrap="square">
            <a:noAutofit/>
          </a:bodyPr>
          <a:lstStyle/>
          <a:p>
            <a:r>
              <a:rPr lang="zh-CN" altLang="en-US" sz="2800" kern="100" dirty="0" smtClean="0">
                <a:solidFill>
                  <a:schemeClr val="tx2">
                    <a:lumMod val="50000"/>
                  </a:schemeClr>
                </a:solidFill>
                <a:ea typeface="微软雅黑" panose="020B0503020204020204" pitchFamily="34" charset="-122"/>
                <a:cs typeface="微软雅黑" panose="020B0503020204020204" pitchFamily="34" charset="-122"/>
              </a:rPr>
              <a:t>高新技术企业资质审核要求趋严</a:t>
            </a:r>
            <a:endParaRPr lang="zh-CN" altLang="en-US" sz="2800" kern="100" dirty="0">
              <a:solidFill>
                <a:schemeClr val="tx2">
                  <a:lumMod val="50000"/>
                </a:schemeClr>
              </a:solidFill>
              <a:ea typeface="微软雅黑" panose="020B0503020204020204" pitchFamily="34" charset="-122"/>
              <a:cs typeface="微软雅黑" panose="020B0503020204020204" pitchFamily="34" charset="-122"/>
            </a:endParaRPr>
          </a:p>
        </p:txBody>
      </p:sp>
      <p:pic>
        <p:nvPicPr>
          <p:cNvPr id="17" name="图片 16"/>
          <p:cNvPicPr>
            <a:picLocks noChangeAspect="1"/>
          </p:cNvPicPr>
          <p:nvPr/>
        </p:nvPicPr>
        <p:blipFill>
          <a:blip r:embed="rId4"/>
          <a:stretch>
            <a:fillRect/>
          </a:stretch>
        </p:blipFill>
        <p:spPr>
          <a:xfrm>
            <a:off x="8281916" y="2721348"/>
            <a:ext cx="3505978" cy="3031587"/>
          </a:xfrm>
          <a:prstGeom prst="rect">
            <a:avLst/>
          </a:prstGeom>
        </p:spPr>
      </p:pic>
      <p:pic>
        <p:nvPicPr>
          <p:cNvPr id="9" name="图片 8"/>
          <p:cNvPicPr>
            <a:picLocks noChangeAspect="1"/>
          </p:cNvPicPr>
          <p:nvPr/>
        </p:nvPicPr>
        <p:blipFill>
          <a:blip r:embed="rId5"/>
          <a:stretch>
            <a:fillRect/>
          </a:stretch>
        </p:blipFill>
        <p:spPr>
          <a:xfrm>
            <a:off x="4763084" y="2710682"/>
            <a:ext cx="3942378" cy="318422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6CB4B4D-7CA3-9044-876B-883B54F8677D}" type="slidenum">
              <a:rPr lang="en-US" smtClean="0"/>
              <a:t>43</a:t>
            </a:fld>
            <a:endParaRPr lang="en-US" dirty="0"/>
          </a:p>
        </p:txBody>
      </p:sp>
      <p:grpSp>
        <p:nvGrpSpPr>
          <p:cNvPr id="4" name="组合 3"/>
          <p:cNvGrpSpPr/>
          <p:nvPr/>
        </p:nvGrpSpPr>
        <p:grpSpPr>
          <a:xfrm>
            <a:off x="900805" y="1702675"/>
            <a:ext cx="3766800" cy="3810435"/>
            <a:chOff x="2219203" y="1647825"/>
            <a:chExt cx="4652887" cy="4584700"/>
          </a:xfrm>
        </p:grpSpPr>
        <p:grpSp>
          <p:nvGrpSpPr>
            <p:cNvPr id="5" name="Group 3"/>
            <p:cNvGrpSpPr/>
            <p:nvPr/>
          </p:nvGrpSpPr>
          <p:grpSpPr bwMode="auto">
            <a:xfrm>
              <a:off x="4562475" y="1647825"/>
              <a:ext cx="1350963" cy="2293938"/>
              <a:chOff x="3356" y="1728"/>
              <a:chExt cx="678" cy="1153"/>
            </a:xfrm>
            <a:solidFill>
              <a:srgbClr val="FFFFFF"/>
            </a:solidFill>
          </p:grpSpPr>
          <p:sp>
            <p:nvSpPr>
              <p:cNvPr id="44" name="Arc 4"/>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9525">
                <a:solidFill>
                  <a:srgbClr val="C9EC51"/>
                </a:solidFill>
                <a:round/>
              </a:ln>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sp>
            <p:nvSpPr>
              <p:cNvPr id="45" name="Freeform 5"/>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grpFill/>
              <a:ln w="9525">
                <a:solidFill>
                  <a:srgbClr val="C9EC51"/>
                </a:solidFill>
                <a:round/>
              </a:ln>
            </p:spPr>
            <p:txBody>
              <a:bodyPr lIns="36000" tIns="36000" rIns="36000" bIns="360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grpSp>
        <p:grpSp>
          <p:nvGrpSpPr>
            <p:cNvPr id="6" name="Group 6"/>
            <p:cNvGrpSpPr/>
            <p:nvPr/>
          </p:nvGrpSpPr>
          <p:grpSpPr bwMode="auto">
            <a:xfrm>
              <a:off x="4562475" y="2085975"/>
              <a:ext cx="2182813" cy="1855788"/>
              <a:chOff x="3356" y="1948"/>
              <a:chExt cx="1097" cy="933"/>
            </a:xfrm>
            <a:solidFill>
              <a:srgbClr val="FFFFFF"/>
            </a:solidFill>
          </p:grpSpPr>
          <p:sp>
            <p:nvSpPr>
              <p:cNvPr id="42" name="Arc 7"/>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9525">
                <a:solidFill>
                  <a:srgbClr val="C9EC51"/>
                </a:solidFill>
                <a:round/>
              </a:ln>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sp>
            <p:nvSpPr>
              <p:cNvPr id="43" name="Freeform 8"/>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grpFill/>
              <a:ln w="9525">
                <a:solidFill>
                  <a:srgbClr val="C9EC51"/>
                </a:solidFill>
                <a:round/>
              </a:ln>
            </p:spPr>
            <p:txBody>
              <a:bodyPr lIns="36000" tIns="36000" rIns="36000" bIns="360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grpSp>
        <p:grpSp>
          <p:nvGrpSpPr>
            <p:cNvPr id="7" name="Group 9"/>
            <p:cNvGrpSpPr/>
            <p:nvPr/>
          </p:nvGrpSpPr>
          <p:grpSpPr bwMode="auto">
            <a:xfrm>
              <a:off x="4562475" y="3230563"/>
              <a:ext cx="2292350" cy="1419225"/>
              <a:chOff x="3356" y="2524"/>
              <a:chExt cx="1152" cy="713"/>
            </a:xfrm>
            <a:solidFill>
              <a:srgbClr val="FFFFFF"/>
            </a:solidFill>
          </p:grpSpPr>
          <p:sp>
            <p:nvSpPr>
              <p:cNvPr id="40" name="Arc 10"/>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9525">
                <a:solidFill>
                  <a:srgbClr val="C9EC51"/>
                </a:solidFill>
                <a:round/>
              </a:ln>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sp>
            <p:nvSpPr>
              <p:cNvPr id="41" name="Freeform 11"/>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grpFill/>
              <a:ln w="9525">
                <a:solidFill>
                  <a:srgbClr val="C9EC51"/>
                </a:solidFill>
                <a:round/>
              </a:ln>
            </p:spPr>
            <p:txBody>
              <a:bodyPr lIns="36000" tIns="36000" rIns="36000" bIns="360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grpSp>
        <p:grpSp>
          <p:nvGrpSpPr>
            <p:cNvPr id="8" name="Group 12"/>
            <p:cNvGrpSpPr/>
            <p:nvPr/>
          </p:nvGrpSpPr>
          <p:grpSpPr bwMode="auto">
            <a:xfrm>
              <a:off x="4562475" y="3938588"/>
              <a:ext cx="2182813" cy="1855787"/>
              <a:chOff x="3356" y="2880"/>
              <a:chExt cx="1097" cy="933"/>
            </a:xfrm>
            <a:solidFill>
              <a:srgbClr val="FFFFFF"/>
            </a:solidFill>
          </p:grpSpPr>
          <p:sp>
            <p:nvSpPr>
              <p:cNvPr id="38" name="Arc 13"/>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9525">
                <a:solidFill>
                  <a:srgbClr val="C9EC51"/>
                </a:solidFill>
                <a:round/>
              </a:ln>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sp>
            <p:nvSpPr>
              <p:cNvPr id="39" name="Freeform 14"/>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grpFill/>
              <a:ln w="9525">
                <a:solidFill>
                  <a:srgbClr val="C9EC51"/>
                </a:solidFill>
                <a:round/>
              </a:ln>
            </p:spPr>
            <p:txBody>
              <a:bodyPr lIns="36000" tIns="36000" rIns="36000" bIns="360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grpSp>
        <p:grpSp>
          <p:nvGrpSpPr>
            <p:cNvPr id="9" name="Group 15"/>
            <p:cNvGrpSpPr/>
            <p:nvPr/>
          </p:nvGrpSpPr>
          <p:grpSpPr bwMode="auto">
            <a:xfrm>
              <a:off x="4562475" y="3938588"/>
              <a:ext cx="1350963" cy="2293937"/>
              <a:chOff x="3356" y="2880"/>
              <a:chExt cx="678" cy="1153"/>
            </a:xfrm>
            <a:solidFill>
              <a:srgbClr val="FFFFFF"/>
            </a:solidFill>
          </p:grpSpPr>
          <p:sp>
            <p:nvSpPr>
              <p:cNvPr id="36" name="Arc 16"/>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9525">
                <a:solidFill>
                  <a:srgbClr val="C9EC51"/>
                </a:solidFill>
                <a:round/>
              </a:ln>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sp>
            <p:nvSpPr>
              <p:cNvPr id="37" name="Freeform 17"/>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grpFill/>
              <a:ln w="9525">
                <a:solidFill>
                  <a:srgbClr val="C9EC51"/>
                </a:solidFill>
                <a:round/>
              </a:ln>
            </p:spPr>
            <p:txBody>
              <a:bodyPr lIns="36000" tIns="36000" rIns="36000" bIns="360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grpSp>
        <p:grpSp>
          <p:nvGrpSpPr>
            <p:cNvPr id="10" name="Group 18"/>
            <p:cNvGrpSpPr/>
            <p:nvPr/>
          </p:nvGrpSpPr>
          <p:grpSpPr bwMode="auto">
            <a:xfrm>
              <a:off x="3216275" y="3938588"/>
              <a:ext cx="1347788" cy="2293937"/>
              <a:chOff x="2679" y="2880"/>
              <a:chExt cx="678" cy="1153"/>
            </a:xfrm>
            <a:solidFill>
              <a:srgbClr val="FFFFFF"/>
            </a:solidFill>
          </p:grpSpPr>
          <p:sp>
            <p:nvSpPr>
              <p:cNvPr id="34" name="Arc 19"/>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9525">
                <a:solidFill>
                  <a:srgbClr val="C9EC51"/>
                </a:solidFill>
                <a:round/>
              </a:ln>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sp>
            <p:nvSpPr>
              <p:cNvPr id="35" name="Freeform 20"/>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grpFill/>
              <a:ln w="9525">
                <a:solidFill>
                  <a:srgbClr val="C9EC51"/>
                </a:solidFill>
                <a:round/>
              </a:ln>
            </p:spPr>
            <p:txBody>
              <a:bodyPr lIns="36000" tIns="36000" rIns="36000" bIns="360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grpSp>
        <p:grpSp>
          <p:nvGrpSpPr>
            <p:cNvPr id="11" name="Group 21"/>
            <p:cNvGrpSpPr/>
            <p:nvPr/>
          </p:nvGrpSpPr>
          <p:grpSpPr bwMode="auto">
            <a:xfrm>
              <a:off x="2382838" y="3938588"/>
              <a:ext cx="2181225" cy="1855787"/>
              <a:chOff x="2260" y="2880"/>
              <a:chExt cx="1097" cy="933"/>
            </a:xfrm>
            <a:solidFill>
              <a:srgbClr val="FFFFFF"/>
            </a:solidFill>
          </p:grpSpPr>
          <p:sp>
            <p:nvSpPr>
              <p:cNvPr id="32" name="Arc 22"/>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grpFill/>
              <a:ln w="9525">
                <a:solidFill>
                  <a:srgbClr val="C9EC51"/>
                </a:solidFill>
                <a:round/>
              </a:ln>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sp>
            <p:nvSpPr>
              <p:cNvPr id="33" name="Freeform 23"/>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grpFill/>
              <a:ln w="9525">
                <a:solidFill>
                  <a:srgbClr val="C9EC51"/>
                </a:solidFill>
                <a:round/>
              </a:ln>
            </p:spPr>
            <p:txBody>
              <a:bodyPr lIns="36000" tIns="36000" rIns="36000" bIns="360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grpSp>
        <p:grpSp>
          <p:nvGrpSpPr>
            <p:cNvPr id="12" name="Group 24"/>
            <p:cNvGrpSpPr/>
            <p:nvPr/>
          </p:nvGrpSpPr>
          <p:grpSpPr bwMode="auto">
            <a:xfrm>
              <a:off x="2271713" y="3230563"/>
              <a:ext cx="2292350" cy="1419225"/>
              <a:chOff x="2204" y="2524"/>
              <a:chExt cx="1153" cy="713"/>
            </a:xfrm>
            <a:solidFill>
              <a:srgbClr val="FFFFFF"/>
            </a:solidFill>
          </p:grpSpPr>
          <p:sp>
            <p:nvSpPr>
              <p:cNvPr id="30" name="Arc 25"/>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grpFill/>
              <a:ln w="9525">
                <a:solidFill>
                  <a:srgbClr val="C9EC51"/>
                </a:solidFill>
                <a:round/>
              </a:ln>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sp>
            <p:nvSpPr>
              <p:cNvPr id="31" name="Freeform 26"/>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grpFill/>
              <a:ln w="9525">
                <a:solidFill>
                  <a:srgbClr val="C9EC51"/>
                </a:solidFill>
                <a:round/>
              </a:ln>
            </p:spPr>
            <p:txBody>
              <a:bodyPr lIns="36000" tIns="36000" rIns="36000" bIns="360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grpSp>
        <p:grpSp>
          <p:nvGrpSpPr>
            <p:cNvPr id="13" name="Group 27"/>
            <p:cNvGrpSpPr/>
            <p:nvPr/>
          </p:nvGrpSpPr>
          <p:grpSpPr bwMode="auto">
            <a:xfrm>
              <a:off x="2382838" y="2085975"/>
              <a:ext cx="2181225" cy="1855788"/>
              <a:chOff x="2260" y="1948"/>
              <a:chExt cx="1097" cy="933"/>
            </a:xfrm>
            <a:solidFill>
              <a:srgbClr val="FFFFFF"/>
            </a:solidFill>
          </p:grpSpPr>
          <p:sp>
            <p:nvSpPr>
              <p:cNvPr id="28" name="Arc 28"/>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grpFill/>
              <a:ln w="9525">
                <a:solidFill>
                  <a:srgbClr val="C9EC51"/>
                </a:solidFill>
                <a:round/>
              </a:ln>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sp>
            <p:nvSpPr>
              <p:cNvPr id="29" name="Freeform 29"/>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grpFill/>
              <a:ln w="9525">
                <a:solidFill>
                  <a:srgbClr val="C9EC51"/>
                </a:solidFill>
                <a:round/>
              </a:ln>
            </p:spPr>
            <p:txBody>
              <a:bodyPr lIns="36000" tIns="36000" rIns="36000" bIns="360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grpSp>
        <p:grpSp>
          <p:nvGrpSpPr>
            <p:cNvPr id="14" name="Group 30"/>
            <p:cNvGrpSpPr/>
            <p:nvPr/>
          </p:nvGrpSpPr>
          <p:grpSpPr bwMode="auto">
            <a:xfrm>
              <a:off x="3216275" y="1647825"/>
              <a:ext cx="1347788" cy="2293938"/>
              <a:chOff x="2679" y="1728"/>
              <a:chExt cx="678" cy="1153"/>
            </a:xfrm>
            <a:solidFill>
              <a:srgbClr val="FFFFFF"/>
            </a:solidFill>
          </p:grpSpPr>
          <p:sp>
            <p:nvSpPr>
              <p:cNvPr id="26" name="Arc 31"/>
              <p:cNvSpPr/>
              <p:nvPr/>
            </p:nvSpPr>
            <p:spPr bwMode="auto">
              <a:xfrm>
                <a:off x="2679"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grpFill/>
              <a:ln w="9525">
                <a:solidFill>
                  <a:srgbClr val="C9EC51"/>
                </a:solidFill>
                <a:round/>
              </a:ln>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sp>
            <p:nvSpPr>
              <p:cNvPr id="27" name="Freeform 32"/>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grpFill/>
              <a:ln w="9525">
                <a:solidFill>
                  <a:srgbClr val="C9EC51"/>
                </a:solidFill>
                <a:round/>
              </a:ln>
            </p:spPr>
            <p:txBody>
              <a:bodyPr lIns="36000" tIns="36000" rIns="36000" bIns="360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effectLst/>
                  <a:uLnTx/>
                  <a:uFillTx/>
                  <a:latin typeface="+mn-ea"/>
                  <a:cs typeface="Arial Unicode MS" panose="020B0604020202020204" pitchFamily="34" charset="-122"/>
                </a:endParaRPr>
              </a:p>
            </p:txBody>
          </p:sp>
        </p:grpSp>
        <p:sp>
          <p:nvSpPr>
            <p:cNvPr id="15" name="Oval 33"/>
            <p:cNvSpPr>
              <a:spLocks noChangeArrowheads="1"/>
            </p:cNvSpPr>
            <p:nvPr/>
          </p:nvSpPr>
          <p:spPr bwMode="auto">
            <a:xfrm>
              <a:off x="3441586" y="2810263"/>
              <a:ext cx="2289600" cy="2290764"/>
            </a:xfrm>
            <a:prstGeom prst="ellipse">
              <a:avLst/>
            </a:prstGeom>
            <a:solidFill>
              <a:srgbClr val="C9EC51"/>
            </a:solidFill>
            <a:ln w="9525">
              <a:solidFill>
                <a:srgbClr val="C9EC51"/>
              </a:solidFill>
              <a:round/>
            </a:ln>
          </p:spPr>
          <p:txBody>
            <a:bodyPr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defRPr/>
              </a:pPr>
              <a:r>
                <a:rPr lang="zh-CN" altLang="en-US" sz="2400" b="1" kern="0" dirty="0" smtClean="0">
                  <a:solidFill>
                    <a:srgbClr val="FF0000"/>
                  </a:solidFill>
                  <a:latin typeface="黑体" panose="02010609060101010101" pitchFamily="49" charset="-122"/>
                  <a:ea typeface="黑体" panose="02010609060101010101" pitchFamily="49" charset="-122"/>
                  <a:cs typeface="Arial Unicode MS" panose="020B0604020202020204" pitchFamily="34" charset="-122"/>
                </a:rPr>
                <a:t>风险预警</a:t>
              </a:r>
              <a:endParaRPr lang="en-US" sz="2400" b="1" kern="0" dirty="0">
                <a:solidFill>
                  <a:srgbClr val="FF0000"/>
                </a:solidFill>
                <a:latin typeface="黑体" panose="02010609060101010101" pitchFamily="49" charset="-122"/>
                <a:ea typeface="黑体" panose="02010609060101010101" pitchFamily="49" charset="-122"/>
                <a:cs typeface="Arial Unicode MS" panose="020B0604020202020204" pitchFamily="34" charset="-122"/>
              </a:endParaRPr>
            </a:p>
          </p:txBody>
        </p:sp>
        <p:sp>
          <p:nvSpPr>
            <p:cNvPr id="16" name="Text Box 34"/>
            <p:cNvSpPr txBox="1">
              <a:spLocks noChangeArrowheads="1"/>
            </p:cNvSpPr>
            <p:nvPr/>
          </p:nvSpPr>
          <p:spPr bwMode="gray">
            <a:xfrm>
              <a:off x="3536348" y="2197100"/>
              <a:ext cx="967998" cy="302008"/>
            </a:xfrm>
            <a:prstGeom prst="rect">
              <a:avLst/>
            </a:prstGeom>
            <a:noFill/>
            <a:ln w="9525" algn="ctr">
              <a:noFill/>
              <a:miter lim="800000"/>
            </a:ln>
          </p:spPr>
          <p:txBody>
            <a:bodyPr wrap="none" lIns="36000" tIns="36000" rIns="36000" bIns="36000">
              <a:spAutoFit/>
            </a:bodyPr>
            <a:lstStyle/>
            <a:p>
              <a:pPr marL="0" marR="0" lvl="0" indent="0" algn="ctr" defTabSz="914400" eaLnBrk="1" fontAlgn="auto" latinLnBrk="0" hangingPunct="1">
                <a:lnSpc>
                  <a:spcPct val="106000"/>
                </a:lnSpc>
                <a:spcBef>
                  <a:spcPts val="0"/>
                </a:spcBef>
                <a:spcAft>
                  <a:spcPts val="0"/>
                </a:spcAft>
                <a:buClr>
                  <a:srgbClr val="000000"/>
                </a:buClr>
                <a:buSzTx/>
                <a:buFontTx/>
                <a:buNone/>
                <a:defRPr/>
              </a:pPr>
              <a:r>
                <a:rPr lang="zh-CN" altLang="en-US" sz="1200" kern="0" dirty="0" smtClean="0">
                  <a:latin typeface="+mn-ea"/>
                  <a:cs typeface="Arial Unicode MS" panose="020B0604020202020204" pitchFamily="34" charset="-122"/>
                </a:rPr>
                <a:t>同行业对比</a:t>
              </a:r>
              <a:endParaRPr lang="en-US" sz="1200" kern="0" dirty="0">
                <a:latin typeface="+mn-ea"/>
                <a:cs typeface="Arial Unicode MS" panose="020B0604020202020204" pitchFamily="34" charset="-122"/>
              </a:endParaRPr>
            </a:p>
          </p:txBody>
        </p:sp>
        <p:sp>
          <p:nvSpPr>
            <p:cNvPr id="17" name="Text Box 35"/>
            <p:cNvSpPr txBox="1">
              <a:spLocks noChangeArrowheads="1"/>
            </p:cNvSpPr>
            <p:nvPr/>
          </p:nvSpPr>
          <p:spPr bwMode="gray">
            <a:xfrm>
              <a:off x="4637377" y="2197100"/>
              <a:ext cx="967998" cy="312610"/>
            </a:xfrm>
            <a:prstGeom prst="rect">
              <a:avLst/>
            </a:prstGeom>
            <a:noFill/>
            <a:ln w="9525" algn="ctr">
              <a:noFill/>
              <a:miter lim="800000"/>
            </a:ln>
          </p:spPr>
          <p:txBody>
            <a:bodyPr wrap="none" lIns="36000" tIns="36000" rIns="36000" bIns="36000">
              <a:spAutoFit/>
            </a:bodyPr>
            <a:lstStyle/>
            <a:p>
              <a:pPr marL="0" marR="0" lvl="0" indent="0" algn="ctr" defTabSz="914400" eaLnBrk="1" fontAlgn="auto" latinLnBrk="0" hangingPunct="1">
                <a:lnSpc>
                  <a:spcPct val="106000"/>
                </a:lnSpc>
                <a:spcBef>
                  <a:spcPts val="0"/>
                </a:spcBef>
                <a:spcAft>
                  <a:spcPts val="0"/>
                </a:spcAft>
                <a:buClr>
                  <a:srgbClr val="000000"/>
                </a:buClr>
                <a:buSzTx/>
                <a:buFontTx/>
                <a:buNone/>
                <a:defRPr/>
              </a:pPr>
              <a:r>
                <a:rPr lang="zh-CN" altLang="en-US" sz="1200" kern="0" dirty="0" smtClean="0">
                  <a:latin typeface="+mn-ea"/>
                  <a:cs typeface="Arial Unicode MS" panose="020B0604020202020204" pitchFamily="34" charset="-122"/>
                </a:rPr>
                <a:t>技术先进性</a:t>
              </a:r>
              <a:endParaRPr lang="en-US" sz="1200" kern="0" dirty="0">
                <a:latin typeface="+mn-ea"/>
                <a:cs typeface="Arial Unicode MS" panose="020B0604020202020204" pitchFamily="34" charset="-122"/>
              </a:endParaRPr>
            </a:p>
          </p:txBody>
        </p:sp>
        <p:sp>
          <p:nvSpPr>
            <p:cNvPr id="18" name="Text Box 36"/>
            <p:cNvSpPr txBox="1">
              <a:spLocks noChangeArrowheads="1"/>
            </p:cNvSpPr>
            <p:nvPr/>
          </p:nvSpPr>
          <p:spPr bwMode="gray">
            <a:xfrm>
              <a:off x="5370536" y="2907372"/>
              <a:ext cx="1144884" cy="312610"/>
            </a:xfrm>
            <a:prstGeom prst="rect">
              <a:avLst/>
            </a:prstGeom>
            <a:noFill/>
            <a:ln w="9525" algn="ctr">
              <a:noFill/>
              <a:miter lim="800000"/>
            </a:ln>
          </p:spPr>
          <p:txBody>
            <a:bodyPr wrap="none" lIns="36000" tIns="36000" rIns="36000" bIns="36000">
              <a:spAutoFit/>
            </a:bodyPr>
            <a:lstStyle/>
            <a:p>
              <a:pPr marL="0" marR="0" lvl="0" indent="0" algn="ctr" defTabSz="914400" eaLnBrk="1" fontAlgn="auto" latinLnBrk="0" hangingPunct="1">
                <a:lnSpc>
                  <a:spcPct val="106000"/>
                </a:lnSpc>
                <a:spcBef>
                  <a:spcPts val="0"/>
                </a:spcBef>
                <a:spcAft>
                  <a:spcPts val="0"/>
                </a:spcAft>
                <a:buClr>
                  <a:srgbClr val="000000"/>
                </a:buClr>
                <a:buSzTx/>
                <a:buFontTx/>
                <a:buNone/>
                <a:defRPr/>
              </a:pPr>
              <a:r>
                <a:rPr lang="zh-CN" altLang="en-US" sz="1200" kern="0" dirty="0" smtClean="0">
                  <a:latin typeface="+mn-ea"/>
                  <a:cs typeface="Arial Unicode MS" panose="020B0604020202020204" pitchFamily="34" charset="-122"/>
                </a:rPr>
                <a:t>在研项目概况</a:t>
              </a:r>
              <a:endParaRPr lang="en-US" sz="1200" kern="0" dirty="0">
                <a:latin typeface="+mn-ea"/>
                <a:cs typeface="Arial Unicode MS" panose="020B0604020202020204" pitchFamily="34" charset="-122"/>
              </a:endParaRPr>
            </a:p>
          </p:txBody>
        </p:sp>
        <p:sp>
          <p:nvSpPr>
            <p:cNvPr id="19" name="Text Box 37"/>
            <p:cNvSpPr txBox="1">
              <a:spLocks noChangeArrowheads="1"/>
            </p:cNvSpPr>
            <p:nvPr/>
          </p:nvSpPr>
          <p:spPr bwMode="gray">
            <a:xfrm>
              <a:off x="5727206" y="3819326"/>
              <a:ext cx="1144884" cy="312610"/>
            </a:xfrm>
            <a:prstGeom prst="rect">
              <a:avLst/>
            </a:prstGeom>
            <a:noFill/>
            <a:ln w="9525" algn="ctr">
              <a:noFill/>
              <a:miter lim="800000"/>
            </a:ln>
          </p:spPr>
          <p:txBody>
            <a:bodyPr wrap="none" lIns="36000" tIns="36000" rIns="36000" bIns="36000">
              <a:spAutoFit/>
            </a:bodyPr>
            <a:lstStyle/>
            <a:p>
              <a:pPr marL="0" marR="0" lvl="0" indent="0" algn="ctr" defTabSz="914400" eaLnBrk="1" fontAlgn="auto" latinLnBrk="0" hangingPunct="1">
                <a:lnSpc>
                  <a:spcPct val="106000"/>
                </a:lnSpc>
                <a:spcBef>
                  <a:spcPts val="0"/>
                </a:spcBef>
                <a:spcAft>
                  <a:spcPts val="0"/>
                </a:spcAft>
                <a:buClr>
                  <a:srgbClr val="000000"/>
                </a:buClr>
                <a:buSzTx/>
                <a:buFontTx/>
                <a:buNone/>
                <a:defRPr/>
              </a:pPr>
              <a:r>
                <a:rPr lang="zh-CN" altLang="en-US" sz="1200" kern="0" dirty="0" smtClean="0">
                  <a:latin typeface="+mn-ea"/>
                  <a:cs typeface="Arial Unicode MS" panose="020B0604020202020204" pitchFamily="34" charset="-122"/>
                </a:rPr>
                <a:t>研发投入构成</a:t>
              </a:r>
              <a:endParaRPr lang="en-US" sz="1200" kern="0" dirty="0">
                <a:latin typeface="+mn-ea"/>
                <a:cs typeface="Arial Unicode MS" panose="020B0604020202020204" pitchFamily="34" charset="-122"/>
              </a:endParaRPr>
            </a:p>
          </p:txBody>
        </p:sp>
        <p:sp>
          <p:nvSpPr>
            <p:cNvPr id="20" name="Text Box 38"/>
            <p:cNvSpPr txBox="1">
              <a:spLocks noChangeArrowheads="1"/>
            </p:cNvSpPr>
            <p:nvPr/>
          </p:nvSpPr>
          <p:spPr bwMode="gray">
            <a:xfrm>
              <a:off x="5533310" y="4677557"/>
              <a:ext cx="967998" cy="529959"/>
            </a:xfrm>
            <a:prstGeom prst="rect">
              <a:avLst/>
            </a:prstGeom>
            <a:noFill/>
            <a:ln w="9525" algn="ctr">
              <a:noFill/>
              <a:miter lim="800000"/>
            </a:ln>
          </p:spPr>
          <p:txBody>
            <a:bodyPr wrap="none" lIns="36000" tIns="36000" rIns="36000" bIns="36000">
              <a:spAutoFit/>
            </a:bodyPr>
            <a:lstStyle/>
            <a:p>
              <a:pPr marL="0" marR="0" lvl="0" indent="0" algn="ctr" defTabSz="914400" eaLnBrk="1" fontAlgn="auto" latinLnBrk="0" hangingPunct="1">
                <a:lnSpc>
                  <a:spcPct val="106000"/>
                </a:lnSpc>
                <a:spcBef>
                  <a:spcPts val="0"/>
                </a:spcBef>
                <a:spcAft>
                  <a:spcPts val="0"/>
                </a:spcAft>
                <a:buClr>
                  <a:srgbClr val="000000"/>
                </a:buClr>
                <a:buSzTx/>
                <a:buFontTx/>
                <a:buNone/>
                <a:defRPr/>
              </a:pPr>
              <a:r>
                <a:rPr lang="zh-CN" altLang="en-US" sz="1200" kern="0" dirty="0" smtClean="0">
                  <a:latin typeface="+mn-ea"/>
                  <a:cs typeface="Arial Unicode MS" panose="020B0604020202020204" pitchFamily="34" charset="-122"/>
                </a:rPr>
                <a:t>研发投入</a:t>
              </a:r>
              <a:endParaRPr lang="en-US" altLang="zh-CN" sz="1200" kern="0" dirty="0" smtClean="0">
                <a:latin typeface="+mn-ea"/>
                <a:cs typeface="Arial Unicode MS" panose="020B0604020202020204" pitchFamily="34" charset="-122"/>
              </a:endParaRPr>
            </a:p>
            <a:p>
              <a:pPr marL="0" marR="0" lvl="0" indent="0" algn="ctr" defTabSz="914400" eaLnBrk="1" fontAlgn="auto" latinLnBrk="0" hangingPunct="1">
                <a:lnSpc>
                  <a:spcPct val="106000"/>
                </a:lnSpc>
                <a:spcBef>
                  <a:spcPts val="0"/>
                </a:spcBef>
                <a:spcAft>
                  <a:spcPts val="0"/>
                </a:spcAft>
                <a:buClr>
                  <a:srgbClr val="000000"/>
                </a:buClr>
                <a:buSzTx/>
                <a:buFontTx/>
                <a:buNone/>
                <a:defRPr/>
              </a:pPr>
              <a:r>
                <a:rPr lang="zh-CN" altLang="en-US" sz="1200" kern="0" dirty="0" smtClean="0">
                  <a:latin typeface="+mn-ea"/>
                  <a:cs typeface="Arial Unicode MS" panose="020B0604020202020204" pitchFamily="34" charset="-122"/>
                </a:rPr>
                <a:t>占营业收入</a:t>
              </a:r>
              <a:endParaRPr lang="en-US" sz="1200" kern="0" dirty="0">
                <a:latin typeface="+mn-ea"/>
                <a:cs typeface="Arial Unicode MS" panose="020B0604020202020204" pitchFamily="34" charset="-122"/>
              </a:endParaRPr>
            </a:p>
          </p:txBody>
        </p:sp>
        <p:sp>
          <p:nvSpPr>
            <p:cNvPr id="21" name="Text Box 39"/>
            <p:cNvSpPr txBox="1">
              <a:spLocks noChangeArrowheads="1"/>
            </p:cNvSpPr>
            <p:nvPr/>
          </p:nvSpPr>
          <p:spPr bwMode="gray">
            <a:xfrm>
              <a:off x="4742198" y="5406443"/>
              <a:ext cx="791112" cy="529959"/>
            </a:xfrm>
            <a:prstGeom prst="rect">
              <a:avLst/>
            </a:prstGeom>
            <a:noFill/>
            <a:ln w="9525" algn="ctr">
              <a:noFill/>
              <a:miter lim="800000"/>
            </a:ln>
          </p:spPr>
          <p:txBody>
            <a:bodyPr wrap="none" lIns="36000" tIns="36000" rIns="36000" bIns="36000">
              <a:spAutoFit/>
            </a:bodyPr>
            <a:lstStyle/>
            <a:p>
              <a:pPr marL="0" marR="0" lvl="0" indent="0" algn="ctr" defTabSz="914400" eaLnBrk="1" fontAlgn="auto" latinLnBrk="0" hangingPunct="1">
                <a:lnSpc>
                  <a:spcPct val="106000"/>
                </a:lnSpc>
                <a:spcBef>
                  <a:spcPts val="0"/>
                </a:spcBef>
                <a:spcAft>
                  <a:spcPts val="0"/>
                </a:spcAft>
                <a:buClr>
                  <a:srgbClr val="000000"/>
                </a:buClr>
                <a:buSzTx/>
                <a:buFontTx/>
                <a:buNone/>
                <a:defRPr/>
              </a:pPr>
              <a:r>
                <a:rPr lang="zh-CN" altLang="en-US" sz="1200" kern="0" dirty="0" smtClean="0">
                  <a:latin typeface="+mn-ea"/>
                  <a:cs typeface="Arial Unicode MS" panose="020B0604020202020204" pitchFamily="34" charset="-122"/>
                </a:rPr>
                <a:t>研发支出</a:t>
              </a:r>
              <a:endParaRPr lang="en-US" altLang="zh-CN" sz="1200" kern="0" dirty="0" smtClean="0">
                <a:latin typeface="+mn-ea"/>
                <a:cs typeface="Arial Unicode MS" panose="020B0604020202020204" pitchFamily="34" charset="-122"/>
              </a:endParaRPr>
            </a:p>
            <a:p>
              <a:pPr marL="0" marR="0" lvl="0" indent="0" algn="ctr" defTabSz="914400" eaLnBrk="1" fontAlgn="auto" latinLnBrk="0" hangingPunct="1">
                <a:lnSpc>
                  <a:spcPct val="106000"/>
                </a:lnSpc>
                <a:spcBef>
                  <a:spcPts val="0"/>
                </a:spcBef>
                <a:spcAft>
                  <a:spcPts val="0"/>
                </a:spcAft>
                <a:buClr>
                  <a:srgbClr val="000000"/>
                </a:buClr>
                <a:buSzTx/>
                <a:buFontTx/>
                <a:buNone/>
                <a:defRPr/>
              </a:pPr>
              <a:r>
                <a:rPr lang="zh-CN" altLang="en-US" sz="1200" kern="0" dirty="0" smtClean="0">
                  <a:latin typeface="+mn-ea"/>
                  <a:cs typeface="Arial Unicode MS" panose="020B0604020202020204" pitchFamily="34" charset="-122"/>
                </a:rPr>
                <a:t>核算方法</a:t>
              </a:r>
              <a:endParaRPr lang="en-US" sz="1200" kern="0" dirty="0">
                <a:latin typeface="+mn-ea"/>
                <a:cs typeface="Arial Unicode MS" panose="020B0604020202020204" pitchFamily="34" charset="-122"/>
              </a:endParaRPr>
            </a:p>
          </p:txBody>
        </p:sp>
        <p:sp>
          <p:nvSpPr>
            <p:cNvPr id="22" name="Text Box 40"/>
            <p:cNvSpPr txBox="1">
              <a:spLocks noChangeArrowheads="1"/>
            </p:cNvSpPr>
            <p:nvPr/>
          </p:nvSpPr>
          <p:spPr bwMode="gray">
            <a:xfrm>
              <a:off x="3484940" y="5406443"/>
              <a:ext cx="967998" cy="540562"/>
            </a:xfrm>
            <a:prstGeom prst="rect">
              <a:avLst/>
            </a:prstGeom>
            <a:noFill/>
            <a:ln w="9525" algn="ctr">
              <a:noFill/>
              <a:miter lim="800000"/>
            </a:ln>
          </p:spPr>
          <p:txBody>
            <a:bodyPr wrap="none" lIns="36000" tIns="36000" rIns="36000" bIns="36000">
              <a:spAutoFit/>
            </a:bodyPr>
            <a:lstStyle/>
            <a:p>
              <a:pPr marL="0" marR="0" lvl="0" indent="0" algn="ctr" defTabSz="914400" eaLnBrk="1" fontAlgn="auto" latinLnBrk="0" hangingPunct="1">
                <a:lnSpc>
                  <a:spcPct val="106000"/>
                </a:lnSpc>
                <a:spcBef>
                  <a:spcPts val="0"/>
                </a:spcBef>
                <a:spcAft>
                  <a:spcPts val="0"/>
                </a:spcAft>
                <a:buClr>
                  <a:srgbClr val="000000"/>
                </a:buClr>
                <a:buSzTx/>
                <a:buFontTx/>
                <a:buNone/>
                <a:defRPr/>
              </a:pPr>
              <a:r>
                <a:rPr lang="zh-CN" altLang="en-US" sz="1200" kern="0" dirty="0" smtClean="0">
                  <a:latin typeface="+mn-ea"/>
                  <a:cs typeface="Arial Unicode MS" panose="020B0604020202020204" pitchFamily="34" charset="-122"/>
                </a:rPr>
                <a:t>研发项目</a:t>
              </a:r>
              <a:endParaRPr lang="en-US" altLang="zh-CN" sz="1200" kern="0" dirty="0" smtClean="0">
                <a:latin typeface="+mn-ea"/>
                <a:cs typeface="Arial Unicode MS" panose="020B0604020202020204" pitchFamily="34" charset="-122"/>
              </a:endParaRPr>
            </a:p>
            <a:p>
              <a:pPr marL="0" marR="0" lvl="0" indent="0" algn="ctr" defTabSz="914400" eaLnBrk="1" fontAlgn="auto" latinLnBrk="0" hangingPunct="1">
                <a:lnSpc>
                  <a:spcPct val="106000"/>
                </a:lnSpc>
                <a:spcBef>
                  <a:spcPts val="0"/>
                </a:spcBef>
                <a:spcAft>
                  <a:spcPts val="0"/>
                </a:spcAft>
                <a:buClr>
                  <a:srgbClr val="000000"/>
                </a:buClr>
                <a:buSzTx/>
                <a:buFontTx/>
                <a:buNone/>
                <a:defRPr/>
              </a:pPr>
              <a:r>
                <a:rPr lang="zh-CN" altLang="en-US" sz="1200" kern="0" dirty="0" smtClean="0">
                  <a:latin typeface="+mn-ea"/>
                  <a:cs typeface="Arial Unicode MS" panose="020B0604020202020204" pitchFamily="34" charset="-122"/>
                </a:rPr>
                <a:t>与主营关系</a:t>
              </a:r>
              <a:endParaRPr lang="en-US" sz="1200" kern="0" dirty="0">
                <a:latin typeface="+mn-ea"/>
                <a:cs typeface="Arial Unicode MS" panose="020B0604020202020204" pitchFamily="34" charset="-122"/>
              </a:endParaRPr>
            </a:p>
          </p:txBody>
        </p:sp>
        <p:sp>
          <p:nvSpPr>
            <p:cNvPr id="23" name="Text Box 41"/>
            <p:cNvSpPr txBox="1">
              <a:spLocks noChangeArrowheads="1"/>
            </p:cNvSpPr>
            <p:nvPr/>
          </p:nvSpPr>
          <p:spPr bwMode="gray">
            <a:xfrm>
              <a:off x="2678069" y="4741282"/>
              <a:ext cx="791112" cy="529959"/>
            </a:xfrm>
            <a:prstGeom prst="rect">
              <a:avLst/>
            </a:prstGeom>
            <a:noFill/>
            <a:ln w="9525" algn="ctr">
              <a:noFill/>
              <a:miter lim="800000"/>
            </a:ln>
          </p:spPr>
          <p:txBody>
            <a:bodyPr wrap="none" lIns="36000" tIns="36000" rIns="36000" bIns="36000">
              <a:spAutoFit/>
            </a:bodyPr>
            <a:lstStyle/>
            <a:p>
              <a:pPr marL="0" marR="0" lvl="0" indent="0" algn="ctr" defTabSz="914400" eaLnBrk="1" fontAlgn="auto" latinLnBrk="0" hangingPunct="1">
                <a:lnSpc>
                  <a:spcPct val="106000"/>
                </a:lnSpc>
                <a:spcBef>
                  <a:spcPts val="0"/>
                </a:spcBef>
                <a:spcAft>
                  <a:spcPts val="0"/>
                </a:spcAft>
                <a:buClr>
                  <a:srgbClr val="000000"/>
                </a:buClr>
                <a:buSzTx/>
                <a:buFontTx/>
                <a:buNone/>
                <a:defRPr/>
              </a:pPr>
              <a:r>
                <a:rPr lang="zh-CN" altLang="en-US" sz="1200" kern="0" dirty="0" smtClean="0">
                  <a:latin typeface="+mn-ea"/>
                  <a:cs typeface="Arial Unicode MS" panose="020B0604020202020204" pitchFamily="34" charset="-122"/>
                </a:rPr>
                <a:t>研发费用</a:t>
              </a:r>
              <a:endParaRPr lang="en-US" altLang="zh-CN" sz="1200" kern="0" dirty="0" smtClean="0">
                <a:latin typeface="+mn-ea"/>
                <a:cs typeface="Arial Unicode MS" panose="020B0604020202020204" pitchFamily="34" charset="-122"/>
              </a:endParaRPr>
            </a:p>
            <a:p>
              <a:pPr marL="0" marR="0" lvl="0" indent="0" algn="ctr" defTabSz="914400" eaLnBrk="1" fontAlgn="auto" latinLnBrk="0" hangingPunct="1">
                <a:lnSpc>
                  <a:spcPct val="106000"/>
                </a:lnSpc>
                <a:spcBef>
                  <a:spcPts val="0"/>
                </a:spcBef>
                <a:spcAft>
                  <a:spcPts val="0"/>
                </a:spcAft>
                <a:buClr>
                  <a:srgbClr val="000000"/>
                </a:buClr>
                <a:buSzTx/>
                <a:buFontTx/>
                <a:buNone/>
                <a:defRPr/>
              </a:pPr>
              <a:r>
                <a:rPr lang="zh-CN" altLang="en-US" sz="1200" kern="0" dirty="0" smtClean="0">
                  <a:latin typeface="+mn-ea"/>
                  <a:cs typeface="Arial Unicode MS" panose="020B0604020202020204" pitchFamily="34" charset="-122"/>
                </a:rPr>
                <a:t>变动原因</a:t>
              </a:r>
              <a:endParaRPr lang="en-US" sz="1200" kern="0" dirty="0">
                <a:latin typeface="+mn-ea"/>
                <a:cs typeface="Arial Unicode MS" panose="020B0604020202020204" pitchFamily="34" charset="-122"/>
              </a:endParaRPr>
            </a:p>
          </p:txBody>
        </p:sp>
        <p:sp>
          <p:nvSpPr>
            <p:cNvPr id="24" name="Text Box 42"/>
            <p:cNvSpPr txBox="1">
              <a:spLocks noChangeArrowheads="1"/>
            </p:cNvSpPr>
            <p:nvPr/>
          </p:nvSpPr>
          <p:spPr bwMode="gray">
            <a:xfrm>
              <a:off x="2219203" y="3796315"/>
              <a:ext cx="1321770" cy="312610"/>
            </a:xfrm>
            <a:prstGeom prst="rect">
              <a:avLst/>
            </a:prstGeom>
            <a:noFill/>
            <a:ln w="9525" algn="ctr">
              <a:noFill/>
              <a:miter lim="800000"/>
            </a:ln>
          </p:spPr>
          <p:txBody>
            <a:bodyPr wrap="none" lIns="36000" tIns="36000" rIns="36000" bIns="36000">
              <a:spAutoFit/>
            </a:bodyPr>
            <a:lstStyle/>
            <a:p>
              <a:pPr marL="0" marR="0" lvl="0" indent="0" algn="ctr" defTabSz="914400" eaLnBrk="1" fontAlgn="auto" latinLnBrk="0" hangingPunct="1">
                <a:lnSpc>
                  <a:spcPct val="106000"/>
                </a:lnSpc>
                <a:spcBef>
                  <a:spcPts val="0"/>
                </a:spcBef>
                <a:spcAft>
                  <a:spcPts val="0"/>
                </a:spcAft>
                <a:buClr>
                  <a:srgbClr val="000000"/>
                </a:buClr>
                <a:buSzTx/>
                <a:buFontTx/>
                <a:buNone/>
                <a:defRPr/>
              </a:pPr>
              <a:r>
                <a:rPr lang="zh-CN" altLang="en-US" sz="1200" kern="0" dirty="0" smtClean="0">
                  <a:latin typeface="+mn-ea"/>
                  <a:cs typeface="Arial Unicode MS" panose="020B0604020202020204" pitchFamily="34" charset="-122"/>
                </a:rPr>
                <a:t>委托、合作研发</a:t>
              </a:r>
              <a:endParaRPr lang="en-US" sz="1200" kern="0" dirty="0">
                <a:latin typeface="+mn-ea"/>
                <a:cs typeface="Arial Unicode MS" panose="020B0604020202020204" pitchFamily="34" charset="-122"/>
              </a:endParaRPr>
            </a:p>
          </p:txBody>
        </p:sp>
        <p:sp>
          <p:nvSpPr>
            <p:cNvPr id="25" name="Text Box 43"/>
            <p:cNvSpPr txBox="1">
              <a:spLocks noChangeArrowheads="1"/>
            </p:cNvSpPr>
            <p:nvPr/>
          </p:nvSpPr>
          <p:spPr bwMode="gray">
            <a:xfrm>
              <a:off x="2450617" y="2920442"/>
              <a:ext cx="1321769" cy="299693"/>
            </a:xfrm>
            <a:prstGeom prst="rect">
              <a:avLst/>
            </a:prstGeom>
            <a:noFill/>
            <a:ln w="9525" algn="ctr">
              <a:noFill/>
              <a:miter lim="800000"/>
            </a:ln>
          </p:spPr>
          <p:txBody>
            <a:bodyPr wrap="none" lIns="36000" tIns="36000" rIns="36000" bIns="36000">
              <a:spAutoFit/>
            </a:bodyPr>
            <a:lstStyle/>
            <a:p>
              <a:pPr marL="0" marR="0" lvl="0" indent="0" algn="ctr" defTabSz="1019175" eaLnBrk="1" fontAlgn="auto" latinLnBrk="0" hangingPunct="1">
                <a:lnSpc>
                  <a:spcPct val="100000"/>
                </a:lnSpc>
                <a:spcBef>
                  <a:spcPts val="0"/>
                </a:spcBef>
                <a:spcAft>
                  <a:spcPts val="0"/>
                </a:spcAft>
                <a:buClrTx/>
                <a:buSzTx/>
                <a:buFontTx/>
                <a:buNone/>
                <a:defRPr/>
              </a:pPr>
              <a:r>
                <a:rPr lang="zh-CN" altLang="en-US" sz="1200" kern="0" dirty="0" smtClean="0">
                  <a:latin typeface="+mn-ea"/>
                  <a:cs typeface="Arial Unicode MS" panose="020B0604020202020204" pitchFamily="34" charset="-122"/>
                </a:rPr>
                <a:t>研发支出资本化</a:t>
              </a:r>
              <a:endParaRPr lang="en-US" sz="1200" kern="0" dirty="0">
                <a:latin typeface="+mn-ea"/>
                <a:cs typeface="Arial Unicode MS" panose="020B0604020202020204" pitchFamily="34" charset="-122"/>
              </a:endParaRPr>
            </a:p>
          </p:txBody>
        </p:sp>
      </p:grpSp>
      <p:sp>
        <p:nvSpPr>
          <p:cNvPr id="46" name="矩形 45"/>
          <p:cNvSpPr/>
          <p:nvPr/>
        </p:nvSpPr>
        <p:spPr>
          <a:xfrm>
            <a:off x="5521774" y="1318113"/>
            <a:ext cx="6335332" cy="365036"/>
          </a:xfrm>
          <a:prstGeom prst="rect">
            <a:avLst/>
          </a:prstGeom>
          <a:solidFill>
            <a:srgbClr val="C9EC51"/>
          </a:solidFill>
          <a:ln>
            <a:solidFill>
              <a:srgbClr val="C9EC51"/>
            </a:solidFill>
          </a:ln>
        </p:spPr>
        <p:txBody>
          <a:bodyPr wrap="square">
            <a:spAutoFit/>
          </a:bodyPr>
          <a:lstStyle/>
          <a:p>
            <a:pPr>
              <a:lnSpc>
                <a:spcPct val="150000"/>
              </a:lnSpc>
            </a:pPr>
            <a:r>
              <a:rPr lang="zh-CN" altLang="en-US" sz="1400" b="1" dirty="0" smtClean="0">
                <a:latin typeface="黑体" panose="02010609060101010101" pitchFamily="49" charset="-122"/>
                <a:ea typeface="黑体" panose="02010609060101010101" pitchFamily="49" charset="-122"/>
              </a:rPr>
              <a:t>重点一：研发费用和研发项目管理前提，企业是否建立健全研发管理制度？</a:t>
            </a:r>
            <a:endParaRPr lang="zh-CN" altLang="en-US" sz="1400" b="1" dirty="0">
              <a:latin typeface="黑体" panose="02010609060101010101" pitchFamily="49" charset="-122"/>
              <a:ea typeface="黑体" panose="02010609060101010101" pitchFamily="49" charset="-122"/>
            </a:endParaRPr>
          </a:p>
        </p:txBody>
      </p:sp>
      <p:grpSp>
        <p:nvGrpSpPr>
          <p:cNvPr id="52" name="组合 51"/>
          <p:cNvGrpSpPr/>
          <p:nvPr/>
        </p:nvGrpSpPr>
        <p:grpSpPr>
          <a:xfrm>
            <a:off x="707038" y="1145828"/>
            <a:ext cx="6067425" cy="368300"/>
            <a:chOff x="1026481" y="999455"/>
            <a:chExt cx="6067425" cy="368300"/>
          </a:xfrm>
        </p:grpSpPr>
        <p:sp>
          <p:nvSpPr>
            <p:cNvPr id="53" name="同心圆 52"/>
            <p:cNvSpPr/>
            <p:nvPr/>
          </p:nvSpPr>
          <p:spPr>
            <a:xfrm>
              <a:off x="1026481" y="1081223"/>
              <a:ext cx="228600" cy="215153"/>
            </a:xfrm>
            <a:prstGeom prst="donu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矩形 53"/>
            <p:cNvSpPr/>
            <p:nvPr/>
          </p:nvSpPr>
          <p:spPr>
            <a:xfrm>
              <a:off x="1289371" y="999455"/>
              <a:ext cx="5804535" cy="368300"/>
            </a:xfrm>
            <a:prstGeom prst="rect">
              <a:avLst/>
            </a:prstGeom>
          </p:spPr>
          <p:txBody>
            <a:bodyPr wrap="square">
              <a:spAutoFit/>
            </a:bodyPr>
            <a:lstStyle/>
            <a:p>
              <a:r>
                <a:rPr lang="zh-CN" altLang="en-US" b="1" dirty="0" smtClean="0">
                  <a:solidFill>
                    <a:schemeClr val="tx1">
                      <a:lumMod val="85000"/>
                      <a:lumOff val="15000"/>
                    </a:schemeClr>
                  </a:solidFill>
                  <a:latin typeface="黑体" panose="02010609060101010101" pitchFamily="49" charset="-122"/>
                  <a:ea typeface="黑体" panose="02010609060101010101" pitchFamily="49" charset="-122"/>
                </a:rPr>
                <a:t>税务监管</a:t>
              </a:r>
              <a:endParaRPr lang="zh-CN" altLang="en-US" b="1" dirty="0">
                <a:solidFill>
                  <a:schemeClr val="tx1">
                    <a:lumMod val="85000"/>
                    <a:lumOff val="15000"/>
                  </a:schemeClr>
                </a:solidFill>
                <a:latin typeface="黑体" panose="02010609060101010101" pitchFamily="49" charset="-122"/>
                <a:ea typeface="黑体" panose="02010609060101010101" pitchFamily="49" charset="-122"/>
              </a:endParaRPr>
            </a:p>
          </p:txBody>
        </p:sp>
      </p:grpSp>
      <p:sp>
        <p:nvSpPr>
          <p:cNvPr id="55" name="矩形 54"/>
          <p:cNvSpPr/>
          <p:nvPr/>
        </p:nvSpPr>
        <p:spPr>
          <a:xfrm>
            <a:off x="813870" y="523604"/>
            <a:ext cx="7359745" cy="400110"/>
          </a:xfrm>
          <a:prstGeom prst="rect">
            <a:avLst/>
          </a:prstGeom>
        </p:spPr>
        <p:txBody>
          <a:bodyPr wrap="square">
            <a:spAutoFit/>
          </a:bodyPr>
          <a:lstStyle/>
          <a:p>
            <a:pPr lvl="0" eaLnBrk="0" hangingPunct="0">
              <a:defRPr/>
            </a:pPr>
            <a:r>
              <a:rPr lang="zh-CN" altLang="en-US" sz="2000" b="1" kern="0" dirty="0" smtClean="0">
                <a:latin typeface="微软雅黑" panose="020B0503020204020204" pitchFamily="34" charset="-122"/>
                <a:ea typeface="微软雅黑" panose="020B0503020204020204" pitchFamily="34" charset="-122"/>
              </a:rPr>
              <a:t>关于研发费用加计扣除纳税申报引发的税务</a:t>
            </a:r>
            <a:r>
              <a:rPr lang="zh-CN" altLang="en-US" sz="2000" b="1" kern="0" dirty="0">
                <a:latin typeface="微软雅黑" panose="020B0503020204020204" pitchFamily="34" charset="-122"/>
                <a:ea typeface="微软雅黑" panose="020B0503020204020204" pitchFamily="34" charset="-122"/>
              </a:rPr>
              <a:t>风险</a:t>
            </a:r>
            <a:r>
              <a:rPr lang="zh-CN" altLang="en-US" sz="2000" b="1" kern="0" dirty="0" smtClean="0">
                <a:latin typeface="微软雅黑" panose="020B0503020204020204" pitchFamily="34" charset="-122"/>
                <a:ea typeface="微软雅黑" panose="020B0503020204020204" pitchFamily="34" charset="-122"/>
              </a:rPr>
              <a:t>预警事项</a:t>
            </a:r>
            <a:endParaRPr lang="zh-CN" altLang="zh-CN" sz="2000" b="1" kern="0" dirty="0">
              <a:latin typeface="微软雅黑" panose="020B0503020204020204" pitchFamily="34" charset="-122"/>
              <a:ea typeface="微软雅黑" panose="020B0503020204020204" pitchFamily="34" charset="-122"/>
            </a:endParaRPr>
          </a:p>
        </p:txBody>
      </p:sp>
      <p:sp>
        <p:nvSpPr>
          <p:cNvPr id="56" name="矩形 55"/>
          <p:cNvSpPr/>
          <p:nvPr/>
        </p:nvSpPr>
        <p:spPr>
          <a:xfrm>
            <a:off x="5523867" y="2149027"/>
            <a:ext cx="6335332" cy="415498"/>
          </a:xfrm>
          <a:prstGeom prst="rect">
            <a:avLst/>
          </a:prstGeom>
          <a:solidFill>
            <a:srgbClr val="C9EC51"/>
          </a:solidFill>
        </p:spPr>
        <p:txBody>
          <a:bodyPr wrap="square">
            <a:spAutoFit/>
          </a:bodyPr>
          <a:lstStyle/>
          <a:p>
            <a:pPr>
              <a:lnSpc>
                <a:spcPct val="150000"/>
              </a:lnSpc>
            </a:pPr>
            <a:r>
              <a:rPr lang="zh-CN" altLang="en-US" sz="1400" b="1" dirty="0" smtClean="0">
                <a:latin typeface="黑体" panose="02010609060101010101" pitchFamily="49" charset="-122"/>
                <a:ea typeface="黑体" panose="02010609060101010101" pitchFamily="49" charset="-122"/>
              </a:rPr>
              <a:t>重点二：研发项目是否符合科技创新属性？如：所属行业、立项文件。</a:t>
            </a:r>
            <a:endParaRPr lang="zh-CN" altLang="en-US" sz="1400" b="1" dirty="0">
              <a:latin typeface="黑体" panose="02010609060101010101" pitchFamily="49" charset="-122"/>
              <a:ea typeface="黑体" panose="02010609060101010101" pitchFamily="49" charset="-122"/>
            </a:endParaRPr>
          </a:p>
        </p:txBody>
      </p:sp>
      <p:sp>
        <p:nvSpPr>
          <p:cNvPr id="57" name="矩形 56"/>
          <p:cNvSpPr/>
          <p:nvPr/>
        </p:nvSpPr>
        <p:spPr>
          <a:xfrm>
            <a:off x="5521774" y="2996252"/>
            <a:ext cx="6252061" cy="415498"/>
          </a:xfrm>
          <a:prstGeom prst="rect">
            <a:avLst/>
          </a:prstGeom>
          <a:solidFill>
            <a:srgbClr val="C9EC51"/>
          </a:solidFill>
        </p:spPr>
        <p:txBody>
          <a:bodyPr wrap="square">
            <a:spAutoFit/>
          </a:bodyPr>
          <a:lstStyle/>
          <a:p>
            <a:pPr>
              <a:lnSpc>
                <a:spcPct val="150000"/>
              </a:lnSpc>
            </a:pPr>
            <a:r>
              <a:rPr lang="zh-CN" altLang="en-US" sz="1400" b="1" dirty="0" smtClean="0">
                <a:latin typeface="黑体" panose="02010609060101010101" pitchFamily="49" charset="-122"/>
                <a:ea typeface="黑体" panose="02010609060101010101" pitchFamily="49" charset="-122"/>
              </a:rPr>
              <a:t>重点三：研发费用核算的准确性、完整性？</a:t>
            </a:r>
            <a:endParaRPr lang="zh-CN" altLang="en-US" sz="1400" b="1" dirty="0">
              <a:latin typeface="黑体" panose="02010609060101010101" pitchFamily="49" charset="-122"/>
              <a:ea typeface="黑体" panose="02010609060101010101" pitchFamily="49" charset="-122"/>
            </a:endParaRPr>
          </a:p>
        </p:txBody>
      </p:sp>
      <p:sp>
        <p:nvSpPr>
          <p:cNvPr id="58" name="矩形 57"/>
          <p:cNvSpPr/>
          <p:nvPr/>
        </p:nvSpPr>
        <p:spPr>
          <a:xfrm>
            <a:off x="5521774" y="3805247"/>
            <a:ext cx="6335332" cy="415498"/>
          </a:xfrm>
          <a:prstGeom prst="rect">
            <a:avLst/>
          </a:prstGeom>
          <a:solidFill>
            <a:srgbClr val="C9EC51"/>
          </a:solidFill>
        </p:spPr>
        <p:txBody>
          <a:bodyPr wrap="square">
            <a:spAutoFit/>
          </a:bodyPr>
          <a:lstStyle/>
          <a:p>
            <a:pPr>
              <a:lnSpc>
                <a:spcPct val="150000"/>
              </a:lnSpc>
            </a:pPr>
            <a:r>
              <a:rPr lang="zh-CN" altLang="en-US" sz="1400" b="1" dirty="0" smtClean="0">
                <a:latin typeface="黑体" panose="02010609060101010101" pitchFamily="49" charset="-122"/>
                <a:ea typeface="黑体" panose="02010609060101010101" pitchFamily="49" charset="-122"/>
              </a:rPr>
              <a:t>重点四：研发费用会计口径、加计扣除口径、高新口径数据填列差异</a:t>
            </a:r>
            <a:endParaRPr lang="zh-CN" altLang="en-US" sz="1400" b="1" dirty="0">
              <a:latin typeface="黑体" panose="02010609060101010101" pitchFamily="49" charset="-122"/>
              <a:ea typeface="黑体" panose="02010609060101010101" pitchFamily="49" charset="-122"/>
            </a:endParaRPr>
          </a:p>
        </p:txBody>
      </p:sp>
      <p:sp>
        <p:nvSpPr>
          <p:cNvPr id="59" name="矩形 58"/>
          <p:cNvSpPr/>
          <p:nvPr/>
        </p:nvSpPr>
        <p:spPr>
          <a:xfrm>
            <a:off x="5521774" y="4631268"/>
            <a:ext cx="6335332" cy="415498"/>
          </a:xfrm>
          <a:prstGeom prst="rect">
            <a:avLst/>
          </a:prstGeom>
          <a:solidFill>
            <a:srgbClr val="C9EC51"/>
          </a:solidFill>
        </p:spPr>
        <p:txBody>
          <a:bodyPr wrap="square">
            <a:spAutoFit/>
          </a:bodyPr>
          <a:lstStyle/>
          <a:p>
            <a:pPr>
              <a:lnSpc>
                <a:spcPct val="150000"/>
              </a:lnSpc>
            </a:pPr>
            <a:r>
              <a:rPr lang="zh-CN" altLang="en-US" sz="1400" b="1" dirty="0" smtClean="0">
                <a:latin typeface="黑体" panose="02010609060101010101" pitchFamily="49" charset="-122"/>
                <a:ea typeface="黑体" panose="02010609060101010101" pitchFamily="49" charset="-122"/>
              </a:rPr>
              <a:t>重点五：各类数据比例合理性？如</a:t>
            </a:r>
            <a:r>
              <a:rPr lang="en-US" altLang="zh-CN" sz="1400" b="1" dirty="0" smtClean="0">
                <a:latin typeface="黑体" panose="02010609060101010101" pitchFamily="49" charset="-122"/>
                <a:ea typeface="黑体" panose="02010609060101010101" pitchFamily="49" charset="-122"/>
              </a:rPr>
              <a:t>:</a:t>
            </a:r>
            <a:r>
              <a:rPr lang="zh-CN" altLang="en-US" sz="1400" b="1" dirty="0" smtClean="0">
                <a:latin typeface="黑体" panose="02010609060101010101" pitchFamily="49" charset="-122"/>
                <a:ea typeface="黑体" panose="02010609060101010101" pitchFamily="49" charset="-122"/>
              </a:rPr>
              <a:t>人员结构、收入结构、费用结构等</a:t>
            </a:r>
            <a:endParaRPr lang="zh-CN" altLang="en-US" sz="1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131100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6CB4B4D-7CA3-9044-876B-883B54F8677D}" type="slidenum">
              <a:rPr lang="en-US" smtClean="0"/>
              <a:t>44</a:t>
            </a:fld>
            <a:endParaRPr lang="en-US" dirty="0"/>
          </a:p>
        </p:txBody>
      </p:sp>
      <p:grpSp>
        <p:nvGrpSpPr>
          <p:cNvPr id="31" name="Group 22"/>
          <p:cNvGrpSpPr/>
          <p:nvPr/>
        </p:nvGrpSpPr>
        <p:grpSpPr>
          <a:xfrm>
            <a:off x="553733" y="1320440"/>
            <a:ext cx="5987054" cy="4745219"/>
            <a:chOff x="1905000" y="1773238"/>
            <a:chExt cx="5381563" cy="4588909"/>
          </a:xfrm>
        </p:grpSpPr>
        <p:sp>
          <p:nvSpPr>
            <p:cNvPr id="47" name="Freeform 2"/>
            <p:cNvSpPr/>
            <p:nvPr/>
          </p:nvSpPr>
          <p:spPr bwMode="blackWhite">
            <a:xfrm rot="311348">
              <a:off x="5905438" y="3332635"/>
              <a:ext cx="1381125" cy="1874838"/>
            </a:xfrm>
            <a:custGeom>
              <a:avLst/>
              <a:gdLst>
                <a:gd name="T0" fmla="*/ 461616 w 852"/>
                <a:gd name="T1" fmla="*/ 1873218 h 1157"/>
                <a:gd name="T2" fmla="*/ 1493670 w 852"/>
                <a:gd name="T3" fmla="*/ 1852152 h 1157"/>
                <a:gd name="T4" fmla="*/ 1172469 w 852"/>
                <a:gd name="T5" fmla="*/ 1672284 h 1157"/>
                <a:gd name="T6" fmla="*/ 1233901 w 852"/>
                <a:gd name="T7" fmla="*/ 1552372 h 1157"/>
                <a:gd name="T8" fmla="*/ 1286557 w 852"/>
                <a:gd name="T9" fmla="*/ 1429219 h 1157"/>
                <a:gd name="T10" fmla="*/ 1330437 w 852"/>
                <a:gd name="T11" fmla="*/ 1302826 h 1157"/>
                <a:gd name="T12" fmla="*/ 1360275 w 852"/>
                <a:gd name="T13" fmla="*/ 1171571 h 1157"/>
                <a:gd name="T14" fmla="*/ 1386603 w 852"/>
                <a:gd name="T15" fmla="*/ 1040316 h 1157"/>
                <a:gd name="T16" fmla="*/ 1400645 w 852"/>
                <a:gd name="T17" fmla="*/ 909061 h 1157"/>
                <a:gd name="T18" fmla="*/ 1405910 w 852"/>
                <a:gd name="T19" fmla="*/ 774566 h 1157"/>
                <a:gd name="T20" fmla="*/ 1400645 w 852"/>
                <a:gd name="T21" fmla="*/ 640070 h 1157"/>
                <a:gd name="T22" fmla="*/ 1384848 w 852"/>
                <a:gd name="T23" fmla="*/ 508815 h 1157"/>
                <a:gd name="T24" fmla="*/ 1360275 w 852"/>
                <a:gd name="T25" fmla="*/ 377560 h 1157"/>
                <a:gd name="T26" fmla="*/ 1326926 w 852"/>
                <a:gd name="T27" fmla="*/ 247926 h 1157"/>
                <a:gd name="T28" fmla="*/ 1281291 w 852"/>
                <a:gd name="T29" fmla="*/ 121532 h 1157"/>
                <a:gd name="T30" fmla="*/ 1230391 w 852"/>
                <a:gd name="T31" fmla="*/ 0 h 1157"/>
                <a:gd name="T32" fmla="*/ 956581 w 852"/>
                <a:gd name="T33" fmla="*/ 479647 h 1157"/>
                <a:gd name="T34" fmla="*/ 365080 w 852"/>
                <a:gd name="T35" fmla="*/ 471545 h 1157"/>
                <a:gd name="T36" fmla="*/ 389653 w 852"/>
                <a:gd name="T37" fmla="*/ 559048 h 1157"/>
                <a:gd name="T38" fmla="*/ 405450 w 852"/>
                <a:gd name="T39" fmla="*/ 651413 h 1157"/>
                <a:gd name="T40" fmla="*/ 412470 w 852"/>
                <a:gd name="T41" fmla="*/ 743777 h 1157"/>
                <a:gd name="T42" fmla="*/ 410715 w 852"/>
                <a:gd name="T43" fmla="*/ 832901 h 1157"/>
                <a:gd name="T44" fmla="*/ 401939 w 852"/>
                <a:gd name="T45" fmla="*/ 925266 h 1157"/>
                <a:gd name="T46" fmla="*/ 380877 w 852"/>
                <a:gd name="T47" fmla="*/ 1016010 h 1157"/>
                <a:gd name="T48" fmla="*/ 356304 w 852"/>
                <a:gd name="T49" fmla="*/ 1106754 h 1157"/>
                <a:gd name="T50" fmla="*/ 317690 w 852"/>
                <a:gd name="T51" fmla="*/ 1189396 h 1157"/>
                <a:gd name="T52" fmla="*/ 0 w 852"/>
                <a:gd name="T53" fmla="*/ 1017630 h 1157"/>
                <a:gd name="T54" fmla="*/ 461616 w 852"/>
                <a:gd name="T55" fmla="*/ 1873218 h 1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52"/>
                <a:gd name="T85" fmla="*/ 0 h 1157"/>
                <a:gd name="T86" fmla="*/ 852 w 852"/>
                <a:gd name="T87" fmla="*/ 1157 h 11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52" h="1157">
                  <a:moveTo>
                    <a:pt x="263" y="1156"/>
                  </a:moveTo>
                  <a:lnTo>
                    <a:pt x="851" y="1143"/>
                  </a:lnTo>
                  <a:lnTo>
                    <a:pt x="668" y="1032"/>
                  </a:lnTo>
                  <a:lnTo>
                    <a:pt x="703" y="958"/>
                  </a:lnTo>
                  <a:lnTo>
                    <a:pt x="733" y="882"/>
                  </a:lnTo>
                  <a:lnTo>
                    <a:pt x="758" y="804"/>
                  </a:lnTo>
                  <a:lnTo>
                    <a:pt x="775" y="723"/>
                  </a:lnTo>
                  <a:lnTo>
                    <a:pt x="790" y="642"/>
                  </a:lnTo>
                  <a:lnTo>
                    <a:pt x="798" y="561"/>
                  </a:lnTo>
                  <a:lnTo>
                    <a:pt x="801" y="478"/>
                  </a:lnTo>
                  <a:lnTo>
                    <a:pt x="798" y="395"/>
                  </a:lnTo>
                  <a:lnTo>
                    <a:pt x="789" y="314"/>
                  </a:lnTo>
                  <a:lnTo>
                    <a:pt x="775" y="233"/>
                  </a:lnTo>
                  <a:lnTo>
                    <a:pt x="756" y="153"/>
                  </a:lnTo>
                  <a:lnTo>
                    <a:pt x="730" y="75"/>
                  </a:lnTo>
                  <a:lnTo>
                    <a:pt x="701" y="0"/>
                  </a:lnTo>
                  <a:lnTo>
                    <a:pt x="545" y="296"/>
                  </a:lnTo>
                  <a:lnTo>
                    <a:pt x="208" y="291"/>
                  </a:lnTo>
                  <a:lnTo>
                    <a:pt x="222" y="345"/>
                  </a:lnTo>
                  <a:lnTo>
                    <a:pt x="231" y="402"/>
                  </a:lnTo>
                  <a:lnTo>
                    <a:pt x="235" y="459"/>
                  </a:lnTo>
                  <a:lnTo>
                    <a:pt x="234" y="514"/>
                  </a:lnTo>
                  <a:lnTo>
                    <a:pt x="229" y="571"/>
                  </a:lnTo>
                  <a:lnTo>
                    <a:pt x="217" y="627"/>
                  </a:lnTo>
                  <a:lnTo>
                    <a:pt x="203" y="683"/>
                  </a:lnTo>
                  <a:lnTo>
                    <a:pt x="181" y="734"/>
                  </a:lnTo>
                  <a:lnTo>
                    <a:pt x="0" y="628"/>
                  </a:lnTo>
                  <a:lnTo>
                    <a:pt x="263" y="1156"/>
                  </a:lnTo>
                </a:path>
              </a:pathLst>
            </a:custGeom>
            <a:solidFill>
              <a:srgbClr val="C9EC51"/>
            </a:solidFill>
            <a:ln w="12700" cap="rnd">
              <a:solidFill>
                <a:srgbClr val="FFFFFF"/>
              </a:solidFill>
              <a:round/>
            </a:ln>
          </p:spPr>
          <p:txBody>
            <a:bodyPr lIns="36000" tIns="36000" rIns="36000" bIns="3600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effectLst/>
                <a:uLnTx/>
                <a:uFillTx/>
                <a:latin typeface="黑体" panose="02010609060101010101" pitchFamily="49" charset="-122"/>
                <a:ea typeface="黑体" panose="02010609060101010101" pitchFamily="49" charset="-122"/>
                <a:cs typeface="Arial Unicode MS" panose="020B0604020202020204" pitchFamily="34" charset="-122"/>
              </a:endParaRPr>
            </a:p>
          </p:txBody>
        </p:sp>
        <p:sp>
          <p:nvSpPr>
            <p:cNvPr id="48" name="Freeform 3"/>
            <p:cNvSpPr/>
            <p:nvPr/>
          </p:nvSpPr>
          <p:spPr bwMode="blackWhite">
            <a:xfrm>
              <a:off x="5212030" y="2070920"/>
              <a:ext cx="1797050" cy="1557338"/>
            </a:xfrm>
            <a:custGeom>
              <a:avLst/>
              <a:gdLst>
                <a:gd name="T0" fmla="*/ 2147483647 w 1109"/>
                <a:gd name="T1" fmla="*/ 2147483647 h 962"/>
                <a:gd name="T2" fmla="*/ 2147483647 w 1109"/>
                <a:gd name="T3" fmla="*/ 2147483647 h 962"/>
                <a:gd name="T4" fmla="*/ 2147483647 w 1109"/>
                <a:gd name="T5" fmla="*/ 2147483647 h 962"/>
                <a:gd name="T6" fmla="*/ 2147483647 w 1109"/>
                <a:gd name="T7" fmla="*/ 2147483647 h 962"/>
                <a:gd name="T8" fmla="*/ 2147483647 w 1109"/>
                <a:gd name="T9" fmla="*/ 2147483647 h 962"/>
                <a:gd name="T10" fmla="*/ 2147483647 w 1109"/>
                <a:gd name="T11" fmla="*/ 2147483647 h 962"/>
                <a:gd name="T12" fmla="*/ 2147483647 w 1109"/>
                <a:gd name="T13" fmla="*/ 2147483647 h 962"/>
                <a:gd name="T14" fmla="*/ 2147483647 w 1109"/>
                <a:gd name="T15" fmla="*/ 2147483647 h 962"/>
                <a:gd name="T16" fmla="*/ 2147483647 w 1109"/>
                <a:gd name="T17" fmla="*/ 2147483647 h 962"/>
                <a:gd name="T18" fmla="*/ 2147483647 w 1109"/>
                <a:gd name="T19" fmla="*/ 2147483647 h 962"/>
                <a:gd name="T20" fmla="*/ 2147483647 w 1109"/>
                <a:gd name="T21" fmla="*/ 2147483647 h 962"/>
                <a:gd name="T22" fmla="*/ 2147483647 w 1109"/>
                <a:gd name="T23" fmla="*/ 2147483647 h 962"/>
                <a:gd name="T24" fmla="*/ 2147483647 w 1109"/>
                <a:gd name="T25" fmla="*/ 2147483647 h 962"/>
                <a:gd name="T26" fmla="*/ 2147483647 w 1109"/>
                <a:gd name="T27" fmla="*/ 2147483647 h 962"/>
                <a:gd name="T28" fmla="*/ 2147483647 w 1109"/>
                <a:gd name="T29" fmla="*/ 2147483647 h 962"/>
                <a:gd name="T30" fmla="*/ 2147483647 w 1109"/>
                <a:gd name="T31" fmla="*/ 2147483647 h 962"/>
                <a:gd name="T32" fmla="*/ 2147483647 w 1109"/>
                <a:gd name="T33" fmla="*/ 2147483647 h 962"/>
                <a:gd name="T34" fmla="*/ 2147483647 w 1109"/>
                <a:gd name="T35" fmla="*/ 2147483647 h 962"/>
                <a:gd name="T36" fmla="*/ 2147483647 w 1109"/>
                <a:gd name="T37" fmla="*/ 2147483647 h 962"/>
                <a:gd name="T38" fmla="*/ 0 w 1109"/>
                <a:gd name="T39" fmla="*/ 0 h 962"/>
                <a:gd name="T40" fmla="*/ 2147483647 w 1109"/>
                <a:gd name="T41" fmla="*/ 2147483647 h 962"/>
                <a:gd name="T42" fmla="*/ 2147483647 w 1109"/>
                <a:gd name="T43" fmla="*/ 2147483647 h 962"/>
                <a:gd name="T44" fmla="*/ 2147483647 w 1109"/>
                <a:gd name="T45" fmla="*/ 2147483647 h 962"/>
                <a:gd name="T46" fmla="*/ 2147483647 w 1109"/>
                <a:gd name="T47" fmla="*/ 2147483647 h 962"/>
                <a:gd name="T48" fmla="*/ 2147483647 w 1109"/>
                <a:gd name="T49" fmla="*/ 2147483647 h 962"/>
                <a:gd name="T50" fmla="*/ 2147483647 w 1109"/>
                <a:gd name="T51" fmla="*/ 2147483647 h 962"/>
                <a:gd name="T52" fmla="*/ 2147483647 w 1109"/>
                <a:gd name="T53" fmla="*/ 2147483647 h 962"/>
                <a:gd name="T54" fmla="*/ 2147483647 w 1109"/>
                <a:gd name="T55" fmla="*/ 2147483647 h 962"/>
                <a:gd name="T56" fmla="*/ 2147483647 w 1109"/>
                <a:gd name="T57" fmla="*/ 2147483647 h 962"/>
                <a:gd name="T58" fmla="*/ 2147483647 w 1109"/>
                <a:gd name="T59" fmla="*/ 2147483647 h 962"/>
                <a:gd name="T60" fmla="*/ 2147483647 w 1109"/>
                <a:gd name="T61" fmla="*/ 2147483647 h 9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09"/>
                <a:gd name="T94" fmla="*/ 0 h 962"/>
                <a:gd name="T95" fmla="*/ 1109 w 1109"/>
                <a:gd name="T96" fmla="*/ 962 h 9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09" h="962">
                  <a:moveTo>
                    <a:pt x="246" y="959"/>
                  </a:moveTo>
                  <a:lnTo>
                    <a:pt x="839" y="961"/>
                  </a:lnTo>
                  <a:lnTo>
                    <a:pt x="934" y="786"/>
                  </a:lnTo>
                  <a:lnTo>
                    <a:pt x="1023" y="611"/>
                  </a:lnTo>
                  <a:lnTo>
                    <a:pt x="1108" y="429"/>
                  </a:lnTo>
                  <a:lnTo>
                    <a:pt x="930" y="539"/>
                  </a:lnTo>
                  <a:lnTo>
                    <a:pt x="885" y="471"/>
                  </a:lnTo>
                  <a:lnTo>
                    <a:pt x="837" y="406"/>
                  </a:lnTo>
                  <a:lnTo>
                    <a:pt x="783" y="344"/>
                  </a:lnTo>
                  <a:lnTo>
                    <a:pt x="724" y="287"/>
                  </a:lnTo>
                  <a:lnTo>
                    <a:pt x="663" y="235"/>
                  </a:lnTo>
                  <a:lnTo>
                    <a:pt x="598" y="188"/>
                  </a:lnTo>
                  <a:lnTo>
                    <a:pt x="530" y="145"/>
                  </a:lnTo>
                  <a:lnTo>
                    <a:pt x="460" y="107"/>
                  </a:lnTo>
                  <a:lnTo>
                    <a:pt x="387" y="75"/>
                  </a:lnTo>
                  <a:lnTo>
                    <a:pt x="311" y="48"/>
                  </a:lnTo>
                  <a:lnTo>
                    <a:pt x="236" y="27"/>
                  </a:lnTo>
                  <a:lnTo>
                    <a:pt x="158" y="12"/>
                  </a:lnTo>
                  <a:lnTo>
                    <a:pt x="79" y="2"/>
                  </a:lnTo>
                  <a:lnTo>
                    <a:pt x="0" y="0"/>
                  </a:lnTo>
                  <a:lnTo>
                    <a:pt x="210" y="277"/>
                  </a:lnTo>
                  <a:lnTo>
                    <a:pt x="80" y="601"/>
                  </a:lnTo>
                  <a:lnTo>
                    <a:pt x="134" y="614"/>
                  </a:lnTo>
                  <a:lnTo>
                    <a:pt x="186" y="631"/>
                  </a:lnTo>
                  <a:lnTo>
                    <a:pt x="236" y="654"/>
                  </a:lnTo>
                  <a:lnTo>
                    <a:pt x="283" y="681"/>
                  </a:lnTo>
                  <a:lnTo>
                    <a:pt x="328" y="715"/>
                  </a:lnTo>
                  <a:lnTo>
                    <a:pt x="370" y="752"/>
                  </a:lnTo>
                  <a:lnTo>
                    <a:pt x="408" y="792"/>
                  </a:lnTo>
                  <a:lnTo>
                    <a:pt x="446" y="837"/>
                  </a:lnTo>
                  <a:lnTo>
                    <a:pt x="246" y="959"/>
                  </a:lnTo>
                </a:path>
              </a:pathLst>
            </a:custGeom>
            <a:solidFill>
              <a:srgbClr val="D9D9D6"/>
            </a:solidFill>
            <a:ln w="12700" cap="rnd">
              <a:solidFill>
                <a:srgbClr val="FFFFFF"/>
              </a:solidFill>
              <a:round/>
            </a:ln>
          </p:spPr>
          <p:txBody>
            <a:bodyPr lIns="36000" tIns="36000" rIns="36000" bIns="3600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effectLst/>
                <a:uLnTx/>
                <a:uFillTx/>
                <a:latin typeface="黑体" panose="02010609060101010101" pitchFamily="49" charset="-122"/>
                <a:ea typeface="黑体" panose="02010609060101010101" pitchFamily="49" charset="-122"/>
                <a:cs typeface="Arial Unicode MS" panose="020B0604020202020204" pitchFamily="34" charset="-122"/>
              </a:endParaRPr>
            </a:p>
          </p:txBody>
        </p:sp>
        <p:sp>
          <p:nvSpPr>
            <p:cNvPr id="49" name="Freeform 4"/>
            <p:cNvSpPr/>
            <p:nvPr/>
          </p:nvSpPr>
          <p:spPr bwMode="blackWhite">
            <a:xfrm>
              <a:off x="1905000" y="1773238"/>
              <a:ext cx="3573463" cy="1779587"/>
            </a:xfrm>
            <a:custGeom>
              <a:avLst/>
              <a:gdLst>
                <a:gd name="T0" fmla="*/ 0 w 2206"/>
                <a:gd name="T1" fmla="*/ 2147483647 h 1099"/>
                <a:gd name="T2" fmla="*/ 2147483647 w 2206"/>
                <a:gd name="T3" fmla="*/ 2147483647 h 1099"/>
                <a:gd name="T4" fmla="*/ 2147483647 w 2206"/>
                <a:gd name="T5" fmla="*/ 2147483647 h 1099"/>
                <a:gd name="T6" fmla="*/ 2147483647 w 2206"/>
                <a:gd name="T7" fmla="*/ 2147483647 h 1099"/>
                <a:gd name="T8" fmla="*/ 2147483647 w 2206"/>
                <a:gd name="T9" fmla="*/ 2147483647 h 1099"/>
                <a:gd name="T10" fmla="*/ 2147483647 w 2206"/>
                <a:gd name="T11" fmla="*/ 2147483647 h 1099"/>
                <a:gd name="T12" fmla="*/ 2147483647 w 2206"/>
                <a:gd name="T13" fmla="*/ 2147483647 h 1099"/>
                <a:gd name="T14" fmla="*/ 2147483647 w 2206"/>
                <a:gd name="T15" fmla="*/ 2147483647 h 1099"/>
                <a:gd name="T16" fmla="*/ 2147483647 w 2206"/>
                <a:gd name="T17" fmla="*/ 2147483647 h 1099"/>
                <a:gd name="T18" fmla="*/ 2147483647 w 2206"/>
                <a:gd name="T19" fmla="*/ 2147483647 h 1099"/>
                <a:gd name="T20" fmla="*/ 2147483647 w 2206"/>
                <a:gd name="T21" fmla="*/ 2147483647 h 1099"/>
                <a:gd name="T22" fmla="*/ 2147483647 w 2206"/>
                <a:gd name="T23" fmla="*/ 2147483647 h 1099"/>
                <a:gd name="T24" fmla="*/ 2147483647 w 2206"/>
                <a:gd name="T25" fmla="*/ 2147483647 h 1099"/>
                <a:gd name="T26" fmla="*/ 2147483647 w 2206"/>
                <a:gd name="T27" fmla="*/ 2147483647 h 1099"/>
                <a:gd name="T28" fmla="*/ 2147483647 w 2206"/>
                <a:gd name="T29" fmla="*/ 0 h 1099"/>
                <a:gd name="T30" fmla="*/ 2147483647 w 2206"/>
                <a:gd name="T31" fmla="*/ 2147483647 h 1099"/>
                <a:gd name="T32" fmla="*/ 0 w 2206"/>
                <a:gd name="T33" fmla="*/ 2147483647 h 1099"/>
                <a:gd name="T34" fmla="*/ 0 w 2206"/>
                <a:gd name="T35" fmla="*/ 2147483647 h 10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06"/>
                <a:gd name="T55" fmla="*/ 0 h 1099"/>
                <a:gd name="T56" fmla="*/ 2206 w 2206"/>
                <a:gd name="T57" fmla="*/ 1099 h 10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06" h="1099">
                  <a:moveTo>
                    <a:pt x="0" y="864"/>
                  </a:moveTo>
                  <a:lnTo>
                    <a:pt x="1339" y="864"/>
                  </a:lnTo>
                  <a:lnTo>
                    <a:pt x="1552" y="1098"/>
                  </a:lnTo>
                  <a:lnTo>
                    <a:pt x="1587" y="1045"/>
                  </a:lnTo>
                  <a:lnTo>
                    <a:pt x="1625" y="996"/>
                  </a:lnTo>
                  <a:lnTo>
                    <a:pt x="1666" y="948"/>
                  </a:lnTo>
                  <a:lnTo>
                    <a:pt x="1711" y="906"/>
                  </a:lnTo>
                  <a:lnTo>
                    <a:pt x="1754" y="872"/>
                  </a:lnTo>
                  <a:lnTo>
                    <a:pt x="1800" y="845"/>
                  </a:lnTo>
                  <a:lnTo>
                    <a:pt x="1850" y="822"/>
                  </a:lnTo>
                  <a:lnTo>
                    <a:pt x="1900" y="803"/>
                  </a:lnTo>
                  <a:lnTo>
                    <a:pt x="1953" y="790"/>
                  </a:lnTo>
                  <a:lnTo>
                    <a:pt x="1983" y="1013"/>
                  </a:lnTo>
                  <a:lnTo>
                    <a:pt x="2205" y="471"/>
                  </a:lnTo>
                  <a:lnTo>
                    <a:pt x="1872" y="0"/>
                  </a:lnTo>
                  <a:lnTo>
                    <a:pt x="1873" y="196"/>
                  </a:lnTo>
                  <a:lnTo>
                    <a:pt x="0" y="196"/>
                  </a:lnTo>
                  <a:lnTo>
                    <a:pt x="0" y="864"/>
                  </a:lnTo>
                </a:path>
              </a:pathLst>
            </a:custGeom>
            <a:solidFill>
              <a:srgbClr val="25BAA7"/>
            </a:solidFill>
            <a:ln w="12700" cap="rnd">
              <a:solidFill>
                <a:srgbClr val="FFFFFF"/>
              </a:solidFill>
              <a:round/>
            </a:ln>
          </p:spPr>
          <p:txBody>
            <a:bodyPr lIns="36000" tIns="36000" rIns="36000" bIns="3600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effectLst/>
                <a:uLnTx/>
                <a:uFillTx/>
                <a:latin typeface="黑体" panose="02010609060101010101" pitchFamily="49" charset="-122"/>
                <a:ea typeface="黑体" panose="02010609060101010101" pitchFamily="49" charset="-122"/>
                <a:cs typeface="Arial Unicode MS" panose="020B0604020202020204" pitchFamily="34" charset="-122"/>
              </a:endParaRPr>
            </a:p>
          </p:txBody>
        </p:sp>
        <p:sp>
          <p:nvSpPr>
            <p:cNvPr id="50" name="Freeform 5"/>
            <p:cNvSpPr/>
            <p:nvPr/>
          </p:nvSpPr>
          <p:spPr bwMode="blackWhite">
            <a:xfrm rot="1249631">
              <a:off x="4536143" y="4646060"/>
              <a:ext cx="1806575" cy="1716087"/>
            </a:xfrm>
            <a:custGeom>
              <a:avLst/>
              <a:gdLst>
                <a:gd name="T0" fmla="*/ 0 w 1115"/>
                <a:gd name="T1" fmla="*/ 857233 h 1059"/>
                <a:gd name="T2" fmla="*/ 489786 w 1115"/>
                <a:gd name="T3" fmla="*/ 1714467 h 1059"/>
                <a:gd name="T4" fmla="*/ 489786 w 1115"/>
                <a:gd name="T5" fmla="*/ 1320690 h 1059"/>
                <a:gd name="T6" fmla="*/ 619693 w 1115"/>
                <a:gd name="T7" fmla="*/ 1309347 h 1059"/>
                <a:gd name="T8" fmla="*/ 753111 w 1115"/>
                <a:gd name="T9" fmla="*/ 1288280 h 1059"/>
                <a:gd name="T10" fmla="*/ 881263 w 1115"/>
                <a:gd name="T11" fmla="*/ 1259112 h 1059"/>
                <a:gd name="T12" fmla="*/ 1005904 w 1115"/>
                <a:gd name="T13" fmla="*/ 1221841 h 1059"/>
                <a:gd name="T14" fmla="*/ 1128789 w 1115"/>
                <a:gd name="T15" fmla="*/ 1176467 h 1059"/>
                <a:gd name="T16" fmla="*/ 1249919 w 1115"/>
                <a:gd name="T17" fmla="*/ 1122992 h 1059"/>
                <a:gd name="T18" fmla="*/ 1365782 w 1115"/>
                <a:gd name="T19" fmla="*/ 1061413 h 1059"/>
                <a:gd name="T20" fmla="*/ 1479890 w 1115"/>
                <a:gd name="T21" fmla="*/ 993353 h 1059"/>
                <a:gd name="T22" fmla="*/ 1581709 w 1115"/>
                <a:gd name="T23" fmla="*/ 913950 h 1059"/>
                <a:gd name="T24" fmla="*/ 1687039 w 1115"/>
                <a:gd name="T25" fmla="*/ 831306 h 1059"/>
                <a:gd name="T26" fmla="*/ 1781836 w 1115"/>
                <a:gd name="T27" fmla="*/ 738938 h 1059"/>
                <a:gd name="T28" fmla="*/ 1874878 w 1115"/>
                <a:gd name="T29" fmla="*/ 640089 h 1059"/>
                <a:gd name="T30" fmla="*/ 1955631 w 1115"/>
                <a:gd name="T31" fmla="*/ 539619 h 1059"/>
                <a:gd name="T32" fmla="*/ 1362271 w 1115"/>
                <a:gd name="T33" fmla="*/ 570408 h 1059"/>
                <a:gd name="T34" fmla="*/ 1093679 w 1115"/>
                <a:gd name="T35" fmla="*/ 58337 h 1059"/>
                <a:gd name="T36" fmla="*/ 1037503 w 1115"/>
                <a:gd name="T37" fmla="*/ 111813 h 1059"/>
                <a:gd name="T38" fmla="*/ 977816 w 1115"/>
                <a:gd name="T39" fmla="*/ 158807 h 1059"/>
                <a:gd name="T40" fmla="*/ 905840 w 1115"/>
                <a:gd name="T41" fmla="*/ 207421 h 1059"/>
                <a:gd name="T42" fmla="*/ 828598 w 1115"/>
                <a:gd name="T43" fmla="*/ 254415 h 1059"/>
                <a:gd name="T44" fmla="*/ 746089 w 1115"/>
                <a:gd name="T45" fmla="*/ 288445 h 1059"/>
                <a:gd name="T46" fmla="*/ 665336 w 1115"/>
                <a:gd name="T47" fmla="*/ 319234 h 1059"/>
                <a:gd name="T48" fmla="*/ 579316 w 1115"/>
                <a:gd name="T49" fmla="*/ 341921 h 1059"/>
                <a:gd name="T50" fmla="*/ 489786 w 1115"/>
                <a:gd name="T51" fmla="*/ 356505 h 1059"/>
                <a:gd name="T52" fmla="*/ 489786 w 1115"/>
                <a:gd name="T53" fmla="*/ 0 h 1059"/>
                <a:gd name="T54" fmla="*/ 0 w 1115"/>
                <a:gd name="T55" fmla="*/ 857233 h 10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5"/>
                <a:gd name="T85" fmla="*/ 0 h 1059"/>
                <a:gd name="T86" fmla="*/ 1115 w 1115"/>
                <a:gd name="T87" fmla="*/ 1059 h 10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5" h="1059">
                  <a:moveTo>
                    <a:pt x="0" y="529"/>
                  </a:moveTo>
                  <a:lnTo>
                    <a:pt x="279" y="1058"/>
                  </a:lnTo>
                  <a:lnTo>
                    <a:pt x="279" y="815"/>
                  </a:lnTo>
                  <a:lnTo>
                    <a:pt x="353" y="808"/>
                  </a:lnTo>
                  <a:lnTo>
                    <a:pt x="429" y="795"/>
                  </a:lnTo>
                  <a:lnTo>
                    <a:pt x="502" y="777"/>
                  </a:lnTo>
                  <a:lnTo>
                    <a:pt x="573" y="754"/>
                  </a:lnTo>
                  <a:lnTo>
                    <a:pt x="643" y="726"/>
                  </a:lnTo>
                  <a:lnTo>
                    <a:pt x="712" y="693"/>
                  </a:lnTo>
                  <a:lnTo>
                    <a:pt x="778" y="655"/>
                  </a:lnTo>
                  <a:lnTo>
                    <a:pt x="843" y="613"/>
                  </a:lnTo>
                  <a:lnTo>
                    <a:pt x="901" y="564"/>
                  </a:lnTo>
                  <a:lnTo>
                    <a:pt x="961" y="513"/>
                  </a:lnTo>
                  <a:lnTo>
                    <a:pt x="1015" y="456"/>
                  </a:lnTo>
                  <a:lnTo>
                    <a:pt x="1068" y="395"/>
                  </a:lnTo>
                  <a:lnTo>
                    <a:pt x="1114" y="333"/>
                  </a:lnTo>
                  <a:lnTo>
                    <a:pt x="776" y="352"/>
                  </a:lnTo>
                  <a:lnTo>
                    <a:pt x="623" y="36"/>
                  </a:lnTo>
                  <a:lnTo>
                    <a:pt x="591" y="69"/>
                  </a:lnTo>
                  <a:lnTo>
                    <a:pt x="557" y="98"/>
                  </a:lnTo>
                  <a:lnTo>
                    <a:pt x="516" y="128"/>
                  </a:lnTo>
                  <a:lnTo>
                    <a:pt x="472" y="157"/>
                  </a:lnTo>
                  <a:lnTo>
                    <a:pt x="425" y="178"/>
                  </a:lnTo>
                  <a:lnTo>
                    <a:pt x="379" y="197"/>
                  </a:lnTo>
                  <a:lnTo>
                    <a:pt x="330" y="211"/>
                  </a:lnTo>
                  <a:lnTo>
                    <a:pt x="279" y="220"/>
                  </a:lnTo>
                  <a:lnTo>
                    <a:pt x="279" y="0"/>
                  </a:lnTo>
                  <a:lnTo>
                    <a:pt x="0" y="529"/>
                  </a:lnTo>
                </a:path>
              </a:pathLst>
            </a:custGeom>
            <a:solidFill>
              <a:srgbClr val="979797">
                <a:alpha val="80000"/>
              </a:srgbClr>
            </a:solidFill>
            <a:ln w="12700" cap="rnd">
              <a:solidFill>
                <a:srgbClr val="FFFFFF"/>
              </a:solidFill>
              <a:round/>
            </a:ln>
          </p:spPr>
          <p:txBody>
            <a:bodyPr lIns="36000" tIns="36000" rIns="36000" bIns="3600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effectLst/>
                <a:uLnTx/>
                <a:uFillTx/>
                <a:latin typeface="黑体" panose="02010609060101010101" pitchFamily="49" charset="-122"/>
                <a:ea typeface="黑体" panose="02010609060101010101" pitchFamily="49" charset="-122"/>
                <a:cs typeface="Arial Unicode MS" panose="020B0604020202020204" pitchFamily="34" charset="-122"/>
              </a:endParaRPr>
            </a:p>
          </p:txBody>
        </p:sp>
        <p:sp>
          <p:nvSpPr>
            <p:cNvPr id="51" name="Freeform 6"/>
            <p:cNvSpPr/>
            <p:nvPr/>
          </p:nvSpPr>
          <p:spPr bwMode="blackWhite">
            <a:xfrm rot="1004899">
              <a:off x="2835122" y="3464594"/>
              <a:ext cx="1732950" cy="1809250"/>
            </a:xfrm>
            <a:custGeom>
              <a:avLst/>
              <a:gdLst>
                <a:gd name="T0" fmla="*/ 2147483647 w 1061"/>
                <a:gd name="T1" fmla="*/ 0 h 946"/>
                <a:gd name="T2" fmla="*/ 0 w 1061"/>
                <a:gd name="T3" fmla="*/ 2147483647 h 946"/>
                <a:gd name="T4" fmla="*/ 2147483647 w 1061"/>
                <a:gd name="T5" fmla="*/ 2147483647 h 946"/>
                <a:gd name="T6" fmla="*/ 2147483647 w 1061"/>
                <a:gd name="T7" fmla="*/ 2147483647 h 946"/>
                <a:gd name="T8" fmla="*/ 2147483647 w 1061"/>
                <a:gd name="T9" fmla="*/ 2147483647 h 946"/>
                <a:gd name="T10" fmla="*/ 2147483647 w 1061"/>
                <a:gd name="T11" fmla="*/ 2147483647 h 946"/>
                <a:gd name="T12" fmla="*/ 2147483647 w 1061"/>
                <a:gd name="T13" fmla="*/ 2147483647 h 946"/>
                <a:gd name="T14" fmla="*/ 2147483647 w 1061"/>
                <a:gd name="T15" fmla="*/ 2147483647 h 946"/>
                <a:gd name="T16" fmla="*/ 2147483647 w 1061"/>
                <a:gd name="T17" fmla="*/ 2147483647 h 946"/>
                <a:gd name="T18" fmla="*/ 2147483647 w 1061"/>
                <a:gd name="T19" fmla="*/ 2147483647 h 946"/>
                <a:gd name="T20" fmla="*/ 2147483647 w 1061"/>
                <a:gd name="T21" fmla="*/ 2147483647 h 946"/>
                <a:gd name="T22" fmla="*/ 2147483647 w 1061"/>
                <a:gd name="T23" fmla="*/ 2147483647 h 946"/>
                <a:gd name="T24" fmla="*/ 2147483647 w 1061"/>
                <a:gd name="T25" fmla="*/ 2147483647 h 946"/>
                <a:gd name="T26" fmla="*/ 2147483647 w 1061"/>
                <a:gd name="T27" fmla="*/ 2147483647 h 946"/>
                <a:gd name="T28" fmla="*/ 2147483647 w 1061"/>
                <a:gd name="T29" fmla="*/ 2147483647 h 946"/>
                <a:gd name="T30" fmla="*/ 2147483647 w 1061"/>
                <a:gd name="T31" fmla="*/ 2147483647 h 946"/>
                <a:gd name="T32" fmla="*/ 2147483647 w 1061"/>
                <a:gd name="T33" fmla="*/ 2147483647 h 946"/>
                <a:gd name="T34" fmla="*/ 2147483647 w 1061"/>
                <a:gd name="T35" fmla="*/ 2147483647 h 946"/>
                <a:gd name="T36" fmla="*/ 2147483647 w 1061"/>
                <a:gd name="T37" fmla="*/ 2147483647 h 946"/>
                <a:gd name="T38" fmla="*/ 2147483647 w 1061"/>
                <a:gd name="T39" fmla="*/ 2147483647 h 946"/>
                <a:gd name="T40" fmla="*/ 2147483647 w 1061"/>
                <a:gd name="T41" fmla="*/ 2147483647 h 946"/>
                <a:gd name="T42" fmla="*/ 2147483647 w 1061"/>
                <a:gd name="T43" fmla="*/ 2147483647 h 946"/>
                <a:gd name="T44" fmla="*/ 2147483647 w 1061"/>
                <a:gd name="T45" fmla="*/ 2147483647 h 946"/>
                <a:gd name="T46" fmla="*/ 2147483647 w 1061"/>
                <a:gd name="T47" fmla="*/ 2147483647 h 946"/>
                <a:gd name="T48" fmla="*/ 2147483647 w 1061"/>
                <a:gd name="T49" fmla="*/ 2147483647 h 946"/>
                <a:gd name="T50" fmla="*/ 2147483647 w 1061"/>
                <a:gd name="T51" fmla="*/ 0 h 9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1"/>
                <a:gd name="T79" fmla="*/ 0 h 946"/>
                <a:gd name="T80" fmla="*/ 1061 w 1061"/>
                <a:gd name="T81" fmla="*/ 946 h 9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1" h="946">
                  <a:moveTo>
                    <a:pt x="372" y="0"/>
                  </a:moveTo>
                  <a:lnTo>
                    <a:pt x="0" y="477"/>
                  </a:lnTo>
                  <a:lnTo>
                    <a:pt x="207" y="395"/>
                  </a:lnTo>
                  <a:lnTo>
                    <a:pt x="252" y="466"/>
                  </a:lnTo>
                  <a:lnTo>
                    <a:pt x="302" y="531"/>
                  </a:lnTo>
                  <a:lnTo>
                    <a:pt x="354" y="592"/>
                  </a:lnTo>
                  <a:lnTo>
                    <a:pt x="410" y="649"/>
                  </a:lnTo>
                  <a:lnTo>
                    <a:pt x="471" y="703"/>
                  </a:lnTo>
                  <a:lnTo>
                    <a:pt x="535" y="751"/>
                  </a:lnTo>
                  <a:lnTo>
                    <a:pt x="602" y="795"/>
                  </a:lnTo>
                  <a:lnTo>
                    <a:pt x="670" y="833"/>
                  </a:lnTo>
                  <a:lnTo>
                    <a:pt x="745" y="867"/>
                  </a:lnTo>
                  <a:lnTo>
                    <a:pt x="818" y="894"/>
                  </a:lnTo>
                  <a:lnTo>
                    <a:pt x="894" y="917"/>
                  </a:lnTo>
                  <a:lnTo>
                    <a:pt x="970" y="934"/>
                  </a:lnTo>
                  <a:lnTo>
                    <a:pt x="1048" y="945"/>
                  </a:lnTo>
                  <a:lnTo>
                    <a:pt x="896" y="669"/>
                  </a:lnTo>
                  <a:lnTo>
                    <a:pt x="1060" y="347"/>
                  </a:lnTo>
                  <a:lnTo>
                    <a:pt x="1004" y="334"/>
                  </a:lnTo>
                  <a:lnTo>
                    <a:pt x="951" y="315"/>
                  </a:lnTo>
                  <a:lnTo>
                    <a:pt x="898" y="290"/>
                  </a:lnTo>
                  <a:lnTo>
                    <a:pt x="850" y="260"/>
                  </a:lnTo>
                  <a:lnTo>
                    <a:pt x="802" y="223"/>
                  </a:lnTo>
                  <a:lnTo>
                    <a:pt x="761" y="184"/>
                  </a:lnTo>
                  <a:lnTo>
                    <a:pt x="938" y="113"/>
                  </a:lnTo>
                  <a:lnTo>
                    <a:pt x="372" y="0"/>
                  </a:lnTo>
                </a:path>
              </a:pathLst>
            </a:custGeom>
            <a:solidFill>
              <a:srgbClr val="319B42"/>
            </a:solidFill>
            <a:ln w="12700" cap="rnd">
              <a:solidFill>
                <a:srgbClr val="FFFFFF"/>
              </a:solidFill>
              <a:round/>
            </a:ln>
          </p:spPr>
          <p:txBody>
            <a:bodyPr lIns="36000" tIns="36000" rIns="36000" bIns="3600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effectLst/>
                <a:uLnTx/>
                <a:uFillTx/>
                <a:latin typeface="黑体" panose="02010609060101010101" pitchFamily="49" charset="-122"/>
                <a:ea typeface="黑体" panose="02010609060101010101" pitchFamily="49" charset="-122"/>
                <a:cs typeface="Arial Unicode MS" panose="020B0604020202020204" pitchFamily="34" charset="-122"/>
              </a:endParaRPr>
            </a:p>
          </p:txBody>
        </p:sp>
        <p:sp>
          <p:nvSpPr>
            <p:cNvPr id="54" name="Rectangle 8"/>
            <p:cNvSpPr>
              <a:spLocks noChangeArrowheads="1"/>
            </p:cNvSpPr>
            <p:nvPr/>
          </p:nvSpPr>
          <p:spPr bwMode="blackWhite">
            <a:xfrm>
              <a:off x="2527439" y="2521751"/>
              <a:ext cx="2155565" cy="238110"/>
            </a:xfrm>
            <a:prstGeom prst="rect">
              <a:avLst/>
            </a:prstGeom>
            <a:noFill/>
            <a:ln w="9525">
              <a:noFill/>
              <a:miter lim="800000"/>
            </a:ln>
          </p:spPr>
          <p:txBody>
            <a:bodyPr wrap="none" lIns="0" tIns="0" rIns="0" bIns="0" anchor="ctr">
              <a:spAutoFit/>
            </a:bodyPr>
            <a:lstStyle/>
            <a:p>
              <a:pPr algn="ctr"/>
              <a:r>
                <a:rPr lang="zh-CN" altLang="en-US" sz="1600" b="1" spc="100" dirty="0" smtClean="0">
                  <a:solidFill>
                    <a:schemeClr val="bg1"/>
                  </a:solidFill>
                  <a:latin typeface="黑体" panose="02010609060101010101" pitchFamily="49" charset="-122"/>
                  <a:ea typeface="黑体" panose="02010609060101010101" pitchFamily="49" charset="-122"/>
                  <a:cs typeface="Poppins SemiBold" panose="02000000000000000000" pitchFamily="2" charset="0"/>
                  <a:sym typeface="Arial" panose="020B0604020202020204" pitchFamily="34" charset="0"/>
                </a:rPr>
                <a:t>建立好研发费用管理制度</a:t>
              </a:r>
              <a:endParaRPr lang="ru-RU" altLang="zh-CN" sz="1600" b="1" spc="100" dirty="0">
                <a:solidFill>
                  <a:schemeClr val="bg1"/>
                </a:solidFill>
                <a:latin typeface="黑体" panose="02010609060101010101" pitchFamily="49" charset="-122"/>
                <a:ea typeface="黑体" panose="02010609060101010101" pitchFamily="49" charset="-122"/>
                <a:cs typeface="Poppins SemiBold" panose="02000000000000000000" pitchFamily="2" charset="0"/>
                <a:sym typeface="Arial" panose="020B0604020202020204" pitchFamily="34" charset="0"/>
              </a:endParaRPr>
            </a:p>
          </p:txBody>
        </p:sp>
        <p:sp>
          <p:nvSpPr>
            <p:cNvPr id="55" name="Rectangle 9"/>
            <p:cNvSpPr>
              <a:spLocks noChangeArrowheads="1"/>
            </p:cNvSpPr>
            <p:nvPr/>
          </p:nvSpPr>
          <p:spPr bwMode="blackWhite">
            <a:xfrm>
              <a:off x="5563489" y="2726292"/>
              <a:ext cx="1049131" cy="476222"/>
            </a:xfrm>
            <a:prstGeom prst="rect">
              <a:avLst/>
            </a:prstGeom>
            <a:noFill/>
            <a:ln w="9525">
              <a:noFill/>
              <a:miter lim="800000"/>
            </a:ln>
          </p:spPr>
          <p:txBody>
            <a:bodyPr wrap="square" lIns="0" tIns="0" rIns="0" bIns="0" anchor="ctr" anchorCtr="1">
              <a:spAutoFit/>
            </a:bodyPr>
            <a:lstStyle/>
            <a:p>
              <a:pPr algn="ctr" defTabSz="787400">
                <a:spcBef>
                  <a:spcPct val="80000"/>
                </a:spcBef>
                <a:buClr>
                  <a:srgbClr val="000000"/>
                </a:buClr>
                <a:defRPr/>
              </a:pPr>
              <a:r>
                <a:rPr lang="zh-CN" altLang="en-US" sz="1600" dirty="0" smtClean="0">
                  <a:solidFill>
                    <a:schemeClr val="bg2">
                      <a:lumMod val="25000"/>
                    </a:schemeClr>
                  </a:solidFill>
                  <a:latin typeface="黑体" panose="02010609060101010101" pitchFamily="49" charset="-122"/>
                  <a:ea typeface="黑体" panose="02010609060101010101" pitchFamily="49" charset="-122"/>
                  <a:cs typeface="Arial Unicode MS" panose="020B0604020202020204" pitchFamily="34" charset="-122"/>
                  <a:sym typeface="Arial" panose="020B0604020202020204" pitchFamily="34" charset="0"/>
                </a:rPr>
                <a:t>各部门做好分工和协调</a:t>
              </a:r>
              <a:endParaRPr lang="en-US" altLang="zh-CN" sz="1600" dirty="0">
                <a:solidFill>
                  <a:schemeClr val="bg2">
                    <a:lumMod val="25000"/>
                  </a:schemeClr>
                </a:solidFill>
                <a:latin typeface="黑体" panose="02010609060101010101" pitchFamily="49" charset="-122"/>
                <a:ea typeface="黑体" panose="02010609060101010101" pitchFamily="49" charset="-122"/>
                <a:cs typeface="Poppins SemiBold" panose="02000000000000000000" pitchFamily="2" charset="0"/>
                <a:sym typeface="Arial" panose="020B0604020202020204" pitchFamily="34" charset="0"/>
              </a:endParaRPr>
            </a:p>
          </p:txBody>
        </p:sp>
        <p:sp>
          <p:nvSpPr>
            <p:cNvPr id="56" name="Rectangle 10"/>
            <p:cNvSpPr>
              <a:spLocks noChangeArrowheads="1"/>
            </p:cNvSpPr>
            <p:nvPr/>
          </p:nvSpPr>
          <p:spPr bwMode="blackWhite">
            <a:xfrm>
              <a:off x="6316298" y="4389228"/>
              <a:ext cx="737734" cy="226205"/>
            </a:xfrm>
            <a:prstGeom prst="rect">
              <a:avLst/>
            </a:prstGeom>
            <a:noFill/>
            <a:ln w="9525">
              <a:noFill/>
              <a:miter lim="800000"/>
            </a:ln>
          </p:spPr>
          <p:txBody>
            <a:bodyPr wrap="none" lIns="0" tIns="0" rIns="0" bIns="0" anchor="ctr" anchorCtr="1">
              <a:spAutoFit/>
            </a:bodyPr>
            <a:lstStyle/>
            <a:p>
              <a:pPr algn="ctr" defTabSz="787400">
                <a:lnSpc>
                  <a:spcPct val="95000"/>
                </a:lnSpc>
                <a:spcBef>
                  <a:spcPct val="80000"/>
                </a:spcBef>
                <a:buClr>
                  <a:srgbClr val="000000"/>
                </a:buClr>
                <a:defRPr/>
              </a:pPr>
              <a:r>
                <a:rPr lang="zh-CN" altLang="en-US" sz="1600" kern="0" dirty="0" smtClean="0">
                  <a:latin typeface="黑体" panose="02010609060101010101" pitchFamily="49" charset="-122"/>
                  <a:ea typeface="黑体" panose="02010609060101010101" pitchFamily="49" charset="-122"/>
                  <a:cs typeface="Poppins SemiBold" panose="02000000000000000000" pitchFamily="2" charset="0"/>
                  <a:sym typeface="Arial" panose="020B0604020202020204" pitchFamily="34" charset="0"/>
                </a:rPr>
                <a:t>制定口径</a:t>
              </a:r>
              <a:endParaRPr lang="en-US" altLang="zh-CN" sz="1600" dirty="0">
                <a:solidFill>
                  <a:schemeClr val="bg2">
                    <a:lumMod val="25000"/>
                  </a:schemeClr>
                </a:solidFill>
                <a:latin typeface="黑体" panose="02010609060101010101" pitchFamily="49" charset="-122"/>
                <a:ea typeface="黑体" panose="02010609060101010101" pitchFamily="49" charset="-122"/>
                <a:cs typeface="Poppins SemiBold" panose="02000000000000000000" pitchFamily="2" charset="0"/>
                <a:sym typeface="Arial" panose="020B0604020202020204" pitchFamily="34" charset="0"/>
              </a:endParaRPr>
            </a:p>
          </p:txBody>
        </p:sp>
        <p:sp>
          <p:nvSpPr>
            <p:cNvPr id="57" name="Rectangle 11"/>
            <p:cNvSpPr>
              <a:spLocks noChangeArrowheads="1"/>
            </p:cNvSpPr>
            <p:nvPr/>
          </p:nvSpPr>
          <p:spPr bwMode="blackWhite">
            <a:xfrm>
              <a:off x="4741864" y="5210220"/>
              <a:ext cx="1106600" cy="272835"/>
            </a:xfrm>
            <a:prstGeom prst="rect">
              <a:avLst/>
            </a:prstGeom>
            <a:noFill/>
            <a:ln w="9525">
              <a:noFill/>
              <a:miter lim="800000"/>
            </a:ln>
          </p:spPr>
          <p:txBody>
            <a:bodyPr wrap="none" lIns="0" tIns="0" rIns="0" bIns="0" anchor="ctr" anchorCtr="1">
              <a:spAutoFit/>
            </a:bodyPr>
            <a:lstStyle/>
            <a:p>
              <a:pPr>
                <a:lnSpc>
                  <a:spcPts val="2200"/>
                </a:lnSpc>
              </a:pPr>
              <a:r>
                <a:rPr lang="zh-CN" altLang="en-US" sz="1600" dirty="0" smtClean="0">
                  <a:solidFill>
                    <a:schemeClr val="bg2">
                      <a:lumMod val="25000"/>
                    </a:schemeClr>
                  </a:solidFill>
                  <a:latin typeface="黑体" panose="02010609060101010101" pitchFamily="49" charset="-122"/>
                  <a:ea typeface="黑体" panose="02010609060101010101" pitchFamily="49" charset="-122"/>
                  <a:cs typeface="Poppins SemiBold" panose="02000000000000000000" pitchFamily="2" charset="0"/>
                  <a:sym typeface="Arial" panose="020B0604020202020204" pitchFamily="34" charset="0"/>
                </a:rPr>
                <a:t>申报审慎填列</a:t>
              </a:r>
              <a:endParaRPr lang="en-US" altLang="zh-CN" sz="1600" dirty="0">
                <a:solidFill>
                  <a:schemeClr val="bg2">
                    <a:lumMod val="25000"/>
                  </a:schemeClr>
                </a:solidFill>
                <a:latin typeface="黑体" panose="02010609060101010101" pitchFamily="49" charset="-122"/>
                <a:ea typeface="黑体" panose="02010609060101010101" pitchFamily="49" charset="-122"/>
                <a:cs typeface="Poppins SemiBold" panose="02000000000000000000" pitchFamily="2" charset="0"/>
                <a:sym typeface="Arial" panose="020B0604020202020204" pitchFamily="34" charset="0"/>
              </a:endParaRPr>
            </a:p>
          </p:txBody>
        </p:sp>
        <p:sp>
          <p:nvSpPr>
            <p:cNvPr id="59" name="Rectangle 13"/>
            <p:cNvSpPr>
              <a:spLocks noChangeArrowheads="1"/>
            </p:cNvSpPr>
            <p:nvPr/>
          </p:nvSpPr>
          <p:spPr bwMode="blackWhite">
            <a:xfrm>
              <a:off x="3334925" y="4081621"/>
              <a:ext cx="950108" cy="452410"/>
            </a:xfrm>
            <a:prstGeom prst="rect">
              <a:avLst/>
            </a:prstGeom>
            <a:noFill/>
            <a:ln w="9525">
              <a:noFill/>
              <a:miter lim="800000"/>
            </a:ln>
          </p:spPr>
          <p:txBody>
            <a:bodyPr wrap="square" lIns="0" tIns="0" rIns="0" bIns="0" anchor="ctr" anchorCtr="1">
              <a:spAutoFit/>
            </a:bodyPr>
            <a:lstStyle/>
            <a:p>
              <a:pPr algn="ctr" defTabSz="787400">
                <a:lnSpc>
                  <a:spcPct val="95000"/>
                </a:lnSpc>
                <a:spcBef>
                  <a:spcPct val="80000"/>
                </a:spcBef>
                <a:buClr>
                  <a:srgbClr val="000000"/>
                </a:buClr>
                <a:defRPr/>
              </a:pPr>
              <a:r>
                <a:rPr lang="zh-CN" altLang="en-US" sz="1600" dirty="0" smtClean="0">
                  <a:latin typeface="黑体" panose="02010609060101010101" pitchFamily="49" charset="-122"/>
                  <a:ea typeface="黑体" panose="02010609060101010101" pitchFamily="49" charset="-122"/>
                  <a:cs typeface="Poppins SemiBold" panose="02000000000000000000" pitchFamily="2" charset="0"/>
                  <a:sym typeface="Arial" panose="020B0604020202020204" pitchFamily="34" charset="0"/>
                </a:rPr>
                <a:t>备查资料定期归档</a:t>
              </a:r>
              <a:endParaRPr lang="zh-CN" altLang="en-US" sz="1600" dirty="0">
                <a:latin typeface="黑体" panose="02010609060101010101" pitchFamily="49" charset="-122"/>
                <a:ea typeface="黑体" panose="02010609060101010101" pitchFamily="49" charset="-122"/>
                <a:cs typeface="Poppins SemiBold" panose="02000000000000000000" pitchFamily="2" charset="0"/>
                <a:sym typeface="Arial" panose="020B0604020202020204" pitchFamily="34" charset="0"/>
              </a:endParaRPr>
            </a:p>
          </p:txBody>
        </p:sp>
      </p:grpSp>
      <p:grpSp>
        <p:nvGrpSpPr>
          <p:cNvPr id="3" name="组合 2"/>
          <p:cNvGrpSpPr/>
          <p:nvPr/>
        </p:nvGrpSpPr>
        <p:grpSpPr>
          <a:xfrm>
            <a:off x="7528113" y="2217559"/>
            <a:ext cx="2780996" cy="2668577"/>
            <a:chOff x="5463123" y="1861318"/>
            <a:chExt cx="2780996" cy="2668577"/>
          </a:xfrm>
        </p:grpSpPr>
        <p:sp>
          <p:nvSpPr>
            <p:cNvPr id="63" name="Rounded Rectangle 168"/>
            <p:cNvSpPr/>
            <p:nvPr/>
          </p:nvSpPr>
          <p:spPr>
            <a:xfrm>
              <a:off x="5463123" y="1861318"/>
              <a:ext cx="2780996" cy="718718"/>
            </a:xfrm>
            <a:prstGeom prst="roundRect">
              <a:avLst/>
            </a:prstGeom>
            <a:solidFill>
              <a:schemeClr val="tx1"/>
            </a:solidFill>
            <a:ln>
              <a:noFill/>
            </a:ln>
          </p:spPr>
          <p:style>
            <a:lnRef idx="2">
              <a:srgbClr val="757070">
                <a:shade val="50000"/>
              </a:srgbClr>
            </a:lnRef>
            <a:fillRef idx="1">
              <a:srgbClr val="757070"/>
            </a:fillRef>
            <a:effectRef idx="0">
              <a:srgbClr val="757070"/>
            </a:effectRef>
            <a:fontRef idx="minor">
              <a:sysClr val="window" lastClr="FFFFFF"/>
            </a:fontRef>
          </p:style>
          <p:txBody>
            <a:bodyPr rtlCol="0" anchor="ctr"/>
            <a:lstStyle/>
            <a:p>
              <a:pPr>
                <a:lnSpc>
                  <a:spcPct val="125000"/>
                </a:lnSpc>
              </a:pPr>
              <a:r>
                <a:rPr lang="en-US" altLang="zh-CN" sz="1400" b="1" dirty="0">
                  <a:solidFill>
                    <a:schemeClr val="bg1"/>
                  </a:solidFill>
                  <a:latin typeface="宋体" panose="02010600030101010101" pitchFamily="2" charset="-122"/>
                  <a:ea typeface="宋体" panose="02010600030101010101" pitchFamily="2" charset="-122"/>
                  <a:cs typeface="+mn-ea"/>
                  <a:sym typeface="+mn-lt"/>
                </a:rPr>
                <a:t>A. </a:t>
              </a:r>
              <a:r>
                <a:rPr lang="zh-CN" altLang="en-US" sz="1400" b="1" dirty="0" smtClean="0">
                  <a:solidFill>
                    <a:schemeClr val="bg1"/>
                  </a:solidFill>
                  <a:latin typeface="宋体" panose="02010600030101010101" pitchFamily="2" charset="-122"/>
                  <a:ea typeface="宋体" panose="02010600030101010101" pitchFamily="2" charset="-122"/>
                  <a:cs typeface="+mn-ea"/>
                  <a:sym typeface="+mn-lt"/>
                </a:rPr>
                <a:t>项目立项口径（研发部门）</a:t>
              </a:r>
              <a:endParaRPr lang="zh-CN" altLang="en-US" sz="1400" b="1" dirty="0">
                <a:solidFill>
                  <a:schemeClr val="bg1"/>
                </a:solidFill>
                <a:latin typeface="宋体" panose="02010600030101010101" pitchFamily="2" charset="-122"/>
                <a:ea typeface="宋体" panose="02010600030101010101" pitchFamily="2" charset="-122"/>
                <a:cs typeface="+mn-ea"/>
                <a:sym typeface="+mn-lt"/>
              </a:endParaRPr>
            </a:p>
          </p:txBody>
        </p:sp>
        <p:sp>
          <p:nvSpPr>
            <p:cNvPr id="64" name="Rounded Rectangle 168"/>
            <p:cNvSpPr/>
            <p:nvPr/>
          </p:nvSpPr>
          <p:spPr>
            <a:xfrm>
              <a:off x="5463123" y="2828619"/>
              <a:ext cx="2780996" cy="718718"/>
            </a:xfrm>
            <a:prstGeom prst="roundRect">
              <a:avLst/>
            </a:prstGeom>
            <a:solidFill>
              <a:srgbClr val="25BAA7"/>
            </a:solidFill>
            <a:ln>
              <a:noFill/>
            </a:ln>
          </p:spPr>
          <p:style>
            <a:lnRef idx="2">
              <a:srgbClr val="757070">
                <a:shade val="50000"/>
              </a:srgbClr>
            </a:lnRef>
            <a:fillRef idx="1">
              <a:srgbClr val="757070"/>
            </a:fillRef>
            <a:effectRef idx="0">
              <a:srgbClr val="757070"/>
            </a:effectRef>
            <a:fontRef idx="minor">
              <a:sysClr val="window" lastClr="FFFFFF"/>
            </a:fontRef>
          </p:style>
          <p:txBody>
            <a:bodyPr rtlCol="0" anchor="ctr"/>
            <a:lstStyle/>
            <a:p>
              <a:pPr marL="0" lvl="1">
                <a:lnSpc>
                  <a:spcPct val="120000"/>
                </a:lnSpc>
              </a:pPr>
              <a:r>
                <a:rPr lang="en-US" altLang="zh-CN" sz="1400" b="1" dirty="0" smtClean="0">
                  <a:solidFill>
                    <a:schemeClr val="bg1"/>
                  </a:solidFill>
                  <a:latin typeface="宋体" panose="02010600030101010101" pitchFamily="2" charset="-122"/>
                  <a:ea typeface="宋体" panose="02010600030101010101" pitchFamily="2" charset="-122"/>
                  <a:cs typeface="+mn-ea"/>
                  <a:sym typeface="+mn-lt"/>
                </a:rPr>
                <a:t>B.</a:t>
              </a:r>
              <a:r>
                <a:rPr lang="zh-CN" altLang="en-US" sz="1400" b="1" dirty="0" smtClean="0">
                  <a:solidFill>
                    <a:schemeClr val="bg1"/>
                  </a:solidFill>
                  <a:latin typeface="宋体" panose="02010600030101010101" pitchFamily="2" charset="-122"/>
                  <a:ea typeface="宋体" panose="02010600030101010101" pitchFamily="2" charset="-122"/>
                  <a:cs typeface="+mn-ea"/>
                  <a:sym typeface="微软雅黑" panose="020B0503020204020204" pitchFamily="34" charset="-122"/>
                </a:rPr>
                <a:t>费用归集口径（财务部门）</a:t>
              </a:r>
              <a:endParaRPr lang="zh-CN" altLang="en-US" sz="1400" b="1" dirty="0">
                <a:solidFill>
                  <a:schemeClr val="bg1"/>
                </a:solidFill>
                <a:latin typeface="宋体" panose="02010600030101010101" pitchFamily="2" charset="-122"/>
                <a:ea typeface="宋体" panose="02010600030101010101" pitchFamily="2" charset="-122"/>
                <a:cs typeface="微软雅黑" panose="020B0503020204020204" pitchFamily="34" charset="-122"/>
                <a:sym typeface="微软雅黑" panose="020B0503020204020204" pitchFamily="34" charset="-122"/>
              </a:endParaRPr>
            </a:p>
          </p:txBody>
        </p:sp>
        <p:sp>
          <p:nvSpPr>
            <p:cNvPr id="65" name="Rounded Rectangle 168"/>
            <p:cNvSpPr/>
            <p:nvPr/>
          </p:nvSpPr>
          <p:spPr>
            <a:xfrm>
              <a:off x="5463123" y="3811177"/>
              <a:ext cx="2780996" cy="718718"/>
            </a:xfrm>
            <a:prstGeom prst="roundRect">
              <a:avLst/>
            </a:prstGeom>
            <a:solidFill>
              <a:schemeClr val="bg1">
                <a:lumMod val="65000"/>
              </a:schemeClr>
            </a:solidFill>
            <a:ln>
              <a:noFill/>
            </a:ln>
          </p:spPr>
          <p:style>
            <a:lnRef idx="2">
              <a:srgbClr val="757070">
                <a:shade val="50000"/>
              </a:srgbClr>
            </a:lnRef>
            <a:fillRef idx="1">
              <a:srgbClr val="757070"/>
            </a:fillRef>
            <a:effectRef idx="0">
              <a:srgbClr val="757070"/>
            </a:effectRef>
            <a:fontRef idx="minor">
              <a:sysClr val="window" lastClr="FFFFFF"/>
            </a:fontRef>
          </p:style>
          <p:txBody>
            <a:bodyPr rtlCol="0" anchor="ctr"/>
            <a:lstStyle/>
            <a:p>
              <a:pPr marL="0" lvl="1"/>
              <a:r>
                <a:rPr lang="en-US" altLang="zh-CN" sz="1400" b="1" dirty="0" smtClean="0">
                  <a:solidFill>
                    <a:schemeClr val="bg1"/>
                  </a:solidFill>
                  <a:latin typeface="宋体" panose="02010600030101010101" pitchFamily="2" charset="-122"/>
                  <a:ea typeface="宋体" panose="02010600030101010101" pitchFamily="2" charset="-122"/>
                  <a:cs typeface="+mn-ea"/>
                  <a:sym typeface="+mn-lt"/>
                </a:rPr>
                <a:t>C.</a:t>
              </a:r>
              <a:r>
                <a:rPr lang="zh-CN" altLang="en-US" sz="1400" b="1" dirty="0">
                  <a:solidFill>
                    <a:schemeClr val="bg1"/>
                  </a:solidFill>
                  <a:latin typeface="宋体" panose="02010600030101010101" pitchFamily="2" charset="-122"/>
                  <a:ea typeface="宋体" panose="02010600030101010101" pitchFamily="2" charset="-122"/>
                  <a:cs typeface="+mn-ea"/>
                  <a:sym typeface="+mn-lt"/>
                </a:rPr>
                <a:t>费用</a:t>
              </a:r>
              <a:r>
                <a:rPr lang="zh-CN" altLang="en-US" sz="1400" b="1" dirty="0" smtClean="0">
                  <a:solidFill>
                    <a:schemeClr val="bg1"/>
                  </a:solidFill>
                  <a:latin typeface="宋体" panose="02010600030101010101" pitchFamily="2" charset="-122"/>
                  <a:ea typeface="宋体" panose="02010600030101010101" pitchFamily="2" charset="-122"/>
                  <a:cs typeface="+mn-ea"/>
                  <a:sym typeface="Arial" panose="020B0604020202020204" pitchFamily="34" charset="0"/>
                </a:rPr>
                <a:t>分摊口径（财务部门）</a:t>
              </a:r>
              <a:endParaRPr lang="zh-CN" altLang="en-US" sz="1400" b="1" dirty="0">
                <a:solidFill>
                  <a:schemeClr val="bg1"/>
                </a:solidFill>
                <a:latin typeface="宋体" panose="02010600030101010101" pitchFamily="2" charset="-122"/>
                <a:ea typeface="宋体" panose="02010600030101010101" pitchFamily="2" charset="-122"/>
                <a:cs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813812" y="595273"/>
            <a:ext cx="4440434" cy="369332"/>
            <a:chOff x="1026482" y="999455"/>
            <a:chExt cx="3131548" cy="454220"/>
          </a:xfrm>
        </p:grpSpPr>
        <p:sp>
          <p:nvSpPr>
            <p:cNvPr id="24" name="同心圆 23"/>
            <p:cNvSpPr/>
            <p:nvPr/>
          </p:nvSpPr>
          <p:spPr>
            <a:xfrm>
              <a:off x="1026482" y="1081222"/>
              <a:ext cx="141823" cy="251920"/>
            </a:xfrm>
            <a:prstGeom prst="donu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等线 Light" panose="02010600030101010101" pitchFamily="2" charset="-122"/>
              </a:endParaRPr>
            </a:p>
          </p:txBody>
        </p:sp>
        <p:sp>
          <p:nvSpPr>
            <p:cNvPr id="25" name="矩形 24"/>
            <p:cNvSpPr/>
            <p:nvPr/>
          </p:nvSpPr>
          <p:spPr>
            <a:xfrm>
              <a:off x="1289419" y="999455"/>
              <a:ext cx="2868611" cy="454220"/>
            </a:xfrm>
            <a:prstGeom prst="rect">
              <a:avLst/>
            </a:prstGeom>
          </p:spPr>
          <p:txBody>
            <a:bodyPr wrap="square">
              <a:spAutoFit/>
            </a:bodyPr>
            <a:lstStyle/>
            <a:p>
              <a:r>
                <a:rPr lang="zh-CN" altLang="en-US" b="1" dirty="0" smtClean="0">
                  <a:solidFill>
                    <a:schemeClr val="tx1">
                      <a:lumMod val="85000"/>
                      <a:lumOff val="15000"/>
                    </a:schemeClr>
                  </a:solidFill>
                  <a:latin typeface="黑体" panose="02010609060101010101" pitchFamily="49" charset="-122"/>
                  <a:ea typeface="黑体" panose="02010609060101010101" pitchFamily="49" charset="-122"/>
                </a:rPr>
                <a:t>如何减少研发费用纳税申报风险预警</a:t>
              </a:r>
              <a:r>
                <a:rPr lang="zh-CN" altLang="en-US" b="1" dirty="0" smtClean="0">
                  <a:solidFill>
                    <a:schemeClr val="tx1">
                      <a:lumMod val="85000"/>
                      <a:lumOff val="15000"/>
                    </a:schemeClr>
                  </a:solidFill>
                  <a:ea typeface="等线 Light" panose="02010600030101010101" pitchFamily="2" charset="-122"/>
                </a:rPr>
                <a:t>？</a:t>
              </a:r>
              <a:endParaRPr lang="zh-CN" altLang="en-US" b="1" dirty="0">
                <a:solidFill>
                  <a:schemeClr val="tx1">
                    <a:lumMod val="85000"/>
                    <a:lumOff val="15000"/>
                  </a:schemeClr>
                </a:solidFill>
                <a:ea typeface="等线 Light" panose="02010600030101010101" pitchFamily="2" charset="-122"/>
              </a:endParaRPr>
            </a:p>
          </p:txBody>
        </p:sp>
      </p:grpSp>
    </p:spTree>
    <p:extLst>
      <p:ext uri="{BB962C8B-B14F-4D97-AF65-F5344CB8AC3E}">
        <p14:creationId xmlns:p14="http://schemas.microsoft.com/office/powerpoint/2010/main" val="1705075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bldLst>
      <p:bldP spid="63" grpId="1" animBg="1"/>
      <p:bldP spid="64" grpId="1" animBg="1"/>
      <p:bldP spid="65"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3143" y="396079"/>
            <a:ext cx="11538857" cy="2165350"/>
          </a:xfrm>
          <a:prstGeom prst="rect">
            <a:avLst/>
          </a:prstGeom>
        </p:spPr>
        <p:txBody>
          <a:bodyPr wrap="square">
            <a:noAutofit/>
          </a:bodyPr>
          <a:lstStyle/>
          <a:p>
            <a:pPr fontAlgn="auto">
              <a:lnSpc>
                <a:spcPct val="80000"/>
              </a:lnSpc>
            </a:pPr>
            <a:r>
              <a:rPr lang="zh-CN" altLang="en-US" sz="4800" strike="noStrike" kern="0" spc="45" noProof="1" smtClean="0">
                <a:solidFill>
                  <a:schemeClr val="tx2">
                    <a:lumMod val="50000"/>
                  </a:schemeClr>
                </a:solidFill>
                <a:latin typeface="楷体" panose="02010609060101010101" pitchFamily="49" charset="-122"/>
                <a:ea typeface="楷体" panose="02010609060101010101" pitchFamily="49" charset="-122"/>
                <a:cs typeface="宋体" panose="02010600030101010101" pitchFamily="2" charset="-122"/>
              </a:rPr>
              <a:t>以数治税</a:t>
            </a:r>
            <a:r>
              <a:rPr lang="zh-CN" altLang="zh-CN" sz="4800" strike="noStrike" kern="0" spc="45" noProof="1" smtClean="0">
                <a:solidFill>
                  <a:schemeClr val="tx2">
                    <a:lumMod val="50000"/>
                  </a:schemeClr>
                </a:solidFill>
                <a:latin typeface="楷体" panose="02010609060101010101" pitchFamily="49" charset="-122"/>
                <a:ea typeface="楷体" panose="02010609060101010101" pitchFamily="49" charset="-122"/>
                <a:cs typeface="宋体" panose="02010600030101010101" pitchFamily="2" charset="-122"/>
              </a:rPr>
              <a:t>税收</a:t>
            </a:r>
            <a:r>
              <a:rPr lang="zh-CN" altLang="zh-CN" sz="4800" strike="noStrike" kern="0" spc="45" noProof="1">
                <a:solidFill>
                  <a:schemeClr val="tx2">
                    <a:lumMod val="50000"/>
                  </a:schemeClr>
                </a:solidFill>
                <a:latin typeface="楷体" panose="02010609060101010101" pitchFamily="49" charset="-122"/>
                <a:ea typeface="楷体" panose="02010609060101010101" pitchFamily="49" charset="-122"/>
                <a:cs typeface="宋体" panose="02010600030101010101" pitchFamily="2" charset="-122"/>
              </a:rPr>
              <a:t>大环境下的风险防控</a:t>
            </a:r>
            <a:endParaRPr lang="zh-CN" altLang="zh-CN" sz="5400" strike="noStrike" kern="0" spc="45" noProof="1">
              <a:solidFill>
                <a:schemeClr val="tx2">
                  <a:lumMod val="50000"/>
                </a:schemeClr>
              </a:solidFill>
              <a:latin typeface="楷体" panose="02010609060101010101" pitchFamily="49" charset="-122"/>
              <a:ea typeface="楷体" panose="02010609060101010101" pitchFamily="49" charset="-122"/>
              <a:cs typeface="宋体" panose="02010600030101010101" pitchFamily="2" charset="-122"/>
            </a:endParaRPr>
          </a:p>
          <a:p>
            <a:pPr fontAlgn="auto">
              <a:lnSpc>
                <a:spcPct val="80000"/>
              </a:lnSpc>
            </a:pPr>
            <a:r>
              <a:rPr lang="zh-CN" altLang="zh-CN" sz="5400" strike="noStrike" kern="0" spc="45" noProof="1">
                <a:solidFill>
                  <a:schemeClr val="tx2">
                    <a:lumMod val="50000"/>
                  </a:schemeClr>
                </a:solidFill>
                <a:latin typeface="楷体" panose="02010609060101010101" pitchFamily="49" charset="-122"/>
                <a:ea typeface="楷体" panose="02010609060101010101" pitchFamily="49" charset="-122"/>
                <a:cs typeface="宋体" panose="02010600030101010101" pitchFamily="2" charset="-122"/>
              </a:rPr>
              <a:t> </a:t>
            </a:r>
            <a:r>
              <a:rPr lang="en-US" altLang="zh-CN" sz="5400" strike="noStrike" kern="0" spc="45" noProof="1">
                <a:solidFill>
                  <a:schemeClr val="tx2">
                    <a:lumMod val="50000"/>
                  </a:schemeClr>
                </a:solidFill>
                <a:latin typeface="楷体" panose="02010609060101010101" pitchFamily="49" charset="-122"/>
                <a:ea typeface="楷体" panose="02010609060101010101" pitchFamily="49" charset="-122"/>
                <a:cs typeface="宋体" panose="02010600030101010101" pitchFamily="2" charset="-122"/>
              </a:rPr>
              <a:t>               </a:t>
            </a:r>
            <a:r>
              <a:rPr lang="en-US" altLang="zh-CN" sz="3600" strike="noStrike" kern="0" spc="45" noProof="1">
                <a:solidFill>
                  <a:schemeClr val="tx2">
                    <a:lumMod val="50000"/>
                  </a:schemeClr>
                </a:solidFill>
                <a:latin typeface="楷体" panose="02010609060101010101" pitchFamily="49" charset="-122"/>
                <a:ea typeface="楷体" panose="02010609060101010101" pitchFamily="49" charset="-122"/>
                <a:cs typeface="宋体" panose="02010600030101010101" pitchFamily="2" charset="-122"/>
              </a:rPr>
              <a:t>——</a:t>
            </a:r>
            <a:r>
              <a:rPr lang="zh-CN" altLang="en-US" sz="3600" strike="noStrike" kern="0" spc="45" noProof="1">
                <a:solidFill>
                  <a:schemeClr val="tx2">
                    <a:lumMod val="50000"/>
                  </a:schemeClr>
                </a:solidFill>
                <a:latin typeface="楷体" panose="02010609060101010101" pitchFamily="49" charset="-122"/>
                <a:ea typeface="楷体" panose="02010609060101010101" pitchFamily="49" charset="-122"/>
                <a:cs typeface="宋体" panose="02010600030101010101" pitchFamily="2" charset="-122"/>
              </a:rPr>
              <a:t>大道至简</a:t>
            </a:r>
            <a:endParaRPr lang="zh-CN" altLang="en-US" sz="600" strike="noStrike" kern="0" spc="45" noProof="1">
              <a:solidFill>
                <a:schemeClr val="tx2">
                  <a:lumMod val="50000"/>
                </a:schemeClr>
              </a:solidFill>
              <a:latin typeface="楷体" panose="02010609060101010101" pitchFamily="49" charset="-122"/>
              <a:ea typeface="楷体" panose="02010609060101010101" pitchFamily="49" charset="-122"/>
              <a:cs typeface="宋体" panose="02010600030101010101" pitchFamily="2" charset="-122"/>
            </a:endParaRPr>
          </a:p>
          <a:p>
            <a:pPr fontAlgn="auto">
              <a:lnSpc>
                <a:spcPct val="140000"/>
              </a:lnSpc>
            </a:pPr>
            <a:endParaRPr lang="zh-CN" altLang="en-US" sz="1200" strike="noStrike" kern="0" spc="45" noProof="1">
              <a:solidFill>
                <a:schemeClr val="tx2">
                  <a:lumMod val="50000"/>
                </a:schemeClr>
              </a:solidFill>
              <a:latin typeface="楷体" panose="02010609060101010101" pitchFamily="49" charset="-122"/>
              <a:ea typeface="楷体" panose="02010609060101010101" pitchFamily="49" charset="-122"/>
              <a:cs typeface="宋体" panose="02010600030101010101" pitchFamily="2" charset="-122"/>
            </a:endParaRPr>
          </a:p>
          <a:p>
            <a:pPr algn="ctr" fontAlgn="auto">
              <a:lnSpc>
                <a:spcPct val="150000"/>
              </a:lnSpc>
            </a:pPr>
            <a:endParaRPr lang="zh-CN" altLang="en-US" sz="1200" strike="noStrike" kern="0" spc="45" noProof="1">
              <a:solidFill>
                <a:schemeClr val="tx2">
                  <a:lumMod val="50000"/>
                </a:schemeClr>
              </a:solidFill>
              <a:latin typeface="楷体" panose="02010609060101010101" pitchFamily="49" charset="-122"/>
              <a:ea typeface="楷体" panose="02010609060101010101" pitchFamily="49" charset="-122"/>
              <a:cs typeface="宋体" panose="02010600030101010101" pitchFamily="2" charset="-122"/>
            </a:endParaRPr>
          </a:p>
        </p:txBody>
      </p:sp>
      <p:grpSp>
        <p:nvGrpSpPr>
          <p:cNvPr id="3" name="组合 2"/>
          <p:cNvGrpSpPr/>
          <p:nvPr/>
        </p:nvGrpSpPr>
        <p:grpSpPr>
          <a:xfrm>
            <a:off x="5669019" y="1991433"/>
            <a:ext cx="5375923" cy="3604110"/>
            <a:chOff x="2974975" y="1630363"/>
            <a:chExt cx="6569076" cy="4565650"/>
          </a:xfrm>
        </p:grpSpPr>
        <p:sp>
          <p:nvSpPr>
            <p:cNvPr id="7" name="任意多边形 6"/>
            <p:cNvSpPr/>
            <p:nvPr>
              <p:custDataLst>
                <p:tags r:id="rId1"/>
              </p:custDataLst>
            </p:nvPr>
          </p:nvSpPr>
          <p:spPr>
            <a:xfrm>
              <a:off x="5041900" y="1630363"/>
              <a:ext cx="2273300" cy="2079625"/>
            </a:xfrm>
            <a:custGeom>
              <a:avLst/>
              <a:gdLst>
                <a:gd name="connsiteX0" fmla="*/ 0 w 1215015"/>
                <a:gd name="connsiteY0" fmla="*/ 607508 h 1215015"/>
                <a:gd name="connsiteX1" fmla="*/ 607508 w 1215015"/>
                <a:gd name="connsiteY1" fmla="*/ 0 h 1215015"/>
                <a:gd name="connsiteX2" fmla="*/ 1215016 w 1215015"/>
                <a:gd name="connsiteY2" fmla="*/ 607508 h 1215015"/>
                <a:gd name="connsiteX3" fmla="*/ 607508 w 1215015"/>
                <a:gd name="connsiteY3" fmla="*/ 1215016 h 1215015"/>
                <a:gd name="connsiteX4" fmla="*/ 0 w 1215015"/>
                <a:gd name="connsiteY4" fmla="*/ 607508 h 1215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015" h="1215015">
                  <a:moveTo>
                    <a:pt x="0" y="607508"/>
                  </a:moveTo>
                  <a:cubicBezTo>
                    <a:pt x="0" y="271991"/>
                    <a:pt x="271991" y="0"/>
                    <a:pt x="607508" y="0"/>
                  </a:cubicBezTo>
                  <a:cubicBezTo>
                    <a:pt x="943025" y="0"/>
                    <a:pt x="1215016" y="271991"/>
                    <a:pt x="1215016" y="607508"/>
                  </a:cubicBezTo>
                  <a:cubicBezTo>
                    <a:pt x="1215016" y="943025"/>
                    <a:pt x="943025" y="1215016"/>
                    <a:pt x="607508" y="1215016"/>
                  </a:cubicBezTo>
                  <a:cubicBezTo>
                    <a:pt x="271991" y="1215016"/>
                    <a:pt x="0" y="943025"/>
                    <a:pt x="0" y="607508"/>
                  </a:cubicBezTo>
                  <a:close/>
                </a:path>
              </a:pathLst>
            </a:custGeom>
            <a:solidFill>
              <a:schemeClr val="accent5">
                <a:lumMod val="75000"/>
                <a:alpha val="60000"/>
              </a:schemeClr>
            </a:solidFill>
          </p:spPr>
          <p:style>
            <a:lnRef idx="2">
              <a:sysClr val="window" lastClr="FFFFFF">
                <a:hueOff val="0"/>
                <a:satOff val="0"/>
                <a:lumOff val="0"/>
                <a:alphaOff val="0"/>
              </a:sysClr>
            </a:lnRef>
            <a:fillRef idx="1">
              <a:srgbClr val="F23A48">
                <a:hueOff val="0"/>
                <a:satOff val="0"/>
                <a:lumOff val="0"/>
                <a:alphaOff val="0"/>
              </a:srgbClr>
            </a:fillRef>
            <a:effectRef idx="0">
              <a:srgbClr val="F23A48">
                <a:hueOff val="0"/>
                <a:satOff val="0"/>
                <a:lumOff val="0"/>
                <a:alphaOff val="0"/>
              </a:srgbClr>
            </a:effectRef>
            <a:fontRef idx="minor">
              <a:sysClr val="window" lastClr="FFFFFF"/>
            </a:fontRef>
          </p:style>
          <p:txBody>
            <a:bodyPr spcFirstLastPara="0" vert="horz" wrap="square" lIns="204605" tIns="204605" rIns="204605" bIns="204605" numCol="1" spcCol="1270" anchor="ctr" anchorCtr="0">
              <a:normAutofit/>
            </a:bodyPr>
            <a:lstStyle/>
            <a:p>
              <a:pPr lvl="0" algn="ctr" defTabSz="933450" fontAlgn="auto">
                <a:lnSpc>
                  <a:spcPct val="90000"/>
                </a:lnSpc>
                <a:spcBef>
                  <a:spcPct val="0"/>
                </a:spcBef>
                <a:spcAft>
                  <a:spcPct val="35000"/>
                </a:spcAft>
              </a:pPr>
              <a:r>
                <a:rPr lang="zh-CN" altLang="zh-CN" sz="2000" b="1" strike="noStrike" kern="0" spc="45" noProof="1">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以合理性为原则依托业务背景</a:t>
              </a:r>
            </a:p>
            <a:p>
              <a:pPr lvl="0" algn="ctr" defTabSz="933450" fontAlgn="auto">
                <a:lnSpc>
                  <a:spcPct val="90000"/>
                </a:lnSpc>
                <a:spcBef>
                  <a:spcPct val="0"/>
                </a:spcBef>
                <a:spcAft>
                  <a:spcPct val="35000"/>
                </a:spcAft>
              </a:pPr>
              <a:r>
                <a:rPr lang="zh-CN" altLang="zh-CN" strike="noStrike" kern="0" spc="45" noProof="1">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（基础）</a:t>
              </a:r>
            </a:p>
          </p:txBody>
        </p:sp>
        <p:sp>
          <p:nvSpPr>
            <p:cNvPr id="10" name="任意多边形 9"/>
            <p:cNvSpPr/>
            <p:nvPr>
              <p:custDataLst>
                <p:tags r:id="rId2"/>
              </p:custDataLst>
            </p:nvPr>
          </p:nvSpPr>
          <p:spPr>
            <a:xfrm rot="2820000">
              <a:off x="6806406" y="3650456"/>
              <a:ext cx="685800" cy="604838"/>
            </a:xfrm>
            <a:custGeom>
              <a:avLst/>
              <a:gdLst>
                <a:gd name="connsiteX0" fmla="*/ 0 w 323981"/>
                <a:gd name="connsiteY0" fmla="*/ 82013 h 410067"/>
                <a:gd name="connsiteX1" fmla="*/ 161991 w 323981"/>
                <a:gd name="connsiteY1" fmla="*/ 82013 h 410067"/>
                <a:gd name="connsiteX2" fmla="*/ 161991 w 323981"/>
                <a:gd name="connsiteY2" fmla="*/ 0 h 410067"/>
                <a:gd name="connsiteX3" fmla="*/ 323981 w 323981"/>
                <a:gd name="connsiteY3" fmla="*/ 205034 h 410067"/>
                <a:gd name="connsiteX4" fmla="*/ 161991 w 323981"/>
                <a:gd name="connsiteY4" fmla="*/ 410067 h 410067"/>
                <a:gd name="connsiteX5" fmla="*/ 161991 w 323981"/>
                <a:gd name="connsiteY5" fmla="*/ 328054 h 410067"/>
                <a:gd name="connsiteX6" fmla="*/ 0 w 323981"/>
                <a:gd name="connsiteY6" fmla="*/ 328054 h 410067"/>
                <a:gd name="connsiteX7" fmla="*/ 0 w 323981"/>
                <a:gd name="connsiteY7" fmla="*/ 82013 h 4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981" h="410067">
                  <a:moveTo>
                    <a:pt x="0" y="82013"/>
                  </a:moveTo>
                  <a:lnTo>
                    <a:pt x="161991" y="82013"/>
                  </a:lnTo>
                  <a:lnTo>
                    <a:pt x="161991" y="0"/>
                  </a:lnTo>
                  <a:lnTo>
                    <a:pt x="323981" y="205034"/>
                  </a:lnTo>
                  <a:lnTo>
                    <a:pt x="161991" y="410067"/>
                  </a:lnTo>
                  <a:lnTo>
                    <a:pt x="161991" y="328054"/>
                  </a:lnTo>
                  <a:lnTo>
                    <a:pt x="0" y="328054"/>
                  </a:lnTo>
                  <a:lnTo>
                    <a:pt x="0" y="82013"/>
                  </a:lnTo>
                  <a:close/>
                </a:path>
              </a:pathLst>
            </a:custGeom>
            <a:solidFill>
              <a:schemeClr val="accent5">
                <a:lumMod val="75000"/>
                <a:alpha val="60000"/>
              </a:scheme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spcFirstLastPara="0" vert="horz" wrap="square" lIns="0" tIns="82012" rIns="97193" bIns="82013" numCol="1" spcCol="1270" anchor="ctr" anchorCtr="0">
              <a:normAutofit/>
            </a:bodyPr>
            <a:lstStyle/>
            <a:p>
              <a:pPr lvl="0" algn="ctr" defTabSz="755650" fontAlgn="auto">
                <a:lnSpc>
                  <a:spcPct val="90000"/>
                </a:lnSpc>
                <a:spcBef>
                  <a:spcPct val="0"/>
                </a:spcBef>
                <a:spcAft>
                  <a:spcPct val="35000"/>
                </a:spcAft>
              </a:pPr>
              <a:endParaRPr lang="zh-CN" altLang="en-US" sz="1400" strike="noStrike" kern="1200" noProof="1">
                <a:solidFill>
                  <a:sysClr val="window" lastClr="FFFFFF"/>
                </a:solidFill>
              </a:endParaRPr>
            </a:p>
          </p:txBody>
        </p:sp>
        <p:sp>
          <p:nvSpPr>
            <p:cNvPr id="13" name="任意多边形 12"/>
            <p:cNvSpPr/>
            <p:nvPr>
              <p:custDataLst>
                <p:tags r:id="rId3"/>
              </p:custDataLst>
            </p:nvPr>
          </p:nvSpPr>
          <p:spPr>
            <a:xfrm>
              <a:off x="7148513" y="3940175"/>
              <a:ext cx="2395538" cy="2255838"/>
            </a:xfrm>
            <a:custGeom>
              <a:avLst/>
              <a:gdLst>
                <a:gd name="connsiteX0" fmla="*/ 0 w 1215015"/>
                <a:gd name="connsiteY0" fmla="*/ 607508 h 1215015"/>
                <a:gd name="connsiteX1" fmla="*/ 607508 w 1215015"/>
                <a:gd name="connsiteY1" fmla="*/ 0 h 1215015"/>
                <a:gd name="connsiteX2" fmla="*/ 1215016 w 1215015"/>
                <a:gd name="connsiteY2" fmla="*/ 607508 h 1215015"/>
                <a:gd name="connsiteX3" fmla="*/ 607508 w 1215015"/>
                <a:gd name="connsiteY3" fmla="*/ 1215016 h 1215015"/>
                <a:gd name="connsiteX4" fmla="*/ 0 w 1215015"/>
                <a:gd name="connsiteY4" fmla="*/ 607508 h 1215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015" h="1215015">
                  <a:moveTo>
                    <a:pt x="0" y="607508"/>
                  </a:moveTo>
                  <a:cubicBezTo>
                    <a:pt x="0" y="271991"/>
                    <a:pt x="271991" y="0"/>
                    <a:pt x="607508" y="0"/>
                  </a:cubicBezTo>
                  <a:cubicBezTo>
                    <a:pt x="943025" y="0"/>
                    <a:pt x="1215016" y="271991"/>
                    <a:pt x="1215016" y="607508"/>
                  </a:cubicBezTo>
                  <a:cubicBezTo>
                    <a:pt x="1215016" y="943025"/>
                    <a:pt x="943025" y="1215016"/>
                    <a:pt x="607508" y="1215016"/>
                  </a:cubicBezTo>
                  <a:cubicBezTo>
                    <a:pt x="271991" y="1215016"/>
                    <a:pt x="0" y="943025"/>
                    <a:pt x="0" y="607508"/>
                  </a:cubicBezTo>
                  <a:close/>
                </a:path>
              </a:pathLst>
            </a:custGeom>
            <a:solidFill>
              <a:srgbClr val="885880">
                <a:alpha val="70000"/>
              </a:srgbClr>
            </a:solidFill>
          </p:spPr>
          <p:style>
            <a:lnRef idx="2">
              <a:sysClr val="window" lastClr="FFFFFF">
                <a:hueOff val="0"/>
                <a:satOff val="0"/>
                <a:lumOff val="0"/>
                <a:alphaOff val="0"/>
              </a:sysClr>
            </a:lnRef>
            <a:fillRef idx="1">
              <a:scrgbClr r="0" g="0" b="0"/>
            </a:fillRef>
            <a:effectRef idx="0">
              <a:srgbClr val="F23A48">
                <a:hueOff val="0"/>
                <a:satOff val="0"/>
                <a:lumOff val="0"/>
                <a:alphaOff val="0"/>
              </a:srgbClr>
            </a:effectRef>
            <a:fontRef idx="minor">
              <a:sysClr val="window" lastClr="FFFFFF"/>
            </a:fontRef>
          </p:style>
          <p:txBody>
            <a:bodyPr spcFirstLastPara="0" vert="horz" wrap="square" lIns="204605" tIns="204605" rIns="204605" bIns="204605" numCol="1" spcCol="1270" anchor="ctr" anchorCtr="0">
              <a:normAutofit lnSpcReduction="10000"/>
            </a:bodyPr>
            <a:lstStyle/>
            <a:p>
              <a:pPr lvl="0" algn="ctr" defTabSz="933450" fontAlgn="auto">
                <a:lnSpc>
                  <a:spcPct val="90000"/>
                </a:lnSpc>
                <a:spcBef>
                  <a:spcPct val="0"/>
                </a:spcBef>
                <a:spcAft>
                  <a:spcPct val="35000"/>
                </a:spcAft>
              </a:pPr>
              <a:r>
                <a:rPr lang="zh-CN" altLang="en-US" sz="2000" b="1" strike="noStrike" kern="1200" noProof="1">
                  <a:solidFill>
                    <a:sysClr val="window" lastClr="FFFFFF"/>
                  </a:solidFill>
                  <a:latin typeface="微软雅黑" panose="020B0503020204020204" pitchFamily="34" charset="-122"/>
                  <a:ea typeface="微软雅黑" panose="020B0503020204020204" pitchFamily="34" charset="-122"/>
                </a:rPr>
                <a:t>熟知政策</a:t>
              </a:r>
            </a:p>
            <a:p>
              <a:pPr lvl="0" algn="ctr" defTabSz="933450" fontAlgn="auto">
                <a:lnSpc>
                  <a:spcPct val="90000"/>
                </a:lnSpc>
                <a:spcBef>
                  <a:spcPct val="0"/>
                </a:spcBef>
                <a:spcAft>
                  <a:spcPct val="35000"/>
                </a:spcAft>
              </a:pPr>
              <a:r>
                <a:rPr lang="zh-CN" altLang="en-US" sz="2000" b="1" strike="noStrike" kern="1200" noProof="1">
                  <a:solidFill>
                    <a:sysClr val="window" lastClr="FFFFFF"/>
                  </a:solidFill>
                  <a:latin typeface="微软雅黑" panose="020B0503020204020204" pitchFamily="34" charset="-122"/>
                  <a:ea typeface="微软雅黑" panose="020B0503020204020204" pitchFamily="34" charset="-122"/>
                </a:rPr>
                <a:t>有效沟通</a:t>
              </a:r>
            </a:p>
            <a:p>
              <a:pPr lvl="0" algn="ctr" defTabSz="933450" fontAlgn="auto">
                <a:lnSpc>
                  <a:spcPct val="90000"/>
                </a:lnSpc>
                <a:spcBef>
                  <a:spcPct val="0"/>
                </a:spcBef>
                <a:spcAft>
                  <a:spcPct val="35000"/>
                </a:spcAft>
              </a:pPr>
              <a:r>
                <a:rPr lang="zh-CN" altLang="en-US" sz="2000" b="1" strike="noStrike" kern="1200" noProof="1">
                  <a:solidFill>
                    <a:sysClr val="window" lastClr="FFFFFF"/>
                  </a:solidFill>
                  <a:latin typeface="微软雅黑" panose="020B0503020204020204" pitchFamily="34" charset="-122"/>
                  <a:ea typeface="微软雅黑" panose="020B0503020204020204" pitchFamily="34" charset="-122"/>
                </a:rPr>
                <a:t>保留证据</a:t>
              </a:r>
            </a:p>
            <a:p>
              <a:pPr lvl="0" algn="ctr" defTabSz="933450" fontAlgn="auto">
                <a:lnSpc>
                  <a:spcPct val="90000"/>
                </a:lnSpc>
                <a:spcBef>
                  <a:spcPct val="0"/>
                </a:spcBef>
                <a:spcAft>
                  <a:spcPct val="35000"/>
                </a:spcAft>
              </a:pPr>
              <a:r>
                <a:rPr lang="zh-CN" altLang="zh-CN" strike="noStrike" kern="0" spc="45" noProof="1">
                  <a:solidFill>
                    <a:schemeClr val="bg1"/>
                  </a:solidFill>
                  <a:latin typeface="微软雅黑" panose="020B0503020204020204" pitchFamily="34" charset="-122"/>
                  <a:ea typeface="微软雅黑" panose="020B0503020204020204" pitchFamily="34" charset="-122"/>
                  <a:cs typeface="宋体" panose="02010600030101010101" pitchFamily="2" charset="-122"/>
                </a:rPr>
                <a:t>（必要）</a:t>
              </a:r>
            </a:p>
          </p:txBody>
        </p:sp>
        <p:sp>
          <p:nvSpPr>
            <p:cNvPr id="14" name="任意多边形 13"/>
            <p:cNvSpPr/>
            <p:nvPr>
              <p:custDataLst>
                <p:tags r:id="rId4"/>
              </p:custDataLst>
            </p:nvPr>
          </p:nvSpPr>
          <p:spPr>
            <a:xfrm>
              <a:off x="5662613" y="4805363"/>
              <a:ext cx="1050925" cy="528638"/>
            </a:xfrm>
            <a:custGeom>
              <a:avLst/>
              <a:gdLst>
                <a:gd name="connsiteX0" fmla="*/ 0 w 323981"/>
                <a:gd name="connsiteY0" fmla="*/ 82013 h 410067"/>
                <a:gd name="connsiteX1" fmla="*/ 161991 w 323981"/>
                <a:gd name="connsiteY1" fmla="*/ 82013 h 410067"/>
                <a:gd name="connsiteX2" fmla="*/ 161991 w 323981"/>
                <a:gd name="connsiteY2" fmla="*/ 0 h 410067"/>
                <a:gd name="connsiteX3" fmla="*/ 323981 w 323981"/>
                <a:gd name="connsiteY3" fmla="*/ 205034 h 410067"/>
                <a:gd name="connsiteX4" fmla="*/ 161991 w 323981"/>
                <a:gd name="connsiteY4" fmla="*/ 410067 h 410067"/>
                <a:gd name="connsiteX5" fmla="*/ 161991 w 323981"/>
                <a:gd name="connsiteY5" fmla="*/ 328054 h 410067"/>
                <a:gd name="connsiteX6" fmla="*/ 0 w 323981"/>
                <a:gd name="connsiteY6" fmla="*/ 328054 h 410067"/>
                <a:gd name="connsiteX7" fmla="*/ 0 w 323981"/>
                <a:gd name="connsiteY7" fmla="*/ 82013 h 4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981" h="410067">
                  <a:moveTo>
                    <a:pt x="323981" y="328054"/>
                  </a:moveTo>
                  <a:lnTo>
                    <a:pt x="161990" y="328054"/>
                  </a:lnTo>
                  <a:lnTo>
                    <a:pt x="161990" y="410067"/>
                  </a:lnTo>
                  <a:lnTo>
                    <a:pt x="0" y="205033"/>
                  </a:lnTo>
                  <a:lnTo>
                    <a:pt x="161990" y="0"/>
                  </a:lnTo>
                  <a:lnTo>
                    <a:pt x="161990" y="82013"/>
                  </a:lnTo>
                  <a:lnTo>
                    <a:pt x="323981" y="82013"/>
                  </a:lnTo>
                  <a:lnTo>
                    <a:pt x="323981" y="328054"/>
                  </a:lnTo>
                  <a:close/>
                </a:path>
              </a:pathLst>
            </a:custGeom>
            <a:solidFill>
              <a:srgbClr val="885880">
                <a:lumMod val="60000"/>
                <a:lumOff val="40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spcFirstLastPara="0" vert="horz" wrap="square" lIns="97194" tIns="82014" rIns="0" bIns="82013" numCol="1" spcCol="1270" anchor="ctr" anchorCtr="0">
              <a:normAutofit/>
            </a:bodyPr>
            <a:lstStyle/>
            <a:p>
              <a:pPr lvl="0" algn="ctr" defTabSz="755650" fontAlgn="auto">
                <a:lnSpc>
                  <a:spcPct val="90000"/>
                </a:lnSpc>
                <a:spcBef>
                  <a:spcPct val="0"/>
                </a:spcBef>
                <a:spcAft>
                  <a:spcPct val="35000"/>
                </a:spcAft>
              </a:pPr>
              <a:endParaRPr lang="zh-CN" altLang="en-US" sz="1400" strike="noStrike" kern="1200" noProof="1">
                <a:solidFill>
                  <a:sysClr val="window" lastClr="FFFFFF"/>
                </a:solidFill>
              </a:endParaRPr>
            </a:p>
          </p:txBody>
        </p:sp>
        <p:sp>
          <p:nvSpPr>
            <p:cNvPr id="15" name="任意多边形 14"/>
            <p:cNvSpPr/>
            <p:nvPr>
              <p:custDataLst>
                <p:tags r:id="rId5"/>
              </p:custDataLst>
            </p:nvPr>
          </p:nvSpPr>
          <p:spPr>
            <a:xfrm>
              <a:off x="2974975" y="3941763"/>
              <a:ext cx="2254250" cy="2254250"/>
            </a:xfrm>
            <a:custGeom>
              <a:avLst/>
              <a:gdLst>
                <a:gd name="connsiteX0" fmla="*/ 0 w 1215015"/>
                <a:gd name="connsiteY0" fmla="*/ 607508 h 1215015"/>
                <a:gd name="connsiteX1" fmla="*/ 607508 w 1215015"/>
                <a:gd name="connsiteY1" fmla="*/ 0 h 1215015"/>
                <a:gd name="connsiteX2" fmla="*/ 1215016 w 1215015"/>
                <a:gd name="connsiteY2" fmla="*/ 607508 h 1215015"/>
                <a:gd name="connsiteX3" fmla="*/ 607508 w 1215015"/>
                <a:gd name="connsiteY3" fmla="*/ 1215016 h 1215015"/>
                <a:gd name="connsiteX4" fmla="*/ 0 w 1215015"/>
                <a:gd name="connsiteY4" fmla="*/ 607508 h 1215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015" h="1215015">
                  <a:moveTo>
                    <a:pt x="0" y="607508"/>
                  </a:moveTo>
                  <a:cubicBezTo>
                    <a:pt x="0" y="271991"/>
                    <a:pt x="271991" y="0"/>
                    <a:pt x="607508" y="0"/>
                  </a:cubicBezTo>
                  <a:cubicBezTo>
                    <a:pt x="943025" y="0"/>
                    <a:pt x="1215016" y="271991"/>
                    <a:pt x="1215016" y="607508"/>
                  </a:cubicBezTo>
                  <a:cubicBezTo>
                    <a:pt x="1215016" y="943025"/>
                    <a:pt x="943025" y="1215016"/>
                    <a:pt x="607508" y="1215016"/>
                  </a:cubicBezTo>
                  <a:cubicBezTo>
                    <a:pt x="271991" y="1215016"/>
                    <a:pt x="0" y="943025"/>
                    <a:pt x="0" y="607508"/>
                  </a:cubicBezTo>
                  <a:close/>
                </a:path>
              </a:pathLst>
            </a:custGeom>
            <a:solidFill>
              <a:srgbClr val="FFC000">
                <a:alpha val="85000"/>
              </a:srgbClr>
            </a:solidFill>
          </p:spPr>
          <p:style>
            <a:lnRef idx="2">
              <a:sysClr val="window" lastClr="FFFFFF">
                <a:hueOff val="0"/>
                <a:satOff val="0"/>
                <a:lumOff val="0"/>
                <a:alphaOff val="0"/>
              </a:sysClr>
            </a:lnRef>
            <a:fillRef idx="1">
              <a:scrgbClr r="0" g="0" b="0"/>
            </a:fillRef>
            <a:effectRef idx="0">
              <a:srgbClr val="F23A48">
                <a:hueOff val="0"/>
                <a:satOff val="0"/>
                <a:lumOff val="0"/>
                <a:alphaOff val="0"/>
              </a:srgbClr>
            </a:effectRef>
            <a:fontRef idx="minor">
              <a:sysClr val="window" lastClr="FFFFFF"/>
            </a:fontRef>
          </p:style>
          <p:txBody>
            <a:bodyPr spcFirstLastPara="0" vert="horz" wrap="square" lIns="204605" tIns="204605" rIns="204605" bIns="204605" numCol="1" spcCol="1270" anchor="ctr" anchorCtr="0">
              <a:normAutofit fontScale="92500" lnSpcReduction="10000"/>
            </a:bodyPr>
            <a:lstStyle/>
            <a:p>
              <a:pPr lvl="0" algn="ctr" defTabSz="933450" fontAlgn="auto">
                <a:lnSpc>
                  <a:spcPct val="90000"/>
                </a:lnSpc>
                <a:spcBef>
                  <a:spcPct val="0"/>
                </a:spcBef>
                <a:spcAft>
                  <a:spcPct val="35000"/>
                </a:spcAft>
              </a:pPr>
              <a:endParaRPr lang="zh-CN" altLang="zh-CN" sz="2000" b="1" strike="noStrike" kern="0" spc="45" noProof="1">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lvl="0" algn="ctr" defTabSz="933450" fontAlgn="auto">
                <a:lnSpc>
                  <a:spcPct val="90000"/>
                </a:lnSpc>
                <a:spcBef>
                  <a:spcPct val="0"/>
                </a:spcBef>
                <a:spcAft>
                  <a:spcPct val="35000"/>
                </a:spcAft>
              </a:pPr>
              <a:r>
                <a:rPr lang="zh-CN" altLang="zh-CN" sz="2000" b="1" strike="noStrike" kern="0" spc="45" noProof="1">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谨慎填报</a:t>
              </a:r>
            </a:p>
            <a:p>
              <a:pPr lvl="0" algn="ctr" defTabSz="933450" fontAlgn="auto">
                <a:lnSpc>
                  <a:spcPct val="90000"/>
                </a:lnSpc>
                <a:spcBef>
                  <a:spcPct val="0"/>
                </a:spcBef>
                <a:spcAft>
                  <a:spcPct val="35000"/>
                </a:spcAft>
              </a:pPr>
              <a:r>
                <a:rPr lang="zh-CN" altLang="zh-CN" sz="2000" b="1" strike="noStrike" kern="0" spc="45" noProof="1">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各类数据！</a:t>
              </a:r>
            </a:p>
            <a:p>
              <a:pPr lvl="0" algn="ctr" defTabSz="933450" fontAlgn="auto">
                <a:lnSpc>
                  <a:spcPct val="90000"/>
                </a:lnSpc>
                <a:spcBef>
                  <a:spcPct val="0"/>
                </a:spcBef>
                <a:spcAft>
                  <a:spcPct val="35000"/>
                </a:spcAft>
              </a:pPr>
              <a:r>
                <a:rPr lang="zh-CN" altLang="zh-CN" sz="2000" strike="noStrike" kern="0" spc="45" noProof="1">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（关键）</a:t>
              </a:r>
            </a:p>
            <a:p>
              <a:pPr lvl="0" algn="ctr" defTabSz="933450" fontAlgn="auto">
                <a:lnSpc>
                  <a:spcPct val="90000"/>
                </a:lnSpc>
                <a:spcBef>
                  <a:spcPct val="0"/>
                </a:spcBef>
                <a:spcAft>
                  <a:spcPct val="35000"/>
                </a:spcAft>
              </a:pPr>
              <a:endParaRPr lang="zh-CN" altLang="zh-CN" sz="2000" b="1" strike="noStrike" kern="0" spc="45" noProof="1">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6" name="任意多边形 15"/>
            <p:cNvSpPr/>
            <p:nvPr>
              <p:custDataLst>
                <p:tags r:id="rId6"/>
              </p:custDataLst>
            </p:nvPr>
          </p:nvSpPr>
          <p:spPr>
            <a:xfrm rot="18540000">
              <a:off x="4929981" y="3640931"/>
              <a:ext cx="709613" cy="603250"/>
            </a:xfrm>
            <a:custGeom>
              <a:avLst/>
              <a:gdLst>
                <a:gd name="connsiteX0" fmla="*/ 0 w 323981"/>
                <a:gd name="connsiteY0" fmla="*/ 82013 h 410067"/>
                <a:gd name="connsiteX1" fmla="*/ 161991 w 323981"/>
                <a:gd name="connsiteY1" fmla="*/ 82013 h 410067"/>
                <a:gd name="connsiteX2" fmla="*/ 161991 w 323981"/>
                <a:gd name="connsiteY2" fmla="*/ 0 h 410067"/>
                <a:gd name="connsiteX3" fmla="*/ 323981 w 323981"/>
                <a:gd name="connsiteY3" fmla="*/ 205034 h 410067"/>
                <a:gd name="connsiteX4" fmla="*/ 161991 w 323981"/>
                <a:gd name="connsiteY4" fmla="*/ 410067 h 410067"/>
                <a:gd name="connsiteX5" fmla="*/ 161991 w 323981"/>
                <a:gd name="connsiteY5" fmla="*/ 328054 h 410067"/>
                <a:gd name="connsiteX6" fmla="*/ 0 w 323981"/>
                <a:gd name="connsiteY6" fmla="*/ 328054 h 410067"/>
                <a:gd name="connsiteX7" fmla="*/ 0 w 323981"/>
                <a:gd name="connsiteY7" fmla="*/ 82013 h 4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981" h="410067">
                  <a:moveTo>
                    <a:pt x="0" y="82013"/>
                  </a:moveTo>
                  <a:lnTo>
                    <a:pt x="161991" y="82013"/>
                  </a:lnTo>
                  <a:lnTo>
                    <a:pt x="161991" y="0"/>
                  </a:lnTo>
                  <a:lnTo>
                    <a:pt x="323981" y="205034"/>
                  </a:lnTo>
                  <a:lnTo>
                    <a:pt x="161991" y="410067"/>
                  </a:lnTo>
                  <a:lnTo>
                    <a:pt x="161991" y="328054"/>
                  </a:lnTo>
                  <a:lnTo>
                    <a:pt x="0" y="328054"/>
                  </a:lnTo>
                  <a:lnTo>
                    <a:pt x="0" y="82013"/>
                  </a:lnTo>
                  <a:close/>
                </a:path>
              </a:pathLst>
            </a:custGeom>
            <a:solidFill>
              <a:srgbClr val="FFC000">
                <a:alpha val="85000"/>
              </a:srgbClr>
            </a:solidFill>
          </p:spPr>
          <p:style>
            <a:lnRef idx="0">
              <a:srgbClr val="F23A48">
                <a:tint val="60000"/>
                <a:hueOff val="0"/>
                <a:satOff val="0"/>
                <a:lumOff val="0"/>
                <a:alphaOff val="0"/>
              </a:srgbClr>
            </a:lnRef>
            <a:fillRef idx="1">
              <a:scrgbClr r="0" g="0" b="0"/>
            </a:fillRef>
            <a:effectRef idx="0">
              <a:srgbClr val="F23A48">
                <a:tint val="60000"/>
                <a:hueOff val="0"/>
                <a:satOff val="0"/>
                <a:lumOff val="0"/>
                <a:alphaOff val="0"/>
              </a:srgbClr>
            </a:effectRef>
            <a:fontRef idx="minor">
              <a:sysClr val="window" lastClr="FFFFFF"/>
            </a:fontRef>
          </p:style>
          <p:txBody>
            <a:bodyPr spcFirstLastPara="0" vert="horz" wrap="square" lIns="-1" tIns="82013" rIns="97194" bIns="82012" numCol="1" spcCol="1270" anchor="ctr" anchorCtr="0">
              <a:normAutofit/>
            </a:bodyPr>
            <a:lstStyle/>
            <a:p>
              <a:pPr lvl="0" algn="ctr" defTabSz="755650" fontAlgn="auto">
                <a:lnSpc>
                  <a:spcPct val="90000"/>
                </a:lnSpc>
                <a:spcBef>
                  <a:spcPct val="0"/>
                </a:spcBef>
                <a:spcAft>
                  <a:spcPct val="35000"/>
                </a:spcAft>
              </a:pPr>
              <a:endParaRPr lang="zh-CN" altLang="en-US" sz="1400" strike="noStrike" kern="1200" noProof="1">
                <a:solidFill>
                  <a:sysClr val="window" lastClr="FFFFFF"/>
                </a:solidFill>
              </a:endParaRPr>
            </a:p>
          </p:txBody>
        </p:sp>
      </p:grpSp>
      <p:sp>
        <p:nvSpPr>
          <p:cNvPr id="11" name="Rectangle 89"/>
          <p:cNvSpPr/>
          <p:nvPr/>
        </p:nvSpPr>
        <p:spPr>
          <a:xfrm>
            <a:off x="728345" y="2732405"/>
            <a:ext cx="248920" cy="248920"/>
          </a:xfrm>
          <a:prstGeom prst="rect">
            <a:avLst/>
          </a:prstGeom>
          <a:solidFill>
            <a:srgbClr val="0070C0"/>
          </a:solidFill>
          <a:ln w="12700" cap="flat" cmpd="sng" algn="ctr">
            <a:noFill/>
            <a:prstDash val="solid"/>
            <a:miter lim="800000"/>
          </a:ln>
          <a:effectLst/>
        </p:spPr>
        <p:txBody>
          <a:bodyPr lIns="91440" tIns="45720" rIns="91440" bIns="45720" rtlCol="0" anchor="ctr"/>
          <a:lstStyle/>
          <a:p>
            <a:pPr algn="ctr" defTabSz="967740">
              <a:defRPr/>
            </a:pPr>
            <a:endParaRPr lang="id-ID" sz="1900" kern="0" dirty="0">
              <a:solidFill>
                <a:srgbClr val="FFFFFF"/>
              </a:solidFill>
              <a:latin typeface="微软雅黑" panose="020B0503020204020204" pitchFamily="34" charset="-122"/>
              <a:ea typeface="微软雅黑" panose="020B0503020204020204" pitchFamily="34" charset="-122"/>
            </a:endParaRPr>
          </a:p>
        </p:txBody>
      </p:sp>
      <p:sp>
        <p:nvSpPr>
          <p:cNvPr id="12" name="Rectangle 90"/>
          <p:cNvSpPr/>
          <p:nvPr/>
        </p:nvSpPr>
        <p:spPr>
          <a:xfrm>
            <a:off x="728345" y="3791585"/>
            <a:ext cx="248920" cy="248920"/>
          </a:xfrm>
          <a:prstGeom prst="rect">
            <a:avLst/>
          </a:prstGeom>
          <a:solidFill>
            <a:srgbClr val="878787"/>
          </a:solidFill>
          <a:ln w="12700" cap="flat" cmpd="sng" algn="ctr">
            <a:noFill/>
            <a:prstDash val="solid"/>
            <a:miter lim="800000"/>
          </a:ln>
          <a:effectLst/>
        </p:spPr>
        <p:txBody>
          <a:bodyPr lIns="91440" tIns="45720" rIns="91440" bIns="45720" rtlCol="0" anchor="ctr"/>
          <a:lstStyle/>
          <a:p>
            <a:pPr algn="ctr" defTabSz="967740">
              <a:defRPr/>
            </a:pPr>
            <a:endParaRPr lang="id-ID" sz="1900" kern="0" dirty="0">
              <a:solidFill>
                <a:srgbClr val="FFFFFF"/>
              </a:solidFill>
              <a:latin typeface="微软雅黑" panose="020B0503020204020204" pitchFamily="34" charset="-122"/>
              <a:ea typeface="微软雅黑" panose="020B0503020204020204" pitchFamily="34" charset="-122"/>
            </a:endParaRPr>
          </a:p>
        </p:txBody>
      </p:sp>
      <p:sp>
        <p:nvSpPr>
          <p:cNvPr id="17" name="Rectangle 91"/>
          <p:cNvSpPr/>
          <p:nvPr/>
        </p:nvSpPr>
        <p:spPr>
          <a:xfrm>
            <a:off x="728345" y="1708150"/>
            <a:ext cx="248920" cy="248920"/>
          </a:xfrm>
          <a:prstGeom prst="rect">
            <a:avLst/>
          </a:prstGeom>
          <a:solidFill>
            <a:srgbClr val="00A1F2"/>
          </a:solidFill>
          <a:ln w="12700" cap="flat" cmpd="sng" algn="ctr">
            <a:noFill/>
            <a:prstDash val="solid"/>
            <a:miter lim="800000"/>
          </a:ln>
          <a:effectLst/>
        </p:spPr>
        <p:txBody>
          <a:bodyPr lIns="91440" tIns="45720" rIns="91440" bIns="45720" rtlCol="0" anchor="ctr"/>
          <a:lstStyle/>
          <a:p>
            <a:pPr algn="ctr" defTabSz="967740">
              <a:defRPr/>
            </a:pPr>
            <a:endParaRPr lang="id-ID" sz="1900" kern="0" dirty="0">
              <a:solidFill>
                <a:srgbClr val="FFFFFF"/>
              </a:solidFill>
              <a:latin typeface="微软雅黑" panose="020B0503020204020204" pitchFamily="34" charset="-122"/>
              <a:ea typeface="微软雅黑" panose="020B0503020204020204" pitchFamily="34" charset="-122"/>
            </a:endParaRPr>
          </a:p>
        </p:txBody>
      </p:sp>
      <p:sp>
        <p:nvSpPr>
          <p:cNvPr id="18" name="TextBox 202"/>
          <p:cNvSpPr txBox="1"/>
          <p:nvPr/>
        </p:nvSpPr>
        <p:spPr>
          <a:xfrm>
            <a:off x="1713865" y="2576195"/>
            <a:ext cx="3573145" cy="646430"/>
          </a:xfrm>
          <a:prstGeom prst="rect">
            <a:avLst/>
          </a:prstGeom>
          <a:noFill/>
        </p:spPr>
        <p:txBody>
          <a:bodyPr wrap="square" lIns="91440" tIns="45720" rIns="91440" bIns="45720" rtlCol="0">
            <a:spAutoFit/>
          </a:bodyPr>
          <a:lstStyle/>
          <a:p>
            <a:r>
              <a:rPr lang="zh-CN" altLang="en-US" b="1" dirty="0" smtClean="0">
                <a:latin typeface="+mn-ea"/>
              </a:rPr>
              <a:t>规范日常税务申报，加强申报前数据复核</a:t>
            </a:r>
            <a:endParaRPr lang="id-ID" b="1" dirty="0">
              <a:latin typeface="+mn-ea"/>
            </a:endParaRPr>
          </a:p>
        </p:txBody>
      </p:sp>
      <p:sp>
        <p:nvSpPr>
          <p:cNvPr id="19" name="TextBox 204"/>
          <p:cNvSpPr txBox="1"/>
          <p:nvPr/>
        </p:nvSpPr>
        <p:spPr>
          <a:xfrm>
            <a:off x="1739900" y="3701415"/>
            <a:ext cx="3724275" cy="646331"/>
          </a:xfrm>
          <a:prstGeom prst="rect">
            <a:avLst/>
          </a:prstGeom>
          <a:noFill/>
        </p:spPr>
        <p:txBody>
          <a:bodyPr wrap="square" lIns="91440" tIns="45720" rIns="91440" bIns="45720" rtlCol="0">
            <a:spAutoFit/>
          </a:bodyPr>
          <a:lstStyle/>
          <a:p>
            <a:r>
              <a:rPr lang="zh-CN" altLang="en-US" b="1" dirty="0" smtClean="0">
                <a:latin typeface="+mn-ea"/>
              </a:rPr>
              <a:t>定期进行</a:t>
            </a:r>
            <a:r>
              <a:rPr lang="zh-CN" altLang="en-US" b="1" dirty="0" smtClean="0">
                <a:solidFill>
                  <a:srgbClr val="FF0000"/>
                </a:solidFill>
                <a:latin typeface="+mn-ea"/>
              </a:rPr>
              <a:t>税务自查，</a:t>
            </a:r>
            <a:r>
              <a:rPr lang="zh-CN" altLang="en-US" b="1" dirty="0">
                <a:latin typeface="+mn-ea"/>
              </a:rPr>
              <a:t>结合</a:t>
            </a:r>
            <a:r>
              <a:rPr lang="zh-CN" altLang="en-US" b="1" dirty="0" smtClean="0">
                <a:latin typeface="+mn-ea"/>
              </a:rPr>
              <a:t>业务</a:t>
            </a:r>
            <a:r>
              <a:rPr lang="zh-CN" altLang="en-US" b="1" dirty="0">
                <a:latin typeface="+mn-ea"/>
              </a:rPr>
              <a:t>设立</a:t>
            </a:r>
            <a:r>
              <a:rPr lang="zh-CN" altLang="en-US" b="1" dirty="0">
                <a:solidFill>
                  <a:srgbClr val="FF0000"/>
                </a:solidFill>
                <a:latin typeface="+mn-ea"/>
              </a:rPr>
              <a:t>税务风险指标</a:t>
            </a:r>
            <a:r>
              <a:rPr lang="zh-CN" altLang="en-US" b="1" dirty="0" smtClean="0">
                <a:solidFill>
                  <a:srgbClr val="FF0000"/>
                </a:solidFill>
                <a:latin typeface="+mn-ea"/>
              </a:rPr>
              <a:t>预警</a:t>
            </a:r>
            <a:endParaRPr lang="id-ID" b="1" dirty="0">
              <a:solidFill>
                <a:srgbClr val="FF0000"/>
              </a:solidFill>
              <a:latin typeface="+mn-ea"/>
            </a:endParaRPr>
          </a:p>
        </p:txBody>
      </p:sp>
      <p:sp>
        <p:nvSpPr>
          <p:cNvPr id="20" name="TextBox 206"/>
          <p:cNvSpPr txBox="1"/>
          <p:nvPr/>
        </p:nvSpPr>
        <p:spPr>
          <a:xfrm>
            <a:off x="1715135" y="1621790"/>
            <a:ext cx="3416300" cy="369570"/>
          </a:xfrm>
          <a:prstGeom prst="rect">
            <a:avLst/>
          </a:prstGeom>
          <a:noFill/>
        </p:spPr>
        <p:txBody>
          <a:bodyPr wrap="none" lIns="91440" tIns="45720" rIns="91440" bIns="45720" rtlCol="0">
            <a:spAutoFit/>
          </a:bodyPr>
          <a:lstStyle/>
          <a:p>
            <a:r>
              <a:rPr lang="zh-CN" altLang="en-US" b="1" dirty="0" smtClean="0">
                <a:latin typeface="+mn-ea"/>
              </a:rPr>
              <a:t>加强财务人员对税收法规的理解</a:t>
            </a:r>
            <a:endParaRPr lang="id-ID" b="1" dirty="0">
              <a:latin typeface="+mn-ea"/>
            </a:endParaRPr>
          </a:p>
        </p:txBody>
      </p:sp>
      <p:grpSp>
        <p:nvGrpSpPr>
          <p:cNvPr id="21" name="Group 112"/>
          <p:cNvGrpSpPr/>
          <p:nvPr/>
        </p:nvGrpSpPr>
        <p:grpSpPr>
          <a:xfrm>
            <a:off x="1165860" y="2663190"/>
            <a:ext cx="359410" cy="516255"/>
            <a:chOff x="-3175" y="-3175"/>
            <a:chExt cx="341313" cy="490538"/>
          </a:xfrm>
          <a:solidFill>
            <a:srgbClr val="0070C0"/>
          </a:solidFill>
        </p:grpSpPr>
        <p:sp>
          <p:nvSpPr>
            <p:cNvPr id="26" name="Freeform 16"/>
            <p:cNvSpPr>
              <a:spLocks noEditPoints="1"/>
            </p:cNvSpPr>
            <p:nvPr/>
          </p:nvSpPr>
          <p:spPr bwMode="auto">
            <a:xfrm>
              <a:off x="-3175" y="-3175"/>
              <a:ext cx="341313" cy="49053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7740">
                <a:defRPr/>
              </a:pPr>
              <a:endParaRPr lang="id-ID" sz="1900" kern="0" dirty="0">
                <a:solidFill>
                  <a:sysClr val="windowText" lastClr="000000"/>
                </a:solidFill>
                <a:latin typeface="微软雅黑" panose="020B0503020204020204" pitchFamily="34" charset="-122"/>
              </a:endParaRPr>
            </a:p>
          </p:txBody>
        </p:sp>
        <p:sp>
          <p:nvSpPr>
            <p:cNvPr id="27" name="Freeform 17"/>
            <p:cNvSpPr/>
            <p:nvPr/>
          </p:nvSpPr>
          <p:spPr bwMode="auto">
            <a:xfrm>
              <a:off x="73025" y="73025"/>
              <a:ext cx="101600" cy="10001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7740">
                <a:defRPr/>
              </a:pPr>
              <a:endParaRPr lang="id-ID" sz="1900" kern="0" dirty="0">
                <a:solidFill>
                  <a:sysClr val="windowText" lastClr="000000"/>
                </a:solidFill>
                <a:latin typeface="微软雅黑" panose="020B0503020204020204" pitchFamily="34" charset="-122"/>
              </a:endParaRPr>
            </a:p>
          </p:txBody>
        </p:sp>
      </p:grpSp>
      <p:sp>
        <p:nvSpPr>
          <p:cNvPr id="22" name="Freeform 9"/>
          <p:cNvSpPr>
            <a:spLocks noEditPoints="1"/>
          </p:cNvSpPr>
          <p:nvPr/>
        </p:nvSpPr>
        <p:spPr bwMode="auto">
          <a:xfrm>
            <a:off x="1109980" y="3632835"/>
            <a:ext cx="548005" cy="548005"/>
          </a:xfrm>
          <a:custGeom>
            <a:avLst/>
            <a:gdLst>
              <a:gd name="T0" fmla="*/ 111 w 112"/>
              <a:gd name="T1" fmla="*/ 45 h 112"/>
              <a:gd name="T2" fmla="*/ 109 w 112"/>
              <a:gd name="T3" fmla="*/ 38 h 112"/>
              <a:gd name="T4" fmla="*/ 104 w 112"/>
              <a:gd name="T5" fmla="*/ 35 h 112"/>
              <a:gd name="T6" fmla="*/ 104 w 112"/>
              <a:gd name="T7" fmla="*/ 35 h 112"/>
              <a:gd name="T8" fmla="*/ 56 w 112"/>
              <a:gd name="T9" fmla="*/ 4 h 112"/>
              <a:gd name="T10" fmla="*/ 50 w 112"/>
              <a:gd name="T11" fmla="*/ 4 h 112"/>
              <a:gd name="T12" fmla="*/ 50 w 112"/>
              <a:gd name="T13" fmla="*/ 3 h 112"/>
              <a:gd name="T14" fmla="*/ 45 w 112"/>
              <a:gd name="T15" fmla="*/ 1 h 112"/>
              <a:gd name="T16" fmla="*/ 38 w 112"/>
              <a:gd name="T17" fmla="*/ 3 h 112"/>
              <a:gd name="T18" fmla="*/ 35 w 112"/>
              <a:gd name="T19" fmla="*/ 8 h 112"/>
              <a:gd name="T20" fmla="*/ 35 w 112"/>
              <a:gd name="T21" fmla="*/ 8 h 112"/>
              <a:gd name="T22" fmla="*/ 4 w 112"/>
              <a:gd name="T23" fmla="*/ 56 h 112"/>
              <a:gd name="T24" fmla="*/ 4 w 112"/>
              <a:gd name="T25" fmla="*/ 62 h 112"/>
              <a:gd name="T26" fmla="*/ 3 w 112"/>
              <a:gd name="T27" fmla="*/ 62 h 112"/>
              <a:gd name="T28" fmla="*/ 1 w 112"/>
              <a:gd name="T29" fmla="*/ 67 h 112"/>
              <a:gd name="T30" fmla="*/ 3 w 112"/>
              <a:gd name="T31" fmla="*/ 74 h 112"/>
              <a:gd name="T32" fmla="*/ 8 w 112"/>
              <a:gd name="T33" fmla="*/ 77 h 112"/>
              <a:gd name="T34" fmla="*/ 8 w 112"/>
              <a:gd name="T35" fmla="*/ 77 h 112"/>
              <a:gd name="T36" fmla="*/ 56 w 112"/>
              <a:gd name="T37" fmla="*/ 108 h 112"/>
              <a:gd name="T38" fmla="*/ 62 w 112"/>
              <a:gd name="T39" fmla="*/ 108 h 112"/>
              <a:gd name="T40" fmla="*/ 62 w 112"/>
              <a:gd name="T41" fmla="*/ 109 h 112"/>
              <a:gd name="T42" fmla="*/ 67 w 112"/>
              <a:gd name="T43" fmla="*/ 111 h 112"/>
              <a:gd name="T44" fmla="*/ 74 w 112"/>
              <a:gd name="T45" fmla="*/ 109 h 112"/>
              <a:gd name="T46" fmla="*/ 77 w 112"/>
              <a:gd name="T47" fmla="*/ 104 h 112"/>
              <a:gd name="T48" fmla="*/ 77 w 112"/>
              <a:gd name="T49" fmla="*/ 104 h 112"/>
              <a:gd name="T50" fmla="*/ 108 w 112"/>
              <a:gd name="T51" fmla="*/ 56 h 112"/>
              <a:gd name="T52" fmla="*/ 108 w 112"/>
              <a:gd name="T53" fmla="*/ 50 h 112"/>
              <a:gd name="T54" fmla="*/ 109 w 112"/>
              <a:gd name="T55" fmla="*/ 50 h 112"/>
              <a:gd name="T56" fmla="*/ 111 w 112"/>
              <a:gd name="T57" fmla="*/ 45 h 112"/>
              <a:gd name="T58" fmla="*/ 56 w 112"/>
              <a:gd name="T59" fmla="*/ 12 h 112"/>
              <a:gd name="T60" fmla="*/ 96 w 112"/>
              <a:gd name="T61" fmla="*/ 37 h 112"/>
              <a:gd name="T62" fmla="*/ 76 w 112"/>
              <a:gd name="T63" fmla="*/ 42 h 112"/>
              <a:gd name="T64" fmla="*/ 58 w 112"/>
              <a:gd name="T65" fmla="*/ 32 h 112"/>
              <a:gd name="T66" fmla="*/ 53 w 112"/>
              <a:gd name="T67" fmla="*/ 12 h 112"/>
              <a:gd name="T68" fmla="*/ 56 w 112"/>
              <a:gd name="T69" fmla="*/ 12 h 112"/>
              <a:gd name="T70" fmla="*/ 72 w 112"/>
              <a:gd name="T71" fmla="*/ 56 h 112"/>
              <a:gd name="T72" fmla="*/ 56 w 112"/>
              <a:gd name="T73" fmla="*/ 72 h 112"/>
              <a:gd name="T74" fmla="*/ 40 w 112"/>
              <a:gd name="T75" fmla="*/ 56 h 112"/>
              <a:gd name="T76" fmla="*/ 52 w 112"/>
              <a:gd name="T77" fmla="*/ 40 h 112"/>
              <a:gd name="T78" fmla="*/ 53 w 112"/>
              <a:gd name="T79" fmla="*/ 40 h 112"/>
              <a:gd name="T80" fmla="*/ 56 w 112"/>
              <a:gd name="T81" fmla="*/ 40 h 112"/>
              <a:gd name="T82" fmla="*/ 72 w 112"/>
              <a:gd name="T83" fmla="*/ 53 h 112"/>
              <a:gd name="T84" fmla="*/ 72 w 112"/>
              <a:gd name="T85" fmla="*/ 53 h 112"/>
              <a:gd name="T86" fmla="*/ 72 w 112"/>
              <a:gd name="T87" fmla="*/ 56 h 112"/>
              <a:gd name="T88" fmla="*/ 12 w 112"/>
              <a:gd name="T89" fmla="*/ 56 h 112"/>
              <a:gd name="T90" fmla="*/ 37 w 112"/>
              <a:gd name="T91" fmla="*/ 16 h 112"/>
              <a:gd name="T92" fmla="*/ 42 w 112"/>
              <a:gd name="T93" fmla="*/ 36 h 112"/>
              <a:gd name="T94" fmla="*/ 32 w 112"/>
              <a:gd name="T95" fmla="*/ 54 h 112"/>
              <a:gd name="T96" fmla="*/ 12 w 112"/>
              <a:gd name="T97" fmla="*/ 60 h 112"/>
              <a:gd name="T98" fmla="*/ 12 w 112"/>
              <a:gd name="T99" fmla="*/ 56 h 112"/>
              <a:gd name="T100" fmla="*/ 56 w 112"/>
              <a:gd name="T101" fmla="*/ 100 h 112"/>
              <a:gd name="T102" fmla="*/ 16 w 112"/>
              <a:gd name="T103" fmla="*/ 75 h 112"/>
              <a:gd name="T104" fmla="*/ 36 w 112"/>
              <a:gd name="T105" fmla="*/ 70 h 112"/>
              <a:gd name="T106" fmla="*/ 54 w 112"/>
              <a:gd name="T107" fmla="*/ 80 h 112"/>
              <a:gd name="T108" fmla="*/ 60 w 112"/>
              <a:gd name="T109" fmla="*/ 100 h 112"/>
              <a:gd name="T110" fmla="*/ 56 w 112"/>
              <a:gd name="T111" fmla="*/ 100 h 112"/>
              <a:gd name="T112" fmla="*/ 100 w 112"/>
              <a:gd name="T113" fmla="*/ 56 h 112"/>
              <a:gd name="T114" fmla="*/ 75 w 112"/>
              <a:gd name="T115" fmla="*/ 96 h 112"/>
              <a:gd name="T116" fmla="*/ 70 w 112"/>
              <a:gd name="T117" fmla="*/ 76 h 112"/>
              <a:gd name="T118" fmla="*/ 80 w 112"/>
              <a:gd name="T119" fmla="*/ 58 h 112"/>
              <a:gd name="T120" fmla="*/ 100 w 112"/>
              <a:gd name="T121" fmla="*/ 53 h 112"/>
              <a:gd name="T122" fmla="*/ 100 w 112"/>
              <a:gd name="T1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12">
                <a:moveTo>
                  <a:pt x="111" y="45"/>
                </a:moveTo>
                <a:cubicBezTo>
                  <a:pt x="109" y="38"/>
                  <a:pt x="109" y="38"/>
                  <a:pt x="109" y="38"/>
                </a:cubicBezTo>
                <a:cubicBezTo>
                  <a:pt x="109" y="36"/>
                  <a:pt x="106" y="34"/>
                  <a:pt x="104" y="35"/>
                </a:cubicBezTo>
                <a:cubicBezTo>
                  <a:pt x="104" y="35"/>
                  <a:pt x="104" y="35"/>
                  <a:pt x="104" y="35"/>
                </a:cubicBezTo>
                <a:cubicBezTo>
                  <a:pt x="95" y="17"/>
                  <a:pt x="77" y="4"/>
                  <a:pt x="56" y="4"/>
                </a:cubicBezTo>
                <a:cubicBezTo>
                  <a:pt x="54" y="4"/>
                  <a:pt x="52" y="4"/>
                  <a:pt x="50" y="4"/>
                </a:cubicBezTo>
                <a:cubicBezTo>
                  <a:pt x="50" y="3"/>
                  <a:pt x="50" y="3"/>
                  <a:pt x="50" y="3"/>
                </a:cubicBezTo>
                <a:cubicBezTo>
                  <a:pt x="50" y="1"/>
                  <a:pt x="48" y="0"/>
                  <a:pt x="45" y="1"/>
                </a:cubicBezTo>
                <a:cubicBezTo>
                  <a:pt x="38" y="3"/>
                  <a:pt x="38" y="3"/>
                  <a:pt x="38" y="3"/>
                </a:cubicBezTo>
                <a:cubicBezTo>
                  <a:pt x="36" y="3"/>
                  <a:pt x="34" y="6"/>
                  <a:pt x="35" y="8"/>
                </a:cubicBezTo>
                <a:cubicBezTo>
                  <a:pt x="35" y="8"/>
                  <a:pt x="35" y="8"/>
                  <a:pt x="35" y="8"/>
                </a:cubicBezTo>
                <a:cubicBezTo>
                  <a:pt x="17" y="17"/>
                  <a:pt x="4" y="35"/>
                  <a:pt x="4" y="56"/>
                </a:cubicBezTo>
                <a:cubicBezTo>
                  <a:pt x="4" y="58"/>
                  <a:pt x="4" y="60"/>
                  <a:pt x="4" y="62"/>
                </a:cubicBezTo>
                <a:cubicBezTo>
                  <a:pt x="3" y="62"/>
                  <a:pt x="3" y="62"/>
                  <a:pt x="3" y="62"/>
                </a:cubicBezTo>
                <a:cubicBezTo>
                  <a:pt x="1" y="62"/>
                  <a:pt x="0" y="65"/>
                  <a:pt x="1" y="67"/>
                </a:cubicBezTo>
                <a:cubicBezTo>
                  <a:pt x="3" y="74"/>
                  <a:pt x="3" y="74"/>
                  <a:pt x="3" y="74"/>
                </a:cubicBezTo>
                <a:cubicBezTo>
                  <a:pt x="3" y="76"/>
                  <a:pt x="6" y="78"/>
                  <a:pt x="8" y="77"/>
                </a:cubicBezTo>
                <a:cubicBezTo>
                  <a:pt x="8" y="77"/>
                  <a:pt x="8" y="77"/>
                  <a:pt x="8" y="77"/>
                </a:cubicBezTo>
                <a:cubicBezTo>
                  <a:pt x="17" y="95"/>
                  <a:pt x="35" y="108"/>
                  <a:pt x="56" y="108"/>
                </a:cubicBezTo>
                <a:cubicBezTo>
                  <a:pt x="58" y="108"/>
                  <a:pt x="60" y="108"/>
                  <a:pt x="62" y="108"/>
                </a:cubicBezTo>
                <a:cubicBezTo>
                  <a:pt x="62" y="109"/>
                  <a:pt x="62" y="109"/>
                  <a:pt x="62" y="109"/>
                </a:cubicBezTo>
                <a:cubicBezTo>
                  <a:pt x="62" y="111"/>
                  <a:pt x="65" y="112"/>
                  <a:pt x="67" y="111"/>
                </a:cubicBezTo>
                <a:cubicBezTo>
                  <a:pt x="74" y="109"/>
                  <a:pt x="74" y="109"/>
                  <a:pt x="74" y="109"/>
                </a:cubicBezTo>
                <a:cubicBezTo>
                  <a:pt x="77" y="109"/>
                  <a:pt x="78" y="106"/>
                  <a:pt x="77" y="104"/>
                </a:cubicBezTo>
                <a:cubicBezTo>
                  <a:pt x="77" y="104"/>
                  <a:pt x="77" y="104"/>
                  <a:pt x="77" y="104"/>
                </a:cubicBezTo>
                <a:cubicBezTo>
                  <a:pt x="95" y="95"/>
                  <a:pt x="108" y="77"/>
                  <a:pt x="108" y="56"/>
                </a:cubicBezTo>
                <a:cubicBezTo>
                  <a:pt x="108" y="54"/>
                  <a:pt x="108" y="52"/>
                  <a:pt x="108" y="50"/>
                </a:cubicBezTo>
                <a:cubicBezTo>
                  <a:pt x="109" y="50"/>
                  <a:pt x="109" y="50"/>
                  <a:pt x="109" y="50"/>
                </a:cubicBezTo>
                <a:cubicBezTo>
                  <a:pt x="111" y="50"/>
                  <a:pt x="112" y="48"/>
                  <a:pt x="111" y="45"/>
                </a:cubicBezTo>
                <a:close/>
                <a:moveTo>
                  <a:pt x="56" y="12"/>
                </a:moveTo>
                <a:cubicBezTo>
                  <a:pt x="74" y="12"/>
                  <a:pt x="89" y="22"/>
                  <a:pt x="96" y="37"/>
                </a:cubicBezTo>
                <a:cubicBezTo>
                  <a:pt x="76" y="42"/>
                  <a:pt x="76" y="42"/>
                  <a:pt x="76" y="42"/>
                </a:cubicBezTo>
                <a:cubicBezTo>
                  <a:pt x="72" y="37"/>
                  <a:pt x="65" y="33"/>
                  <a:pt x="58" y="32"/>
                </a:cubicBezTo>
                <a:cubicBezTo>
                  <a:pt x="53" y="12"/>
                  <a:pt x="53" y="12"/>
                  <a:pt x="53" y="12"/>
                </a:cubicBezTo>
                <a:cubicBezTo>
                  <a:pt x="54" y="12"/>
                  <a:pt x="55" y="12"/>
                  <a:pt x="56" y="12"/>
                </a:cubicBezTo>
                <a:close/>
                <a:moveTo>
                  <a:pt x="72" y="56"/>
                </a:moveTo>
                <a:cubicBezTo>
                  <a:pt x="72" y="65"/>
                  <a:pt x="65" y="72"/>
                  <a:pt x="56" y="72"/>
                </a:cubicBezTo>
                <a:cubicBezTo>
                  <a:pt x="47" y="72"/>
                  <a:pt x="40" y="65"/>
                  <a:pt x="40" y="56"/>
                </a:cubicBezTo>
                <a:cubicBezTo>
                  <a:pt x="40" y="48"/>
                  <a:pt x="45" y="42"/>
                  <a:pt x="52" y="40"/>
                </a:cubicBezTo>
                <a:cubicBezTo>
                  <a:pt x="53" y="40"/>
                  <a:pt x="53" y="40"/>
                  <a:pt x="53" y="40"/>
                </a:cubicBezTo>
                <a:cubicBezTo>
                  <a:pt x="54" y="40"/>
                  <a:pt x="55" y="40"/>
                  <a:pt x="56" y="40"/>
                </a:cubicBezTo>
                <a:cubicBezTo>
                  <a:pt x="64" y="40"/>
                  <a:pt x="70" y="45"/>
                  <a:pt x="72" y="53"/>
                </a:cubicBezTo>
                <a:cubicBezTo>
                  <a:pt x="72" y="53"/>
                  <a:pt x="72" y="53"/>
                  <a:pt x="72" y="53"/>
                </a:cubicBezTo>
                <a:cubicBezTo>
                  <a:pt x="72" y="54"/>
                  <a:pt x="72" y="55"/>
                  <a:pt x="72" y="56"/>
                </a:cubicBezTo>
                <a:close/>
                <a:moveTo>
                  <a:pt x="12" y="56"/>
                </a:moveTo>
                <a:cubicBezTo>
                  <a:pt x="12" y="38"/>
                  <a:pt x="22" y="23"/>
                  <a:pt x="37" y="16"/>
                </a:cubicBezTo>
                <a:cubicBezTo>
                  <a:pt x="42" y="36"/>
                  <a:pt x="42" y="36"/>
                  <a:pt x="42" y="36"/>
                </a:cubicBezTo>
                <a:cubicBezTo>
                  <a:pt x="37" y="40"/>
                  <a:pt x="33" y="47"/>
                  <a:pt x="32" y="54"/>
                </a:cubicBezTo>
                <a:cubicBezTo>
                  <a:pt x="12" y="60"/>
                  <a:pt x="12" y="60"/>
                  <a:pt x="12" y="60"/>
                </a:cubicBezTo>
                <a:cubicBezTo>
                  <a:pt x="12" y="58"/>
                  <a:pt x="12" y="57"/>
                  <a:pt x="12" y="56"/>
                </a:cubicBezTo>
                <a:close/>
                <a:moveTo>
                  <a:pt x="56" y="100"/>
                </a:moveTo>
                <a:cubicBezTo>
                  <a:pt x="38" y="100"/>
                  <a:pt x="23" y="90"/>
                  <a:pt x="16" y="75"/>
                </a:cubicBezTo>
                <a:cubicBezTo>
                  <a:pt x="36" y="70"/>
                  <a:pt x="36" y="70"/>
                  <a:pt x="36" y="70"/>
                </a:cubicBezTo>
                <a:cubicBezTo>
                  <a:pt x="40" y="75"/>
                  <a:pt x="47" y="79"/>
                  <a:pt x="54" y="80"/>
                </a:cubicBezTo>
                <a:cubicBezTo>
                  <a:pt x="60" y="100"/>
                  <a:pt x="60" y="100"/>
                  <a:pt x="60" y="100"/>
                </a:cubicBezTo>
                <a:cubicBezTo>
                  <a:pt x="58" y="100"/>
                  <a:pt x="57" y="100"/>
                  <a:pt x="56" y="100"/>
                </a:cubicBezTo>
                <a:close/>
                <a:moveTo>
                  <a:pt x="100" y="56"/>
                </a:moveTo>
                <a:cubicBezTo>
                  <a:pt x="100" y="74"/>
                  <a:pt x="90" y="89"/>
                  <a:pt x="75" y="96"/>
                </a:cubicBezTo>
                <a:cubicBezTo>
                  <a:pt x="70" y="76"/>
                  <a:pt x="70" y="76"/>
                  <a:pt x="70" y="76"/>
                </a:cubicBezTo>
                <a:cubicBezTo>
                  <a:pt x="75" y="72"/>
                  <a:pt x="79" y="65"/>
                  <a:pt x="80" y="58"/>
                </a:cubicBezTo>
                <a:cubicBezTo>
                  <a:pt x="100" y="53"/>
                  <a:pt x="100" y="53"/>
                  <a:pt x="100" y="53"/>
                </a:cubicBezTo>
                <a:cubicBezTo>
                  <a:pt x="100" y="54"/>
                  <a:pt x="100" y="55"/>
                  <a:pt x="100" y="56"/>
                </a:cubicBezTo>
                <a:close/>
              </a:path>
            </a:pathLst>
          </a:custGeom>
          <a:solidFill>
            <a:srgbClr val="878787"/>
          </a:solidFill>
          <a:ln>
            <a:noFill/>
          </a:ln>
        </p:spPr>
        <p:txBody>
          <a:bodyPr vert="horz" wrap="square" lIns="91440" tIns="45720" rIns="91440" bIns="45720" numCol="1" anchor="t" anchorCtr="0" compatLnSpc="1"/>
          <a:lstStyle/>
          <a:p>
            <a:pPr defTabSz="967740">
              <a:defRPr/>
            </a:pPr>
            <a:endParaRPr lang="id-ID" sz="1900" kern="0" dirty="0">
              <a:solidFill>
                <a:sysClr val="windowText" lastClr="000000"/>
              </a:solidFill>
              <a:latin typeface="微软雅黑" panose="020B0503020204020204" pitchFamily="34" charset="-122"/>
            </a:endParaRPr>
          </a:p>
        </p:txBody>
      </p:sp>
      <p:grpSp>
        <p:nvGrpSpPr>
          <p:cNvPr id="23" name="Group 116"/>
          <p:cNvGrpSpPr/>
          <p:nvPr/>
        </p:nvGrpSpPr>
        <p:grpSpPr>
          <a:xfrm>
            <a:off x="1104900" y="1621790"/>
            <a:ext cx="553085" cy="507365"/>
            <a:chOff x="9780588" y="2543175"/>
            <a:chExt cx="752475" cy="690563"/>
          </a:xfrm>
          <a:solidFill>
            <a:srgbClr val="00A1F2"/>
          </a:solidFill>
        </p:grpSpPr>
        <p:sp>
          <p:nvSpPr>
            <p:cNvPr id="24" name="Freeform 22"/>
            <p:cNvSpPr/>
            <p:nvPr/>
          </p:nvSpPr>
          <p:spPr bwMode="auto">
            <a:xfrm>
              <a:off x="9874251" y="2643188"/>
              <a:ext cx="179388" cy="254000"/>
            </a:xfrm>
            <a:custGeom>
              <a:avLst/>
              <a:gdLst>
                <a:gd name="T0" fmla="*/ 13 w 29"/>
                <a:gd name="T1" fmla="*/ 41 h 41"/>
                <a:gd name="T2" fmla="*/ 12 w 29"/>
                <a:gd name="T3" fmla="*/ 41 h 41"/>
                <a:gd name="T4" fmla="*/ 0 w 29"/>
                <a:gd name="T5" fmla="*/ 22 h 41"/>
                <a:gd name="T6" fmla="*/ 21 w 29"/>
                <a:gd name="T7" fmla="*/ 0 h 41"/>
                <a:gd name="T8" fmla="*/ 28 w 29"/>
                <a:gd name="T9" fmla="*/ 1 h 41"/>
                <a:gd name="T10" fmla="*/ 29 w 29"/>
                <a:gd name="T11" fmla="*/ 3 h 41"/>
                <a:gd name="T12" fmla="*/ 26 w 29"/>
                <a:gd name="T13" fmla="*/ 5 h 41"/>
                <a:gd name="T14" fmla="*/ 21 w 29"/>
                <a:gd name="T15" fmla="*/ 4 h 41"/>
                <a:gd name="T16" fmla="*/ 4 w 29"/>
                <a:gd name="T17" fmla="*/ 22 h 41"/>
                <a:gd name="T18" fmla="*/ 14 w 29"/>
                <a:gd name="T19" fmla="*/ 37 h 41"/>
                <a:gd name="T20" fmla="*/ 14 w 29"/>
                <a:gd name="T21" fmla="*/ 40 h 41"/>
                <a:gd name="T22" fmla="*/ 13 w 29"/>
                <a:gd name="T2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1">
                  <a:moveTo>
                    <a:pt x="13" y="41"/>
                  </a:moveTo>
                  <a:cubicBezTo>
                    <a:pt x="12" y="41"/>
                    <a:pt x="12" y="41"/>
                    <a:pt x="12" y="41"/>
                  </a:cubicBezTo>
                  <a:cubicBezTo>
                    <a:pt x="4" y="37"/>
                    <a:pt x="0" y="30"/>
                    <a:pt x="0" y="22"/>
                  </a:cubicBezTo>
                  <a:cubicBezTo>
                    <a:pt x="0" y="10"/>
                    <a:pt x="10" y="0"/>
                    <a:pt x="21" y="0"/>
                  </a:cubicBezTo>
                  <a:cubicBezTo>
                    <a:pt x="23" y="0"/>
                    <a:pt x="25" y="0"/>
                    <a:pt x="28" y="1"/>
                  </a:cubicBezTo>
                  <a:cubicBezTo>
                    <a:pt x="29" y="1"/>
                    <a:pt x="29" y="2"/>
                    <a:pt x="29" y="3"/>
                  </a:cubicBezTo>
                  <a:cubicBezTo>
                    <a:pt x="29" y="4"/>
                    <a:pt x="27" y="5"/>
                    <a:pt x="26" y="5"/>
                  </a:cubicBezTo>
                  <a:cubicBezTo>
                    <a:pt x="25" y="4"/>
                    <a:pt x="23" y="4"/>
                    <a:pt x="21" y="4"/>
                  </a:cubicBezTo>
                  <a:cubicBezTo>
                    <a:pt x="12" y="4"/>
                    <a:pt x="4" y="12"/>
                    <a:pt x="4" y="22"/>
                  </a:cubicBezTo>
                  <a:cubicBezTo>
                    <a:pt x="4" y="28"/>
                    <a:pt x="8" y="34"/>
                    <a:pt x="14" y="37"/>
                  </a:cubicBezTo>
                  <a:cubicBezTo>
                    <a:pt x="14" y="38"/>
                    <a:pt x="15" y="39"/>
                    <a:pt x="14" y="40"/>
                  </a:cubicBezTo>
                  <a:cubicBezTo>
                    <a:pt x="14" y="41"/>
                    <a:pt x="13" y="41"/>
                    <a:pt x="1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7740">
                <a:defRPr/>
              </a:pPr>
              <a:endParaRPr lang="id-ID" sz="1900" kern="0" dirty="0">
                <a:solidFill>
                  <a:sysClr val="windowText" lastClr="000000"/>
                </a:solidFill>
                <a:latin typeface="微软雅黑" panose="020B0503020204020204" pitchFamily="34" charset="-122"/>
              </a:endParaRPr>
            </a:p>
          </p:txBody>
        </p:sp>
        <p:sp>
          <p:nvSpPr>
            <p:cNvPr id="25" name="Freeform 23"/>
            <p:cNvSpPr>
              <a:spLocks noEditPoints="1"/>
            </p:cNvSpPr>
            <p:nvPr/>
          </p:nvSpPr>
          <p:spPr bwMode="auto">
            <a:xfrm>
              <a:off x="9780588" y="2543175"/>
              <a:ext cx="752475" cy="690563"/>
            </a:xfrm>
            <a:custGeom>
              <a:avLst/>
              <a:gdLst>
                <a:gd name="T0" fmla="*/ 85 w 121"/>
                <a:gd name="T1" fmla="*/ 0 h 111"/>
                <a:gd name="T2" fmla="*/ 61 w 121"/>
                <a:gd name="T3" fmla="*/ 11 h 111"/>
                <a:gd name="T4" fmla="*/ 37 w 121"/>
                <a:gd name="T5" fmla="*/ 0 h 111"/>
                <a:gd name="T6" fmla="*/ 0 w 121"/>
                <a:gd name="T7" fmla="*/ 37 h 111"/>
                <a:gd name="T8" fmla="*/ 10 w 121"/>
                <a:gd name="T9" fmla="*/ 62 h 111"/>
                <a:gd name="T10" fmla="*/ 58 w 121"/>
                <a:gd name="T11" fmla="*/ 109 h 111"/>
                <a:gd name="T12" fmla="*/ 61 w 121"/>
                <a:gd name="T13" fmla="*/ 111 h 111"/>
                <a:gd name="T14" fmla="*/ 63 w 121"/>
                <a:gd name="T15" fmla="*/ 109 h 111"/>
                <a:gd name="T16" fmla="*/ 112 w 121"/>
                <a:gd name="T17" fmla="*/ 62 h 111"/>
                <a:gd name="T18" fmla="*/ 121 w 121"/>
                <a:gd name="T19" fmla="*/ 37 h 111"/>
                <a:gd name="T20" fmla="*/ 85 w 121"/>
                <a:gd name="T21" fmla="*/ 0 h 111"/>
                <a:gd name="T22" fmla="*/ 106 w 121"/>
                <a:gd name="T23" fmla="*/ 57 h 111"/>
                <a:gd name="T24" fmla="*/ 61 w 121"/>
                <a:gd name="T25" fmla="*/ 101 h 111"/>
                <a:gd name="T26" fmla="*/ 16 w 121"/>
                <a:gd name="T27" fmla="*/ 57 h 111"/>
                <a:gd name="T28" fmla="*/ 8 w 121"/>
                <a:gd name="T29" fmla="*/ 37 h 111"/>
                <a:gd name="T30" fmla="*/ 37 w 121"/>
                <a:gd name="T31" fmla="*/ 8 h 111"/>
                <a:gd name="T32" fmla="*/ 58 w 121"/>
                <a:gd name="T33" fmla="*/ 19 h 111"/>
                <a:gd name="T34" fmla="*/ 61 w 121"/>
                <a:gd name="T35" fmla="*/ 21 h 111"/>
                <a:gd name="T36" fmla="*/ 64 w 121"/>
                <a:gd name="T37" fmla="*/ 19 h 111"/>
                <a:gd name="T38" fmla="*/ 85 w 121"/>
                <a:gd name="T39" fmla="*/ 8 h 111"/>
                <a:gd name="T40" fmla="*/ 113 w 121"/>
                <a:gd name="T41" fmla="*/ 37 h 111"/>
                <a:gd name="T42" fmla="*/ 106 w 121"/>
                <a:gd name="T43" fmla="*/ 5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11">
                  <a:moveTo>
                    <a:pt x="85" y="0"/>
                  </a:moveTo>
                  <a:cubicBezTo>
                    <a:pt x="75" y="0"/>
                    <a:pt x="67" y="5"/>
                    <a:pt x="61" y="11"/>
                  </a:cubicBezTo>
                  <a:cubicBezTo>
                    <a:pt x="55" y="5"/>
                    <a:pt x="47" y="0"/>
                    <a:pt x="37" y="0"/>
                  </a:cubicBezTo>
                  <a:cubicBezTo>
                    <a:pt x="17" y="0"/>
                    <a:pt x="0" y="16"/>
                    <a:pt x="0" y="37"/>
                  </a:cubicBezTo>
                  <a:cubicBezTo>
                    <a:pt x="0" y="46"/>
                    <a:pt x="4" y="55"/>
                    <a:pt x="10" y="62"/>
                  </a:cubicBezTo>
                  <a:cubicBezTo>
                    <a:pt x="58" y="109"/>
                    <a:pt x="58" y="109"/>
                    <a:pt x="58" y="109"/>
                  </a:cubicBezTo>
                  <a:cubicBezTo>
                    <a:pt x="59" y="110"/>
                    <a:pt x="60" y="111"/>
                    <a:pt x="61" y="111"/>
                  </a:cubicBezTo>
                  <a:cubicBezTo>
                    <a:pt x="62" y="111"/>
                    <a:pt x="63" y="110"/>
                    <a:pt x="63" y="109"/>
                  </a:cubicBezTo>
                  <a:cubicBezTo>
                    <a:pt x="112" y="62"/>
                    <a:pt x="112" y="62"/>
                    <a:pt x="112" y="62"/>
                  </a:cubicBezTo>
                  <a:cubicBezTo>
                    <a:pt x="118" y="55"/>
                    <a:pt x="121" y="46"/>
                    <a:pt x="121" y="37"/>
                  </a:cubicBezTo>
                  <a:cubicBezTo>
                    <a:pt x="121" y="16"/>
                    <a:pt x="105" y="0"/>
                    <a:pt x="85" y="0"/>
                  </a:cubicBezTo>
                  <a:close/>
                  <a:moveTo>
                    <a:pt x="106" y="57"/>
                  </a:moveTo>
                  <a:cubicBezTo>
                    <a:pt x="61" y="101"/>
                    <a:pt x="61" y="101"/>
                    <a:pt x="61" y="101"/>
                  </a:cubicBezTo>
                  <a:cubicBezTo>
                    <a:pt x="16" y="57"/>
                    <a:pt x="16" y="57"/>
                    <a:pt x="16" y="57"/>
                  </a:cubicBezTo>
                  <a:cubicBezTo>
                    <a:pt x="11" y="51"/>
                    <a:pt x="8" y="44"/>
                    <a:pt x="8" y="37"/>
                  </a:cubicBezTo>
                  <a:cubicBezTo>
                    <a:pt x="8" y="21"/>
                    <a:pt x="21" y="8"/>
                    <a:pt x="37" y="8"/>
                  </a:cubicBezTo>
                  <a:cubicBezTo>
                    <a:pt x="46" y="8"/>
                    <a:pt x="54" y="15"/>
                    <a:pt x="58" y="19"/>
                  </a:cubicBezTo>
                  <a:cubicBezTo>
                    <a:pt x="59" y="20"/>
                    <a:pt x="60" y="21"/>
                    <a:pt x="61" y="21"/>
                  </a:cubicBezTo>
                  <a:cubicBezTo>
                    <a:pt x="62" y="21"/>
                    <a:pt x="63" y="20"/>
                    <a:pt x="64" y="19"/>
                  </a:cubicBezTo>
                  <a:cubicBezTo>
                    <a:pt x="68" y="15"/>
                    <a:pt x="76" y="8"/>
                    <a:pt x="85" y="8"/>
                  </a:cubicBezTo>
                  <a:cubicBezTo>
                    <a:pt x="101" y="8"/>
                    <a:pt x="113" y="21"/>
                    <a:pt x="113" y="37"/>
                  </a:cubicBezTo>
                  <a:cubicBezTo>
                    <a:pt x="113" y="44"/>
                    <a:pt x="111" y="51"/>
                    <a:pt x="10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7740">
                <a:defRPr/>
              </a:pPr>
              <a:endParaRPr lang="id-ID" sz="1900" kern="0" dirty="0">
                <a:solidFill>
                  <a:sysClr val="windowText" lastClr="000000"/>
                </a:solidFill>
                <a:latin typeface="微软雅黑" panose="020B0503020204020204" pitchFamily="34" charset="-122"/>
              </a:endParaRPr>
            </a:p>
          </p:txBody>
        </p:sp>
      </p:grpSp>
      <p:sp>
        <p:nvSpPr>
          <p:cNvPr id="5" name="Rectangle 90"/>
          <p:cNvSpPr/>
          <p:nvPr/>
        </p:nvSpPr>
        <p:spPr>
          <a:xfrm>
            <a:off x="728345" y="4850765"/>
            <a:ext cx="248920" cy="248920"/>
          </a:xfrm>
          <a:prstGeom prst="rect">
            <a:avLst/>
          </a:prstGeom>
          <a:solidFill>
            <a:schemeClr val="bg1">
              <a:lumMod val="50000"/>
            </a:schemeClr>
          </a:solidFill>
          <a:ln w="12700" cap="flat" cmpd="sng" algn="ctr">
            <a:noFill/>
            <a:prstDash val="solid"/>
            <a:miter lim="800000"/>
          </a:ln>
          <a:effectLst/>
        </p:spPr>
        <p:txBody>
          <a:bodyPr lIns="91440" tIns="45720" rIns="91440" bIns="45720" rtlCol="0" anchor="ctr"/>
          <a:lstStyle/>
          <a:p>
            <a:pPr algn="ctr" defTabSz="967740">
              <a:defRPr/>
            </a:pPr>
            <a:endParaRPr lang="id-ID" sz="1900" kern="0" dirty="0">
              <a:solidFill>
                <a:srgbClr val="FFFFFF"/>
              </a:solidFill>
              <a:latin typeface="微软雅黑" panose="020B0503020204020204" pitchFamily="34" charset="-122"/>
              <a:ea typeface="微软雅黑" panose="020B0503020204020204" pitchFamily="34" charset="-122"/>
            </a:endParaRPr>
          </a:p>
        </p:txBody>
      </p:sp>
      <p:sp>
        <p:nvSpPr>
          <p:cNvPr id="6" name="TextBox 204"/>
          <p:cNvSpPr txBox="1"/>
          <p:nvPr/>
        </p:nvSpPr>
        <p:spPr>
          <a:xfrm>
            <a:off x="1715135" y="4777105"/>
            <a:ext cx="3724275" cy="369332"/>
          </a:xfrm>
          <a:prstGeom prst="rect">
            <a:avLst/>
          </a:prstGeom>
          <a:noFill/>
        </p:spPr>
        <p:txBody>
          <a:bodyPr wrap="square" lIns="91440" tIns="45720" rIns="91440" bIns="45720" rtlCol="0">
            <a:spAutoFit/>
          </a:bodyPr>
          <a:lstStyle/>
          <a:p>
            <a:r>
              <a:rPr lang="zh-CN" altLang="en-US" b="1" dirty="0" smtClean="0">
                <a:latin typeface="+mn-ea"/>
              </a:rPr>
              <a:t>积极应对税务稽查</a:t>
            </a:r>
            <a:endParaRPr lang="id-ID" b="1" dirty="0">
              <a:solidFill>
                <a:srgbClr val="FF0000"/>
              </a:solidFill>
              <a:latin typeface="+mn-ea"/>
            </a:endParaRPr>
          </a:p>
        </p:txBody>
      </p:sp>
      <p:pic>
        <p:nvPicPr>
          <p:cNvPr id="28" name="图片 27"/>
          <p:cNvPicPr>
            <a:picLocks noChangeAspect="1"/>
          </p:cNvPicPr>
          <p:nvPr/>
        </p:nvPicPr>
        <p:blipFill>
          <a:blip r:embed="rId9">
            <a:clrChange>
              <a:clrFrom>
                <a:srgbClr val="FFFFFF">
                  <a:alpha val="100000"/>
                </a:srgbClr>
              </a:clrFrom>
              <a:clrTo>
                <a:srgbClr val="FFFFFF">
                  <a:alpha val="100000"/>
                  <a:alpha val="0"/>
                </a:srgbClr>
              </a:clrTo>
            </a:clrChange>
          </a:blip>
          <a:stretch>
            <a:fillRect/>
          </a:stretch>
        </p:blipFill>
        <p:spPr>
          <a:xfrm>
            <a:off x="977265" y="4497705"/>
            <a:ext cx="879475" cy="902970"/>
          </a:xfrm>
          <a:prstGeom prst="rect">
            <a:avLst/>
          </a:prstGeom>
        </p:spPr>
      </p:pic>
    </p:spTree>
    <p:extLst>
      <p:ext uri="{BB962C8B-B14F-4D97-AF65-F5344CB8AC3E}">
        <p14:creationId xmlns:p14="http://schemas.microsoft.com/office/powerpoint/2010/main" val="1596276417"/>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3143" y="396079"/>
            <a:ext cx="11538857" cy="807570"/>
          </a:xfrm>
          <a:prstGeom prst="rect">
            <a:avLst/>
          </a:prstGeom>
        </p:spPr>
        <p:txBody>
          <a:bodyPr wrap="square">
            <a:noAutofit/>
          </a:bodyPr>
          <a:lstStyle/>
          <a:p>
            <a:pPr fontAlgn="auto">
              <a:lnSpc>
                <a:spcPct val="80000"/>
              </a:lnSpc>
            </a:pPr>
            <a:r>
              <a:rPr lang="zh-CN" altLang="en-US" sz="4800" kern="0" spc="45" noProof="1" smtClean="0">
                <a:solidFill>
                  <a:schemeClr val="tx2">
                    <a:lumMod val="50000"/>
                  </a:schemeClr>
                </a:solidFill>
                <a:latin typeface="楷体" panose="02010609060101010101" pitchFamily="49" charset="-122"/>
                <a:ea typeface="楷体" panose="02010609060101010101" pitchFamily="49" charset="-122"/>
                <a:cs typeface="宋体" panose="02010600030101010101" pitchFamily="2" charset="-122"/>
              </a:rPr>
              <a:t>税务</a:t>
            </a:r>
            <a:r>
              <a:rPr lang="zh-CN" altLang="en-US" sz="4800" strike="noStrike" kern="0" spc="45" noProof="1" smtClean="0">
                <a:solidFill>
                  <a:schemeClr val="tx2">
                    <a:lumMod val="50000"/>
                  </a:schemeClr>
                </a:solidFill>
                <a:latin typeface="楷体" panose="02010609060101010101" pitchFamily="49" charset="-122"/>
                <a:ea typeface="楷体" panose="02010609060101010101" pitchFamily="49" charset="-122"/>
                <a:cs typeface="宋体" panose="02010600030101010101" pitchFamily="2" charset="-122"/>
              </a:rPr>
              <a:t>风险管控措施</a:t>
            </a:r>
            <a:r>
              <a:rPr lang="zh-CN" altLang="en-US" sz="5400" kern="0" spc="45" noProof="1" smtClean="0">
                <a:solidFill>
                  <a:schemeClr val="tx2">
                    <a:lumMod val="50000"/>
                  </a:schemeClr>
                </a:solidFill>
                <a:latin typeface="楷体" panose="02010609060101010101" pitchFamily="49" charset="-122"/>
                <a:ea typeface="楷体" panose="02010609060101010101" pitchFamily="49" charset="-122"/>
                <a:cs typeface="宋体" panose="02010600030101010101" pitchFamily="2" charset="-122"/>
              </a:rPr>
              <a:t>指引参考！</a:t>
            </a:r>
            <a:endParaRPr lang="zh-CN" altLang="en-US" sz="1200" strike="noStrike" kern="0" spc="45" noProof="1">
              <a:solidFill>
                <a:schemeClr val="tx2">
                  <a:lumMod val="50000"/>
                </a:schemeClr>
              </a:solidFill>
              <a:latin typeface="楷体" panose="02010609060101010101" pitchFamily="49" charset="-122"/>
              <a:ea typeface="楷体" panose="02010609060101010101" pitchFamily="49" charset="-122"/>
              <a:cs typeface="宋体" panose="02010600030101010101" pitchFamily="2"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2667722871"/>
              </p:ext>
            </p:extLst>
          </p:nvPr>
        </p:nvGraphicFramePr>
        <p:xfrm>
          <a:off x="213248" y="1203649"/>
          <a:ext cx="11655290" cy="5253135"/>
        </p:xfrm>
        <a:graphic>
          <a:graphicData uri="http://schemas.openxmlformats.org/drawingml/2006/table">
            <a:tbl>
              <a:tblPr>
                <a:tableStyleId>{5C22544A-7EE6-4342-B048-85BDC9FD1C3A}</a:tableStyleId>
              </a:tblPr>
              <a:tblGrid>
                <a:gridCol w="1442012">
                  <a:extLst>
                    <a:ext uri="{9D8B030D-6E8A-4147-A177-3AD203B41FA5}">
                      <a16:colId xmlns:a16="http://schemas.microsoft.com/office/drawing/2014/main" val="1766608525"/>
                    </a:ext>
                  </a:extLst>
                </a:gridCol>
                <a:gridCol w="715130">
                  <a:extLst>
                    <a:ext uri="{9D8B030D-6E8A-4147-A177-3AD203B41FA5}">
                      <a16:colId xmlns:a16="http://schemas.microsoft.com/office/drawing/2014/main" val="1863596669"/>
                    </a:ext>
                  </a:extLst>
                </a:gridCol>
                <a:gridCol w="543903">
                  <a:extLst>
                    <a:ext uri="{9D8B030D-6E8A-4147-A177-3AD203B41FA5}">
                      <a16:colId xmlns:a16="http://schemas.microsoft.com/office/drawing/2014/main" val="2533864675"/>
                    </a:ext>
                  </a:extLst>
                </a:gridCol>
                <a:gridCol w="623313">
                  <a:extLst>
                    <a:ext uri="{9D8B030D-6E8A-4147-A177-3AD203B41FA5}">
                      <a16:colId xmlns:a16="http://schemas.microsoft.com/office/drawing/2014/main" val="2578581919"/>
                    </a:ext>
                  </a:extLst>
                </a:gridCol>
                <a:gridCol w="2168884">
                  <a:extLst>
                    <a:ext uri="{9D8B030D-6E8A-4147-A177-3AD203B41FA5}">
                      <a16:colId xmlns:a16="http://schemas.microsoft.com/office/drawing/2014/main" val="2301076216"/>
                    </a:ext>
                  </a:extLst>
                </a:gridCol>
                <a:gridCol w="1871261">
                  <a:extLst>
                    <a:ext uri="{9D8B030D-6E8A-4147-A177-3AD203B41FA5}">
                      <a16:colId xmlns:a16="http://schemas.microsoft.com/office/drawing/2014/main" val="4005687248"/>
                    </a:ext>
                  </a:extLst>
                </a:gridCol>
                <a:gridCol w="2274534">
                  <a:extLst>
                    <a:ext uri="{9D8B030D-6E8A-4147-A177-3AD203B41FA5}">
                      <a16:colId xmlns:a16="http://schemas.microsoft.com/office/drawing/2014/main" val="1182247028"/>
                    </a:ext>
                  </a:extLst>
                </a:gridCol>
                <a:gridCol w="2016253">
                  <a:extLst>
                    <a:ext uri="{9D8B030D-6E8A-4147-A177-3AD203B41FA5}">
                      <a16:colId xmlns:a16="http://schemas.microsoft.com/office/drawing/2014/main" val="1479025836"/>
                    </a:ext>
                  </a:extLst>
                </a:gridCol>
              </a:tblGrid>
              <a:tr h="378415">
                <a:tc>
                  <a:txBody>
                    <a:bodyPr/>
                    <a:lstStyle/>
                    <a:p>
                      <a:pPr algn="ctr" fontAlgn="ctr"/>
                      <a:r>
                        <a:rPr lang="zh-CN" altLang="en-US" sz="1200" b="1" u="none" strike="noStrike" dirty="0">
                          <a:effectLst/>
                          <a:latin typeface="微软雅黑" panose="020B0503020204020204" pitchFamily="34" charset="-122"/>
                          <a:ea typeface="微软雅黑" panose="020B0503020204020204" pitchFamily="34" charset="-122"/>
                        </a:rPr>
                        <a:t>风险名称</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3944" marR="3944" marT="3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51"/>
                    </a:solidFill>
                  </a:tcPr>
                </a:tc>
                <a:tc>
                  <a:txBody>
                    <a:bodyPr/>
                    <a:lstStyle/>
                    <a:p>
                      <a:pPr algn="ctr" fontAlgn="ctr"/>
                      <a:r>
                        <a:rPr lang="zh-CN" altLang="en-US" sz="1200" b="1" u="none" strike="noStrike" dirty="0">
                          <a:effectLst/>
                          <a:latin typeface="微软雅黑" panose="020B0503020204020204" pitchFamily="34" charset="-122"/>
                          <a:ea typeface="微软雅黑" panose="020B0503020204020204" pitchFamily="34" charset="-122"/>
                        </a:rPr>
                        <a:t>风险指标类型</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3944" marR="3944" marT="3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51"/>
                    </a:solidFill>
                  </a:tcPr>
                </a:tc>
                <a:tc>
                  <a:txBody>
                    <a:bodyPr/>
                    <a:lstStyle/>
                    <a:p>
                      <a:pPr algn="ctr" fontAlgn="ctr"/>
                      <a:r>
                        <a:rPr lang="zh-CN" altLang="en-US" sz="1200" b="1" u="none" strike="noStrike" dirty="0">
                          <a:effectLst/>
                          <a:latin typeface="微软雅黑" panose="020B0503020204020204" pitchFamily="34" charset="-122"/>
                          <a:ea typeface="微软雅黑" panose="020B0503020204020204" pitchFamily="34" charset="-122"/>
                        </a:rPr>
                        <a:t>适用行业</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3944" marR="3944" marT="3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51"/>
                    </a:solidFill>
                  </a:tcPr>
                </a:tc>
                <a:tc>
                  <a:txBody>
                    <a:bodyPr/>
                    <a:lstStyle/>
                    <a:p>
                      <a:pPr algn="ctr" fontAlgn="ctr"/>
                      <a:r>
                        <a:rPr lang="zh-CN" altLang="en-US" sz="1200" b="1" u="none" strike="noStrike" dirty="0">
                          <a:effectLst/>
                          <a:latin typeface="微软雅黑" panose="020B0503020204020204" pitchFamily="34" charset="-122"/>
                          <a:ea typeface="微软雅黑" panose="020B0503020204020204" pitchFamily="34" charset="-122"/>
                        </a:rPr>
                        <a:t>涉及税种</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3944" marR="3944" marT="3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51"/>
                    </a:solidFill>
                  </a:tcPr>
                </a:tc>
                <a:tc>
                  <a:txBody>
                    <a:bodyPr/>
                    <a:lstStyle/>
                    <a:p>
                      <a:pPr algn="ctr" fontAlgn="ctr"/>
                      <a:r>
                        <a:rPr lang="zh-CN" altLang="en-US" sz="1200" b="1" u="none" strike="noStrike" dirty="0">
                          <a:effectLst/>
                          <a:latin typeface="微软雅黑" panose="020B0503020204020204" pitchFamily="34" charset="-122"/>
                          <a:ea typeface="微软雅黑" panose="020B0503020204020204" pitchFamily="34" charset="-122"/>
                        </a:rPr>
                        <a:t>风险指标值</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3944" marR="3944" marT="3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51"/>
                    </a:solidFill>
                  </a:tcPr>
                </a:tc>
                <a:tc>
                  <a:txBody>
                    <a:bodyPr/>
                    <a:lstStyle/>
                    <a:p>
                      <a:pPr algn="ctr" fontAlgn="ctr"/>
                      <a:r>
                        <a:rPr lang="zh-CN" altLang="en-US" sz="1200" b="1" u="none" strike="noStrike" dirty="0">
                          <a:effectLst/>
                          <a:latin typeface="微软雅黑" panose="020B0503020204020204" pitchFamily="34" charset="-122"/>
                          <a:ea typeface="微软雅黑" panose="020B0503020204020204" pitchFamily="34" charset="-122"/>
                        </a:rPr>
                        <a:t>风险描述</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3944" marR="3944" marT="3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51"/>
                    </a:solidFill>
                  </a:tcPr>
                </a:tc>
                <a:tc>
                  <a:txBody>
                    <a:bodyPr/>
                    <a:lstStyle/>
                    <a:p>
                      <a:pPr algn="ctr" fontAlgn="ctr"/>
                      <a:r>
                        <a:rPr lang="zh-CN" altLang="en-US" sz="1200" b="1" u="none" strike="noStrike" dirty="0">
                          <a:effectLst/>
                          <a:latin typeface="微软雅黑" panose="020B0503020204020204" pitchFamily="34" charset="-122"/>
                          <a:ea typeface="微软雅黑" panose="020B0503020204020204" pitchFamily="34" charset="-122"/>
                        </a:rPr>
                        <a:t>税务机关关注重点</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3944" marR="3944" marT="3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51"/>
                    </a:solidFill>
                  </a:tcPr>
                </a:tc>
                <a:tc>
                  <a:txBody>
                    <a:bodyPr/>
                    <a:lstStyle/>
                    <a:p>
                      <a:pPr algn="ctr" fontAlgn="ctr"/>
                      <a:r>
                        <a:rPr lang="zh-CN" altLang="en-US" sz="1200" b="1" u="none" strike="noStrike" dirty="0">
                          <a:effectLst/>
                          <a:latin typeface="微软雅黑" panose="020B0503020204020204" pitchFamily="34" charset="-122"/>
                          <a:ea typeface="微软雅黑" panose="020B0503020204020204" pitchFamily="34" charset="-122"/>
                        </a:rPr>
                        <a:t>应对措施</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3944" marR="3944" marT="39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51"/>
                    </a:solidFill>
                  </a:tcPr>
                </a:tc>
                <a:extLst>
                  <a:ext uri="{0D108BD9-81ED-4DB2-BD59-A6C34878D82A}">
                    <a16:rowId xmlns:a16="http://schemas.microsoft.com/office/drawing/2014/main" val="785207167"/>
                  </a:ext>
                </a:extLst>
              </a:tr>
              <a:tr h="4874720">
                <a:tc>
                  <a:txBody>
                    <a:bodyPr/>
                    <a:lstStyle/>
                    <a:p>
                      <a:pPr algn="l"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研发费用的归集超范围或不规范的风险</a:t>
                      </a:r>
                    </a:p>
                  </a:txBody>
                  <a:tcPr marL="36000" marR="3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表间数据比对</a:t>
                      </a:r>
                    </a:p>
                  </a:txBody>
                  <a:tcPr marL="36000" marR="3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全行业</a:t>
                      </a:r>
                    </a:p>
                  </a:txBody>
                  <a:tcPr marL="36000" marR="3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企业所得税</a:t>
                      </a:r>
                    </a:p>
                  </a:txBody>
                  <a:tcPr marL="36000" marR="3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1.</a:t>
                      </a:r>
                      <a:r>
                        <a:rPr lang="zh-CN" altLang="en-US" sz="1200" b="0" i="0" u="none" strike="noStrike" dirty="0">
                          <a:solidFill>
                            <a:srgbClr val="000000"/>
                          </a:solidFill>
                          <a:effectLst/>
                          <a:latin typeface="宋体" panose="02010600030101010101" pitchFamily="2" charset="-122"/>
                          <a:ea typeface="宋体" panose="02010600030101010101" pitchFamily="2" charset="-122"/>
                        </a:rPr>
                        <a:t>计算企业的成本费用率、研发费用率，与同行业标准值及预警参数进</a:t>
                      </a:r>
                      <a:br>
                        <a:rPr lang="zh-CN" altLang="en-US" sz="1200" b="0" i="0" u="none" strike="noStrike" dirty="0">
                          <a:solidFill>
                            <a:srgbClr val="000000"/>
                          </a:solidFill>
                          <a:effectLst/>
                          <a:latin typeface="宋体" panose="02010600030101010101" pitchFamily="2" charset="-122"/>
                          <a:ea typeface="宋体" panose="02010600030101010101" pitchFamily="2" charset="-122"/>
                        </a:rPr>
                      </a:br>
                      <a:r>
                        <a:rPr lang="zh-CN" altLang="en-US" sz="1200" b="0" i="0" u="none" strike="noStrike" dirty="0">
                          <a:solidFill>
                            <a:srgbClr val="000000"/>
                          </a:solidFill>
                          <a:effectLst/>
                          <a:latin typeface="宋体" panose="02010600030101010101" pitchFamily="2" charset="-122"/>
                          <a:ea typeface="宋体" panose="02010600030101010101" pitchFamily="2" charset="-122"/>
                        </a:rPr>
                        <a:t>行静态比对分析。</a:t>
                      </a:r>
                      <a:br>
                        <a:rPr lang="zh-CN" altLang="en-US" sz="1200" b="0" i="0" u="none" strike="noStrike" dirty="0">
                          <a:solidFill>
                            <a:srgbClr val="000000"/>
                          </a:solidFill>
                          <a:effectLst/>
                          <a:latin typeface="宋体" panose="02010600030101010101" pitchFamily="2" charset="-122"/>
                          <a:ea typeface="宋体" panose="02010600030101010101" pitchFamily="2" charset="-122"/>
                        </a:rPr>
                      </a:br>
                      <a:r>
                        <a:rPr lang="en-US" altLang="zh-CN" sz="1200" b="0" i="0" u="none" strike="noStrike" dirty="0">
                          <a:solidFill>
                            <a:srgbClr val="000000"/>
                          </a:solidFill>
                          <a:effectLst/>
                          <a:latin typeface="宋体" panose="02010600030101010101" pitchFamily="2" charset="-122"/>
                          <a:ea typeface="宋体" panose="02010600030101010101" pitchFamily="2" charset="-122"/>
                        </a:rPr>
                        <a:t>2.</a:t>
                      </a:r>
                      <a:r>
                        <a:rPr lang="zh-CN" altLang="en-US" sz="1200" b="0" i="0" u="none" strike="noStrike" dirty="0">
                          <a:solidFill>
                            <a:srgbClr val="000000"/>
                          </a:solidFill>
                          <a:effectLst/>
                          <a:latin typeface="宋体" panose="02010600030101010101" pitchFamily="2" charset="-122"/>
                          <a:ea typeface="宋体" panose="02010600030101010101" pitchFamily="2" charset="-122"/>
                        </a:rPr>
                        <a:t>计算企业的研发费用变动率，与企业营业收人变动率进行动态配比分析。</a:t>
                      </a:r>
                      <a:br>
                        <a:rPr lang="zh-CN" altLang="en-US" sz="1200" b="0" i="0" u="none" strike="noStrike" dirty="0">
                          <a:solidFill>
                            <a:srgbClr val="000000"/>
                          </a:solidFill>
                          <a:effectLst/>
                          <a:latin typeface="宋体" panose="02010600030101010101" pitchFamily="2" charset="-122"/>
                          <a:ea typeface="宋体" panose="02010600030101010101" pitchFamily="2" charset="-122"/>
                        </a:rPr>
                      </a:br>
                      <a:r>
                        <a:rPr lang="en-US" altLang="zh-CN" sz="1200" b="0" i="0" u="none" strike="noStrike" dirty="0">
                          <a:solidFill>
                            <a:srgbClr val="000000"/>
                          </a:solidFill>
                          <a:effectLst/>
                          <a:latin typeface="宋体" panose="02010600030101010101" pitchFamily="2" charset="-122"/>
                          <a:ea typeface="宋体" panose="02010600030101010101" pitchFamily="2" charset="-122"/>
                        </a:rPr>
                        <a:t>3.</a:t>
                      </a:r>
                      <a:r>
                        <a:rPr lang="zh-CN" altLang="en-US" sz="1200" b="0" i="0" u="none" strike="noStrike" dirty="0">
                          <a:solidFill>
                            <a:srgbClr val="000000"/>
                          </a:solidFill>
                          <a:effectLst/>
                          <a:latin typeface="宋体" panose="02010600030101010101" pitchFamily="2" charset="-122"/>
                          <a:ea typeface="宋体" panose="02010600030101010101" pitchFamily="2" charset="-122"/>
                        </a:rPr>
                        <a:t>综合分析识别企业是否存在多计加计扣除研发费，少缴企业所得税的</a:t>
                      </a:r>
                      <a:br>
                        <a:rPr lang="zh-CN" altLang="en-US" sz="1200" b="0" i="0" u="none" strike="noStrike" dirty="0">
                          <a:solidFill>
                            <a:srgbClr val="000000"/>
                          </a:solidFill>
                          <a:effectLst/>
                          <a:latin typeface="宋体" panose="02010600030101010101" pitchFamily="2" charset="-122"/>
                          <a:ea typeface="宋体" panose="02010600030101010101" pitchFamily="2" charset="-122"/>
                        </a:rPr>
                      </a:br>
                      <a:r>
                        <a:rPr lang="zh-CN" altLang="en-US" sz="1200" b="0" i="0" u="none" strike="noStrike" dirty="0">
                          <a:solidFill>
                            <a:srgbClr val="000000"/>
                          </a:solidFill>
                          <a:effectLst/>
                          <a:latin typeface="宋体" panose="02010600030101010101" pitchFamily="2" charset="-122"/>
                          <a:ea typeface="宋体" panose="02010600030101010101" pitchFamily="2" charset="-122"/>
                        </a:rPr>
                        <a:t>风险。</a:t>
                      </a:r>
                    </a:p>
                  </a:txBody>
                  <a:tcPr marL="36000" marR="3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在实际业务中，企业可能存在研发费用和日常运营费用未分别核算，未按</a:t>
                      </a:r>
                      <a:br>
                        <a:rPr lang="zh-CN" altLang="en-US" sz="1200" b="0" i="0" u="none" strike="noStrike" dirty="0">
                          <a:solidFill>
                            <a:srgbClr val="000000"/>
                          </a:solidFill>
                          <a:effectLst/>
                          <a:latin typeface="宋体" panose="02010600030101010101" pitchFamily="2" charset="-122"/>
                          <a:ea typeface="宋体" panose="02010600030101010101" pitchFamily="2" charset="-122"/>
                        </a:rPr>
                      </a:br>
                      <a:r>
                        <a:rPr lang="zh-CN" altLang="en-US" sz="1200" b="0" i="0" u="none" strike="noStrike" dirty="0">
                          <a:solidFill>
                            <a:srgbClr val="000000"/>
                          </a:solidFill>
                          <a:effectLst/>
                          <a:latin typeface="宋体" panose="02010600030101010101" pitchFamily="2" charset="-122"/>
                          <a:ea typeface="宋体" panose="02010600030101010101" pitchFamily="2" charset="-122"/>
                        </a:rPr>
                        <a:t>规定设置辅助账，未能如实提供产研共用设备和人员使用记录，擅自扩大研发费用归集口径，造成研发费用支出归集不准确，将运营领用的材料、常规升级等计人研发费，将后勤辅助人员工资计入研发费，虚构外聘人员劳务费，扩大其他费用范围，从而违规享受税收优惠政策，多计加计扣除研发费，少缴企业所得税的风险。</a:t>
                      </a:r>
                    </a:p>
                  </a:txBody>
                  <a:tcPr marL="36000" marR="3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(1)</a:t>
                      </a:r>
                      <a:r>
                        <a:rPr lang="zh-CN" altLang="en-US" sz="1200" b="0" i="0" u="none" strike="noStrike" dirty="0">
                          <a:solidFill>
                            <a:srgbClr val="000000"/>
                          </a:solidFill>
                          <a:effectLst/>
                          <a:latin typeface="宋体" panose="02010600030101010101" pitchFamily="2" charset="-122"/>
                          <a:ea typeface="宋体" panose="02010600030101010101" pitchFamily="2" charset="-122"/>
                        </a:rPr>
                        <a:t>重点审核研发项目相关辅助账和</a:t>
                      </a:r>
                      <a:r>
                        <a:rPr lang="en-US" altLang="zh-CN" sz="1200" b="0" i="0" u="none" strike="noStrike" dirty="0">
                          <a:solidFill>
                            <a:srgbClr val="000000"/>
                          </a:solidFill>
                          <a:effectLst/>
                          <a:latin typeface="宋体" panose="02010600030101010101" pitchFamily="2" charset="-122"/>
                          <a:ea typeface="宋体" panose="02010600030101010101" pitchFamily="2" charset="-122"/>
                        </a:rPr>
                        <a:t>《</a:t>
                      </a:r>
                      <a:r>
                        <a:rPr lang="zh-CN" altLang="en-US" sz="1200" b="0" i="0" u="none" strike="noStrike" dirty="0">
                          <a:solidFill>
                            <a:srgbClr val="000000"/>
                          </a:solidFill>
                          <a:effectLst/>
                          <a:latin typeface="宋体" panose="02010600030101010101" pitchFamily="2" charset="-122"/>
                          <a:ea typeface="宋体" panose="02010600030101010101" pitchFamily="2" charset="-122"/>
                        </a:rPr>
                        <a:t>研发项目可加计扣除研究开发费用情况归集表</a:t>
                      </a:r>
                      <a:r>
                        <a:rPr lang="en-US" altLang="zh-CN" sz="1200" b="0" i="0" u="none" strike="noStrike" dirty="0" smtClean="0">
                          <a:solidFill>
                            <a:srgbClr val="000000"/>
                          </a:solidFill>
                          <a:effectLst/>
                          <a:latin typeface="宋体" panose="02010600030101010101" pitchFamily="2" charset="-122"/>
                          <a:ea typeface="宋体" panose="02010600030101010101" pitchFamily="2" charset="-122"/>
                        </a:rPr>
                        <a:t>》“</a:t>
                      </a:r>
                      <a:r>
                        <a:rPr lang="zh-CN" altLang="en-US" sz="1200" b="0" i="0" u="none" strike="noStrike" dirty="0" smtClean="0">
                          <a:solidFill>
                            <a:srgbClr val="000000"/>
                          </a:solidFill>
                          <a:effectLst/>
                          <a:latin typeface="宋体" panose="02010600030101010101" pitchFamily="2" charset="-122"/>
                          <a:ea typeface="宋体" panose="02010600030101010101" pitchFamily="2" charset="-122"/>
                        </a:rPr>
                        <a:t>，</a:t>
                      </a:r>
                      <a:r>
                        <a:rPr lang="zh-CN" altLang="en-US" sz="1200" b="0" i="0" u="none" strike="noStrike" dirty="0">
                          <a:solidFill>
                            <a:srgbClr val="000000"/>
                          </a:solidFill>
                          <a:effectLst/>
                          <a:latin typeface="宋体" panose="02010600030101010101" pitchFamily="2" charset="-122"/>
                          <a:ea typeface="宋体" panose="02010600030101010101" pitchFamily="2" charset="-122"/>
                        </a:rPr>
                        <a:t>年度申报研发费用加计扣除附表。</a:t>
                      </a:r>
                      <a:br>
                        <a:rPr lang="zh-CN" altLang="en-US" sz="1200" b="0" i="0" u="none" strike="noStrike" dirty="0">
                          <a:solidFill>
                            <a:srgbClr val="000000"/>
                          </a:solidFill>
                          <a:effectLst/>
                          <a:latin typeface="宋体" panose="02010600030101010101" pitchFamily="2" charset="-122"/>
                          <a:ea typeface="宋体" panose="02010600030101010101" pitchFamily="2" charset="-122"/>
                        </a:rPr>
                      </a:br>
                      <a:r>
                        <a:rPr lang="en-US" altLang="zh-CN" sz="1200" b="0" i="0" u="none" strike="noStrike" dirty="0">
                          <a:solidFill>
                            <a:srgbClr val="000000"/>
                          </a:solidFill>
                          <a:effectLst/>
                          <a:latin typeface="宋体" panose="02010600030101010101" pitchFamily="2" charset="-122"/>
                          <a:ea typeface="宋体" panose="02010600030101010101" pitchFamily="2" charset="-122"/>
                        </a:rPr>
                        <a:t>(2)</a:t>
                      </a:r>
                      <a:r>
                        <a:rPr lang="zh-CN" altLang="en-US" sz="1200" b="0" i="0" u="none" strike="noStrike" dirty="0">
                          <a:solidFill>
                            <a:srgbClr val="000000"/>
                          </a:solidFill>
                          <a:effectLst/>
                          <a:latin typeface="宋体" panose="02010600030101010101" pitchFamily="2" charset="-122"/>
                          <a:ea typeface="宋体" panose="02010600030101010101" pitchFamily="2" charset="-122"/>
                        </a:rPr>
                        <a:t>核实企业研发项目是否立项、研究开发项目计划书和研究开发费预算情况。</a:t>
                      </a:r>
                      <a:br>
                        <a:rPr lang="zh-CN" altLang="en-US" sz="1200" b="0" i="0" u="none" strike="noStrike" dirty="0">
                          <a:solidFill>
                            <a:srgbClr val="000000"/>
                          </a:solidFill>
                          <a:effectLst/>
                          <a:latin typeface="宋体" panose="02010600030101010101" pitchFamily="2" charset="-122"/>
                          <a:ea typeface="宋体" panose="02010600030101010101" pitchFamily="2" charset="-122"/>
                        </a:rPr>
                      </a:br>
                      <a:endParaRPr lang="en-US" altLang="zh-CN" sz="1200" b="0" i="0" u="none" strike="noStrike" dirty="0" smtClean="0">
                        <a:solidFill>
                          <a:srgbClr val="000000"/>
                        </a:solidFill>
                        <a:effectLst/>
                        <a:latin typeface="宋体" panose="02010600030101010101" pitchFamily="2" charset="-122"/>
                        <a:ea typeface="宋体" panose="02010600030101010101" pitchFamily="2" charset="-122"/>
                      </a:endParaRPr>
                    </a:p>
                    <a:p>
                      <a:pPr algn="l" fontAlgn="ctr"/>
                      <a:endParaRPr lang="en-US" altLang="zh-CN" sz="1200" b="0" i="0" u="none" strike="noStrike" dirty="0" smtClean="0">
                        <a:solidFill>
                          <a:srgbClr val="000000"/>
                        </a:solidFill>
                        <a:effectLst/>
                        <a:latin typeface="宋体" panose="02010600030101010101" pitchFamily="2" charset="-122"/>
                        <a:ea typeface="宋体" panose="02010600030101010101" pitchFamily="2" charset="-122"/>
                      </a:endParaRPr>
                    </a:p>
                    <a:p>
                      <a:pPr algn="l" fontAlgn="ctr"/>
                      <a:r>
                        <a:rPr lang="en-US" altLang="zh-CN" sz="1200" b="0" i="0" u="none" strike="noStrike" dirty="0" smtClean="0">
                          <a:solidFill>
                            <a:srgbClr val="000000"/>
                          </a:solidFill>
                          <a:effectLst/>
                          <a:latin typeface="宋体" panose="02010600030101010101" pitchFamily="2" charset="-122"/>
                          <a:ea typeface="宋体" panose="02010600030101010101" pitchFamily="2" charset="-122"/>
                        </a:rPr>
                        <a:t>……</a:t>
                      </a:r>
                      <a:r>
                        <a:rPr lang="zh-CN" altLang="en-US" sz="1200" b="0" i="0" u="none" strike="noStrike" dirty="0" smtClean="0">
                          <a:solidFill>
                            <a:srgbClr val="000000"/>
                          </a:solidFill>
                          <a:effectLst/>
                          <a:latin typeface="宋体" panose="02010600030101010101" pitchFamily="2" charset="-122"/>
                          <a:ea typeface="宋体" panose="02010600030101010101" pitchFamily="2" charset="-122"/>
                        </a:rPr>
                        <a:t>略</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36000" marR="3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研发费用加计扣除政策对不能享受该优惠的行业进行了限制，可以采用以下方式自查</a:t>
                      </a:r>
                      <a:r>
                        <a:rPr lang="en-US" altLang="zh-CN" sz="1200" b="0" i="0" u="none" strike="noStrike" dirty="0">
                          <a:solidFill>
                            <a:srgbClr val="000000"/>
                          </a:solidFill>
                          <a:effectLst/>
                          <a:latin typeface="宋体" panose="02010600030101010101" pitchFamily="2" charset="-122"/>
                          <a:ea typeface="宋体" panose="02010600030101010101" pitchFamily="2" charset="-122"/>
                        </a:rPr>
                        <a:t>:</a:t>
                      </a:r>
                      <a:br>
                        <a:rPr lang="en-US" altLang="zh-CN" sz="1200" b="0" i="0" u="none" strike="noStrike" dirty="0">
                          <a:solidFill>
                            <a:srgbClr val="000000"/>
                          </a:solidFill>
                          <a:effectLst/>
                          <a:latin typeface="宋体" panose="02010600030101010101" pitchFamily="2" charset="-122"/>
                          <a:ea typeface="宋体" panose="02010600030101010101" pitchFamily="2" charset="-122"/>
                        </a:rPr>
                      </a:br>
                      <a:r>
                        <a:rPr lang="zh-CN" altLang="en-US" sz="1200" b="0" i="0" u="none" strike="noStrike" dirty="0">
                          <a:solidFill>
                            <a:srgbClr val="000000"/>
                          </a:solidFill>
                          <a:effectLst/>
                          <a:latin typeface="宋体" panose="02010600030101010101" pitchFamily="2" charset="-122"/>
                          <a:ea typeface="宋体" panose="02010600030101010101" pitchFamily="2" charset="-122"/>
                        </a:rPr>
                        <a:t>一是通过营业执照、税务登记等基础资料查询企业注册类型，判断是否为</a:t>
                      </a:r>
                      <a:r>
                        <a:rPr lang="en-US" altLang="zh-CN" sz="1200" b="0" i="0" u="none" strike="noStrike" dirty="0">
                          <a:solidFill>
                            <a:srgbClr val="000000"/>
                          </a:solidFill>
                          <a:effectLst/>
                          <a:latin typeface="宋体" panose="02010600030101010101" pitchFamily="2" charset="-122"/>
                          <a:ea typeface="宋体" panose="02010600030101010101" pitchFamily="2" charset="-122"/>
                        </a:rPr>
                        <a:t>《</a:t>
                      </a:r>
                      <a:r>
                        <a:rPr lang="zh-CN" altLang="en-US" sz="1200" b="0" i="0" u="none" strike="noStrike" dirty="0">
                          <a:solidFill>
                            <a:srgbClr val="000000"/>
                          </a:solidFill>
                          <a:effectLst/>
                          <a:latin typeface="宋体" panose="02010600030101010101" pitchFamily="2" charset="-122"/>
                          <a:ea typeface="宋体" panose="02010600030101010101" pitchFamily="2" charset="-122"/>
                        </a:rPr>
                        <a:t>国民经济行业分类与代码</a:t>
                      </a:r>
                      <a:r>
                        <a:rPr lang="en-US" altLang="zh-CN" sz="1200" b="0" i="0" u="none" strike="noStrike" dirty="0">
                          <a:solidFill>
                            <a:srgbClr val="000000"/>
                          </a:solidFill>
                          <a:effectLst/>
                          <a:latin typeface="宋体" panose="02010600030101010101" pitchFamily="2" charset="-122"/>
                          <a:ea typeface="宋体" panose="02010600030101010101" pitchFamily="2" charset="-122"/>
                        </a:rPr>
                        <a:t>》</a:t>
                      </a:r>
                      <a:r>
                        <a:rPr lang="zh-CN" altLang="en-US" sz="1200" b="0" i="0" u="none" strike="noStrike" dirty="0">
                          <a:solidFill>
                            <a:srgbClr val="000000"/>
                          </a:solidFill>
                          <a:effectLst/>
                          <a:latin typeface="宋体" panose="02010600030101010101" pitchFamily="2" charset="-122"/>
                          <a:ea typeface="宋体" panose="02010600030101010101" pitchFamily="2" charset="-122"/>
                        </a:rPr>
                        <a:t>中规定的负面清单行业</a:t>
                      </a:r>
                      <a:r>
                        <a:rPr lang="zh-CN" altLang="en-US" sz="1200" b="0" i="0" u="none" strike="noStrike" dirty="0" smtClean="0">
                          <a:solidFill>
                            <a:srgbClr val="000000"/>
                          </a:solidFill>
                          <a:effectLst/>
                          <a:latin typeface="宋体" panose="02010600030101010101" pitchFamily="2" charset="-122"/>
                          <a:ea typeface="宋体" panose="02010600030101010101" pitchFamily="2" charset="-122"/>
                        </a:rPr>
                        <a:t>。</a:t>
                      </a:r>
                      <a:endParaRPr lang="en-US" altLang="zh-CN" sz="1200" b="0" i="0" u="none" strike="noStrike" dirty="0" smtClean="0">
                        <a:solidFill>
                          <a:srgbClr val="000000"/>
                        </a:solidFill>
                        <a:effectLst/>
                        <a:latin typeface="宋体" panose="02010600030101010101" pitchFamily="2" charset="-122"/>
                        <a:ea typeface="宋体" panose="02010600030101010101" pitchFamily="2" charset="-122"/>
                      </a:endParaRPr>
                    </a:p>
                    <a:p>
                      <a:pPr algn="l" fontAlgn="ctr"/>
                      <a:endParaRPr lang="en-US" altLang="zh-CN" sz="1200" b="0" i="0" u="none" strike="noStrike" dirty="0" smtClean="0">
                        <a:solidFill>
                          <a:srgbClr val="000000"/>
                        </a:solidFill>
                        <a:effectLst/>
                        <a:latin typeface="宋体" panose="02010600030101010101" pitchFamily="2" charset="-122"/>
                        <a:ea typeface="宋体" panose="02010600030101010101" pitchFamily="2" charset="-122"/>
                      </a:endParaRPr>
                    </a:p>
                    <a:p>
                      <a:pPr algn="l" fontAlgn="ctr"/>
                      <a:endParaRPr lang="en-US" altLang="zh-CN" sz="1200" b="0" i="0" u="none" strike="noStrike" dirty="0" smtClean="0">
                        <a:solidFill>
                          <a:srgbClr val="000000"/>
                        </a:solidFill>
                        <a:effectLst/>
                        <a:latin typeface="宋体" panose="02010600030101010101" pitchFamily="2" charset="-122"/>
                        <a:ea typeface="宋体" panose="02010600030101010101" pitchFamily="2" charset="-122"/>
                      </a:endParaRPr>
                    </a:p>
                    <a:p>
                      <a:pPr algn="l" fontAlgn="ctr"/>
                      <a:endParaRPr lang="en-US" altLang="zh-CN" sz="1200" b="0" i="0" u="none" strike="noStrike" dirty="0" smtClean="0">
                        <a:solidFill>
                          <a:srgbClr val="000000"/>
                        </a:solidFill>
                        <a:effectLst/>
                        <a:latin typeface="宋体" panose="02010600030101010101" pitchFamily="2" charset="-122"/>
                        <a:ea typeface="宋体" panose="02010600030101010101" pitchFamily="2" charset="-122"/>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宋体" panose="02010600030101010101" pitchFamily="2" charset="-122"/>
                          <a:ea typeface="宋体" panose="02010600030101010101" pitchFamily="2" charset="-122"/>
                        </a:rPr>
                        <a:t>……</a:t>
                      </a:r>
                      <a:r>
                        <a:rPr lang="zh-CN" altLang="en-US" sz="1200" b="0" i="0" u="none" strike="noStrike" dirty="0" smtClean="0">
                          <a:solidFill>
                            <a:srgbClr val="000000"/>
                          </a:solidFill>
                          <a:effectLst/>
                          <a:latin typeface="宋体" panose="02010600030101010101" pitchFamily="2" charset="-122"/>
                          <a:ea typeface="宋体" panose="02010600030101010101" pitchFamily="2" charset="-122"/>
                        </a:rPr>
                        <a:t>略</a:t>
                      </a:r>
                    </a:p>
                    <a:p>
                      <a:pPr algn="l" fontAlgn="ct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36000" marR="3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6706216"/>
                  </a:ext>
                </a:extLst>
              </a:tr>
            </a:tbl>
          </a:graphicData>
        </a:graphic>
      </p:graphicFrame>
    </p:spTree>
    <p:extLst>
      <p:ext uri="{BB962C8B-B14F-4D97-AF65-F5344CB8AC3E}">
        <p14:creationId xmlns:p14="http://schemas.microsoft.com/office/powerpoint/2010/main" val="124517576"/>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76" name="矩形 1"/>
          <p:cNvSpPr/>
          <p:nvPr/>
        </p:nvSpPr>
        <p:spPr>
          <a:xfrm>
            <a:off x="0" y="452428"/>
            <a:ext cx="12190413" cy="5759450"/>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77" name="TextBox 14"/>
          <p:cNvSpPr txBox="1"/>
          <p:nvPr/>
        </p:nvSpPr>
        <p:spPr>
          <a:xfrm>
            <a:off x="5269126" y="5900149"/>
            <a:ext cx="1787733" cy="369332"/>
          </a:xfrm>
          <a:prstGeom prst="rect">
            <a:avLst/>
          </a:prstGeom>
          <a:noFill/>
        </p:spPr>
        <p:txBody>
          <a:bodyPr wrap="none" rtlCol="0">
            <a:spAutoFit/>
          </a:bodyPr>
          <a:lstStyle/>
          <a:p>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www.tzcpa.com</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78" name="矩形 7"/>
          <p:cNvSpPr/>
          <p:nvPr/>
        </p:nvSpPr>
        <p:spPr>
          <a:xfrm>
            <a:off x="3322416" y="2438934"/>
            <a:ext cx="5961544" cy="1754326"/>
          </a:xfrm>
          <a:prstGeom prst="rect">
            <a:avLst/>
          </a:prstGeom>
        </p:spPr>
        <p:txBody>
          <a:bodyPr wrap="square">
            <a:spAutoFit/>
          </a:bodyPr>
          <a:lstStyle/>
          <a:p>
            <a:pPr algn="ctr"/>
            <a:r>
              <a:rPr lang="zh-CN" altLang="en-US" sz="4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感谢</a:t>
            </a: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各位聆听</a:t>
            </a:r>
            <a:r>
              <a:rPr lang="zh-CN" altLang="en-US" sz="4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4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endParaRPr lang="en-US" altLang="zh-CN" sz="2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lang="zh-CN" altLang="en-US" sz="2400" dirty="0">
                <a:latin typeface="Arial" panose="020B0604020202020204" pitchFamily="34" charset="0"/>
                <a:ea typeface="微软雅黑" panose="020B0503020204020204" pitchFamily="34" charset="-122"/>
                <a:cs typeface="+mn-ea"/>
                <a:sym typeface="Arial" panose="020B0604020202020204" pitchFamily="34" charset="0"/>
              </a:rPr>
              <a:t>刘学</a:t>
            </a:r>
            <a:r>
              <a:rPr lang="zh-CN" altLang="en-US" sz="2400" dirty="0" smtClean="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2400" dirty="0">
                <a:latin typeface="Arial" panose="020B0604020202020204" pitchFamily="34" charset="0"/>
                <a:ea typeface="微软雅黑" panose="020B0503020204020204" pitchFamily="34" charset="-122"/>
                <a:cs typeface="+mn-ea"/>
                <a:sym typeface="Arial" panose="020B0604020202020204" pitchFamily="34" charset="0"/>
              </a:rPr>
              <a:t>18682082048</a:t>
            </a:r>
          </a:p>
          <a:p>
            <a:pPr algn="ctr"/>
            <a:endParaRPr lang="en-US" altLang="zh-CN" sz="2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9" name="组合 8"/>
          <p:cNvGrpSpPr/>
          <p:nvPr/>
        </p:nvGrpSpPr>
        <p:grpSpPr>
          <a:xfrm>
            <a:off x="4469594" y="-846574"/>
            <a:ext cx="3254400" cy="3254400"/>
            <a:chOff x="1308683" y="1091283"/>
            <a:chExt cx="3254400" cy="3254400"/>
          </a:xfrm>
          <a:solidFill>
            <a:schemeClr val="bg1"/>
          </a:solidFill>
        </p:grpSpPr>
        <p:sp>
          <p:nvSpPr>
            <p:cNvPr id="1049179" name="椭圆 10"/>
            <p:cNvSpPr>
              <a:spLocks noChangeAspect="1"/>
            </p:cNvSpPr>
            <p:nvPr/>
          </p:nvSpPr>
          <p:spPr>
            <a:xfrm>
              <a:off x="1308683" y="1091283"/>
              <a:ext cx="3254400" cy="325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80" name="矩形 11"/>
            <p:cNvSpPr/>
            <p:nvPr/>
          </p:nvSpPr>
          <p:spPr>
            <a:xfrm>
              <a:off x="1308683" y="1091283"/>
              <a:ext cx="3254400" cy="162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10"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60284" y="275309"/>
            <a:ext cx="1805418" cy="73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4"/>
          <a:stretch>
            <a:fillRect/>
          </a:stretch>
        </p:blipFill>
        <p:spPr>
          <a:xfrm>
            <a:off x="5334042" y="3922699"/>
            <a:ext cx="1938292" cy="1977450"/>
          </a:xfrm>
          <a:prstGeom prst="rect">
            <a:avLst/>
          </a:prstGeom>
        </p:spPr>
      </p:pic>
    </p:spTree>
    <p:extLst>
      <p:ext uri="{BB962C8B-B14F-4D97-AF65-F5344CB8AC3E}">
        <p14:creationId xmlns:p14="http://schemas.microsoft.com/office/powerpoint/2010/main" val="1117599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49176"/>
                                        </p:tgtEl>
                                        <p:attrNameLst>
                                          <p:attrName>style.visibility</p:attrName>
                                        </p:attrNameLst>
                                      </p:cBhvr>
                                      <p:to>
                                        <p:strVal val="visible"/>
                                      </p:to>
                                    </p:set>
                                    <p:animEffect transition="in" filter="barn(inVertical)">
                                      <p:cBhvr>
                                        <p:cTn id="7" dur="500"/>
                                        <p:tgtEl>
                                          <p:spTgt spid="104917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9"/>
                                        </p:tgtEl>
                                        <p:attrNameLst>
                                          <p:attrName>style.visibility</p:attrName>
                                        </p:attrNameLst>
                                      </p:cBhvr>
                                      <p:to>
                                        <p:strVal val="visible"/>
                                      </p:to>
                                    </p:set>
                                    <p:animEffect transition="in" filter="wipe(up)">
                                      <p:cBhvr>
                                        <p:cTn id="11" dur="500"/>
                                        <p:tgtEl>
                                          <p:spTgt spid="20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49177"/>
                                        </p:tgtEl>
                                        <p:attrNameLst>
                                          <p:attrName>style.visibility</p:attrName>
                                        </p:attrNameLst>
                                      </p:cBhvr>
                                      <p:to>
                                        <p:strVal val="visible"/>
                                      </p:to>
                                    </p:set>
                                    <p:animEffect transition="in" filter="fade">
                                      <p:cBhvr>
                                        <p:cTn id="14" dur="500"/>
                                        <p:tgtEl>
                                          <p:spTgt spid="1049177"/>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049178"/>
                                        </p:tgtEl>
                                        <p:attrNameLst>
                                          <p:attrName>style.visibility</p:attrName>
                                        </p:attrNameLst>
                                      </p:cBhvr>
                                      <p:to>
                                        <p:strVal val="visible"/>
                                      </p:to>
                                    </p:set>
                                    <p:animEffect transition="in" filter="barn(inVertical)">
                                      <p:cBhvr>
                                        <p:cTn id="18" dur="500"/>
                                        <p:tgtEl>
                                          <p:spTgt spid="1049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76" grpId="0" animBg="1"/>
      <p:bldP spid="1049177" grpId="0"/>
      <p:bldP spid="10491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7"/>
          <p:cNvSpPr>
            <a:spLocks noChangeArrowheads="1"/>
          </p:cNvSpPr>
          <p:nvPr/>
        </p:nvSpPr>
        <p:spPr bwMode="auto">
          <a:xfrm flipV="1">
            <a:off x="1031966" y="764232"/>
            <a:ext cx="9584759" cy="69288"/>
          </a:xfrm>
          <a:prstGeom prst="rect">
            <a:avLst/>
          </a:prstGeom>
          <a:solidFill>
            <a:srgbClr val="7C7A8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2500">
                <a:solidFill>
                  <a:srgbClr val="000000"/>
                </a:solidFill>
                <a:latin typeface="Arial" panose="020B0604020202020204" pitchFamily="34" charset="0"/>
                <a:ea typeface="宋体" panose="02010600030101010101" pitchFamily="2" charset="-122"/>
              </a:defRPr>
            </a:lvl1pPr>
            <a:lvl2pPr marL="742950" indent="-285750" algn="ctr">
              <a:defRPr sz="2500">
                <a:solidFill>
                  <a:srgbClr val="000000"/>
                </a:solidFill>
                <a:latin typeface="Arial" panose="020B0604020202020204" pitchFamily="34" charset="0"/>
                <a:ea typeface="宋体" panose="02010600030101010101" pitchFamily="2" charset="-122"/>
              </a:defRPr>
            </a:lvl2pPr>
            <a:lvl3pPr marL="1143000" indent="-228600" algn="ctr">
              <a:defRPr sz="2500">
                <a:solidFill>
                  <a:srgbClr val="000000"/>
                </a:solidFill>
                <a:latin typeface="Arial" panose="020B0604020202020204" pitchFamily="34" charset="0"/>
                <a:ea typeface="宋体" panose="02010600030101010101" pitchFamily="2" charset="-122"/>
              </a:defRPr>
            </a:lvl3pPr>
            <a:lvl4pPr marL="1600200" indent="-228600" algn="ctr">
              <a:defRPr sz="2500">
                <a:solidFill>
                  <a:srgbClr val="000000"/>
                </a:solidFill>
                <a:latin typeface="Arial" panose="020B0604020202020204" pitchFamily="34" charset="0"/>
                <a:ea typeface="宋体" panose="02010600030101010101" pitchFamily="2" charset="-122"/>
              </a:defRPr>
            </a:lvl4pPr>
            <a:lvl5pPr marL="2057400" indent="-228600" algn="ctr">
              <a:defRPr sz="2500">
                <a:solidFill>
                  <a:srgbClr val="000000"/>
                </a:solidFill>
                <a:latin typeface="Arial" panose="020B0604020202020204" pitchFamily="34" charset="0"/>
                <a:ea typeface="宋体" panose="02010600030101010101" pitchFamily="2" charset="-122"/>
              </a:defRPr>
            </a:lvl5pPr>
            <a:lvl6pPr marL="25146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6pPr>
            <a:lvl7pPr marL="29718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7pPr>
            <a:lvl8pPr marL="34290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8pPr>
            <a:lvl9pPr marL="38862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9pPr>
          </a:lstStyle>
          <a:p>
            <a:endParaRPr lang="zh-CN" altLang="en-US" sz="2000">
              <a:latin typeface="黑体" panose="02010609060101010101" pitchFamily="49" charset="-122"/>
              <a:ea typeface="黑体" panose="02010609060101010101" pitchFamily="49" charset="-122"/>
              <a:sym typeface="黑体" panose="02010609060101010101" pitchFamily="49" charset="-122"/>
            </a:endParaRPr>
          </a:p>
        </p:txBody>
      </p:sp>
      <p:sp>
        <p:nvSpPr>
          <p:cNvPr id="3" name="Rectangle 3"/>
          <p:cNvSpPr>
            <a:spLocks noChangeArrowheads="1"/>
          </p:cNvSpPr>
          <p:nvPr/>
        </p:nvSpPr>
        <p:spPr bwMode="auto">
          <a:xfrm>
            <a:off x="2272553" y="60147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矩形 6"/>
          <p:cNvSpPr/>
          <p:nvPr/>
        </p:nvSpPr>
        <p:spPr>
          <a:xfrm>
            <a:off x="3315589" y="215789"/>
            <a:ext cx="6873440" cy="460375"/>
          </a:xfrm>
          <a:prstGeom prst="rect">
            <a:avLst/>
          </a:prstGeom>
        </p:spPr>
        <p:txBody>
          <a:bodyPr wrap="square">
            <a:spAutoFit/>
          </a:bodyPr>
          <a:lstStyle/>
          <a:p>
            <a:r>
              <a:rPr lang="zh-CN" altLang="en-US" sz="2400" dirty="0" smtClean="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常用的税务风险指标</a:t>
            </a:r>
            <a:endParaRPr lang="zh-CN" altLang="en-US" dirty="0"/>
          </a:p>
        </p:txBody>
      </p:sp>
      <p:sp>
        <p:nvSpPr>
          <p:cNvPr id="8" name="文本框 7"/>
          <p:cNvSpPr txBox="1"/>
          <p:nvPr/>
        </p:nvSpPr>
        <p:spPr>
          <a:xfrm>
            <a:off x="570301" y="833340"/>
            <a:ext cx="461665" cy="4839669"/>
          </a:xfrm>
          <a:prstGeom prst="rect">
            <a:avLst/>
          </a:prstGeom>
          <a:solidFill>
            <a:srgbClr val="C9EC51"/>
          </a:solidFill>
        </p:spPr>
        <p:txBody>
          <a:bodyPr vert="eaVert" wrap="square" rtlCol="0">
            <a:spAutoFit/>
          </a:bodyPr>
          <a:lstStyle/>
          <a:p>
            <a:pPr algn="ctr"/>
            <a:r>
              <a:rPr lang="zh-CN" altLang="en-US" b="1" dirty="0">
                <a:solidFill>
                  <a:schemeClr val="accent5">
                    <a:lumMod val="50000"/>
                  </a:schemeClr>
                </a:solidFill>
                <a:latin typeface="Poplar Std" panose="04020903030B02020202" pitchFamily="82" charset="0"/>
              </a:rPr>
              <a:t>税务风险指标目录</a:t>
            </a:r>
          </a:p>
        </p:txBody>
      </p:sp>
      <p:graphicFrame>
        <p:nvGraphicFramePr>
          <p:cNvPr id="2" name="表格 1"/>
          <p:cNvGraphicFramePr>
            <a:graphicFrameLocks noGrp="1"/>
          </p:cNvGraphicFramePr>
          <p:nvPr>
            <p:extLst>
              <p:ext uri="{D42A27DB-BD31-4B8C-83A1-F6EECF244321}">
                <p14:modId xmlns:p14="http://schemas.microsoft.com/office/powerpoint/2010/main" val="2860390847"/>
              </p:ext>
            </p:extLst>
          </p:nvPr>
        </p:nvGraphicFramePr>
        <p:xfrm>
          <a:off x="1031966" y="833340"/>
          <a:ext cx="9584759" cy="4839670"/>
        </p:xfrm>
        <a:graphic>
          <a:graphicData uri="http://schemas.openxmlformats.org/drawingml/2006/table">
            <a:tbl>
              <a:tblPr>
                <a:tableStyleId>{5C22544A-7EE6-4342-B048-85BDC9FD1C3A}</a:tableStyleId>
              </a:tblPr>
              <a:tblGrid>
                <a:gridCol w="633161">
                  <a:extLst>
                    <a:ext uri="{9D8B030D-6E8A-4147-A177-3AD203B41FA5}">
                      <a16:colId xmlns:a16="http://schemas.microsoft.com/office/drawing/2014/main" val="3371114924"/>
                    </a:ext>
                  </a:extLst>
                </a:gridCol>
                <a:gridCol w="3100309">
                  <a:extLst>
                    <a:ext uri="{9D8B030D-6E8A-4147-A177-3AD203B41FA5}">
                      <a16:colId xmlns:a16="http://schemas.microsoft.com/office/drawing/2014/main" val="2282324089"/>
                    </a:ext>
                  </a:extLst>
                </a:gridCol>
                <a:gridCol w="2052318">
                  <a:extLst>
                    <a:ext uri="{9D8B030D-6E8A-4147-A177-3AD203B41FA5}">
                      <a16:colId xmlns:a16="http://schemas.microsoft.com/office/drawing/2014/main" val="201636387"/>
                    </a:ext>
                  </a:extLst>
                </a:gridCol>
                <a:gridCol w="3798971">
                  <a:extLst>
                    <a:ext uri="{9D8B030D-6E8A-4147-A177-3AD203B41FA5}">
                      <a16:colId xmlns:a16="http://schemas.microsoft.com/office/drawing/2014/main" val="1087878312"/>
                    </a:ext>
                  </a:extLst>
                </a:gridCol>
              </a:tblGrid>
              <a:tr h="483967">
                <a:tc>
                  <a:txBody>
                    <a:bodyPr/>
                    <a:lstStyle/>
                    <a:p>
                      <a:pPr algn="ctr" fontAlgn="ctr"/>
                      <a:r>
                        <a:rPr lang="zh-CN" altLang="en-US" sz="1600" b="1" u="none" strike="noStrike" dirty="0">
                          <a:effectLst/>
                          <a:latin typeface="微软雅黑" panose="020B0503020204020204" pitchFamily="34" charset="-122"/>
                          <a:ea typeface="微软雅黑" panose="020B0503020204020204" pitchFamily="34" charset="-122"/>
                        </a:rPr>
                        <a:t>序号</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51"/>
                    </a:solidFill>
                  </a:tcPr>
                </a:tc>
                <a:tc>
                  <a:txBody>
                    <a:bodyPr/>
                    <a:lstStyle/>
                    <a:p>
                      <a:pPr algn="ctr" fontAlgn="ctr"/>
                      <a:r>
                        <a:rPr lang="zh-CN" altLang="en-US" sz="1600" b="1" u="none" strike="noStrike" dirty="0">
                          <a:effectLst/>
                          <a:latin typeface="微软雅黑" panose="020B0503020204020204" pitchFamily="34" charset="-122"/>
                          <a:ea typeface="微软雅黑" panose="020B0503020204020204" pitchFamily="34" charset="-122"/>
                        </a:rPr>
                        <a:t>涉及税种</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51"/>
                    </a:solidFill>
                  </a:tcPr>
                </a:tc>
                <a:tc>
                  <a:txBody>
                    <a:bodyPr/>
                    <a:lstStyle/>
                    <a:p>
                      <a:pPr algn="ctr" fontAlgn="ctr"/>
                      <a:r>
                        <a:rPr lang="zh-CN" altLang="en-US" sz="1600" b="1" u="none" strike="noStrike" dirty="0">
                          <a:effectLst/>
                          <a:latin typeface="微软雅黑" panose="020B0503020204020204" pitchFamily="34" charset="-122"/>
                          <a:ea typeface="微软雅黑" panose="020B0503020204020204" pitchFamily="34" charset="-122"/>
                        </a:rPr>
                        <a:t>风险指标数</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51"/>
                    </a:solidFill>
                  </a:tcPr>
                </a:tc>
                <a:tc>
                  <a:txBody>
                    <a:bodyPr/>
                    <a:lstStyle/>
                    <a:p>
                      <a:pPr algn="ctr" fontAlgn="ctr"/>
                      <a:r>
                        <a:rPr lang="zh-CN" altLang="en-US" sz="1600" b="1" u="none" strike="noStrike" dirty="0">
                          <a:effectLst/>
                          <a:latin typeface="微软雅黑" panose="020B0503020204020204" pitchFamily="34" charset="-122"/>
                          <a:ea typeface="微软雅黑" panose="020B0503020204020204" pitchFamily="34" charset="-122"/>
                        </a:rPr>
                        <a:t>索引</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51"/>
                    </a:solidFill>
                  </a:tcPr>
                </a:tc>
                <a:extLst>
                  <a:ext uri="{0D108BD9-81ED-4DB2-BD59-A6C34878D82A}">
                    <a16:rowId xmlns:a16="http://schemas.microsoft.com/office/drawing/2014/main" val="2125854644"/>
                  </a:ext>
                </a:extLst>
              </a:tr>
              <a:tr h="483967">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2</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税负率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10</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CN" sz="1600" u="none" strike="noStrike" dirty="0">
                          <a:effectLst/>
                          <a:latin typeface="微软雅黑" panose="020B0503020204020204" pitchFamily="34" charset="-122"/>
                          <a:ea typeface="微软雅黑" panose="020B0503020204020204" pitchFamily="34" charset="-122"/>
                        </a:rPr>
                        <a:t>1.</a:t>
                      </a:r>
                      <a:r>
                        <a:rPr lang="zh-CN" altLang="en-US" sz="1600" u="none" strike="noStrike" dirty="0">
                          <a:effectLst/>
                          <a:latin typeface="微软雅黑" panose="020B0503020204020204" pitchFamily="34" charset="-122"/>
                          <a:ea typeface="微软雅黑" panose="020B0503020204020204" pitchFamily="34" charset="-122"/>
                        </a:rPr>
                        <a:t>税负率指标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5273736"/>
                  </a:ext>
                </a:extLst>
              </a:tr>
              <a:tr h="483967">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3</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增值税</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22</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CN" sz="1600" u="none" strike="noStrike" dirty="0">
                          <a:effectLst/>
                          <a:latin typeface="微软雅黑" panose="020B0503020204020204" pitchFamily="34" charset="-122"/>
                          <a:ea typeface="微软雅黑" panose="020B0503020204020204" pitchFamily="34" charset="-122"/>
                        </a:rPr>
                        <a:t>2.</a:t>
                      </a:r>
                      <a:r>
                        <a:rPr lang="zh-CN" altLang="en-US" sz="1600" u="none" strike="noStrike" dirty="0">
                          <a:effectLst/>
                          <a:latin typeface="微软雅黑" panose="020B0503020204020204" pitchFamily="34" charset="-122"/>
                          <a:ea typeface="微软雅黑" panose="020B0503020204020204" pitchFamily="34" charset="-122"/>
                        </a:rPr>
                        <a:t>增值税风险指标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2997807"/>
                  </a:ext>
                </a:extLst>
              </a:tr>
              <a:tr h="483967">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4</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企业所得税</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37</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CN" sz="1600" u="none" strike="noStrike" dirty="0">
                          <a:effectLst/>
                          <a:latin typeface="微软雅黑" panose="020B0503020204020204" pitchFamily="34" charset="-122"/>
                          <a:ea typeface="微软雅黑" panose="020B0503020204020204" pitchFamily="34" charset="-122"/>
                        </a:rPr>
                        <a:t>3.</a:t>
                      </a:r>
                      <a:r>
                        <a:rPr lang="zh-CN" altLang="en-US" sz="1600" u="none" strike="noStrike" dirty="0">
                          <a:effectLst/>
                          <a:latin typeface="微软雅黑" panose="020B0503020204020204" pitchFamily="34" charset="-122"/>
                          <a:ea typeface="微软雅黑" panose="020B0503020204020204" pitchFamily="34" charset="-122"/>
                        </a:rPr>
                        <a:t>企业所得税风险指标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3402263"/>
                  </a:ext>
                </a:extLst>
              </a:tr>
              <a:tr h="483967">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5</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a:effectLst/>
                          <a:latin typeface="微软雅黑" panose="020B0503020204020204" pitchFamily="34" charset="-122"/>
                          <a:ea typeface="微软雅黑" panose="020B0503020204020204" pitchFamily="34" charset="-122"/>
                        </a:rPr>
                        <a:t>个人所得税</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5</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CN" sz="1600" u="none" strike="noStrike" dirty="0">
                          <a:effectLst/>
                          <a:latin typeface="微软雅黑" panose="020B0503020204020204" pitchFamily="34" charset="-122"/>
                          <a:ea typeface="微软雅黑" panose="020B0503020204020204" pitchFamily="34" charset="-122"/>
                        </a:rPr>
                        <a:t>4.</a:t>
                      </a:r>
                      <a:r>
                        <a:rPr lang="zh-CN" altLang="en-US" sz="1600" u="none" strike="noStrike" dirty="0">
                          <a:effectLst/>
                          <a:latin typeface="微软雅黑" panose="020B0503020204020204" pitchFamily="34" charset="-122"/>
                          <a:ea typeface="微软雅黑" panose="020B0503020204020204" pitchFamily="34" charset="-122"/>
                        </a:rPr>
                        <a:t>个人所得税风险指标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4914608"/>
                  </a:ext>
                </a:extLst>
              </a:tr>
              <a:tr h="483967">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6</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a:effectLst/>
                          <a:latin typeface="微软雅黑" panose="020B0503020204020204" pitchFamily="34" charset="-122"/>
                          <a:ea typeface="微软雅黑" panose="020B0503020204020204" pitchFamily="34" charset="-122"/>
                        </a:rPr>
                        <a:t>印花税</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10</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CN" sz="1600" u="none" strike="noStrike" dirty="0">
                          <a:effectLst/>
                          <a:latin typeface="微软雅黑" panose="020B0503020204020204" pitchFamily="34" charset="-122"/>
                          <a:ea typeface="微软雅黑" panose="020B0503020204020204" pitchFamily="34" charset="-122"/>
                        </a:rPr>
                        <a:t>5.</a:t>
                      </a:r>
                      <a:r>
                        <a:rPr lang="zh-CN" altLang="en-US" sz="1600" u="none" strike="noStrike" dirty="0">
                          <a:effectLst/>
                          <a:latin typeface="微软雅黑" panose="020B0503020204020204" pitchFamily="34" charset="-122"/>
                          <a:ea typeface="微软雅黑" panose="020B0503020204020204" pitchFamily="34" charset="-122"/>
                        </a:rPr>
                        <a:t>印花税风险指标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903393"/>
                  </a:ext>
                </a:extLst>
              </a:tr>
              <a:tr h="483967">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7</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a:effectLst/>
                          <a:latin typeface="微软雅黑" panose="020B0503020204020204" pitchFamily="34" charset="-122"/>
                          <a:ea typeface="微软雅黑" panose="020B0503020204020204" pitchFamily="34" charset="-122"/>
                        </a:rPr>
                        <a:t>房产税、土地使用税</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10</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CN" sz="1600" u="none" strike="noStrike" dirty="0">
                          <a:effectLst/>
                          <a:latin typeface="微软雅黑" panose="020B0503020204020204" pitchFamily="34" charset="-122"/>
                          <a:ea typeface="微软雅黑" panose="020B0503020204020204" pitchFamily="34" charset="-122"/>
                        </a:rPr>
                        <a:t>6.</a:t>
                      </a:r>
                      <a:r>
                        <a:rPr lang="zh-CN" altLang="en-US" sz="1600" u="none" strike="noStrike" dirty="0">
                          <a:effectLst/>
                          <a:latin typeface="微软雅黑" panose="020B0503020204020204" pitchFamily="34" charset="-122"/>
                          <a:ea typeface="微软雅黑" panose="020B0503020204020204" pitchFamily="34" charset="-122"/>
                        </a:rPr>
                        <a:t>房产税、土地使用税风险指标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8539566"/>
                  </a:ext>
                </a:extLst>
              </a:tr>
              <a:tr h="483967">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8</a:t>
                      </a:r>
                      <a:endParaRPr lang="en-US" alt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a:effectLst/>
                          <a:latin typeface="微软雅黑" panose="020B0503020204020204" pitchFamily="34" charset="-122"/>
                          <a:ea typeface="微软雅黑" panose="020B0503020204020204" pitchFamily="34" charset="-122"/>
                        </a:rPr>
                        <a:t>其他税种</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5</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CN" sz="1600" u="none" strike="noStrike" dirty="0">
                          <a:effectLst/>
                          <a:latin typeface="微软雅黑" panose="020B0503020204020204" pitchFamily="34" charset="-122"/>
                          <a:ea typeface="微软雅黑" panose="020B0503020204020204" pitchFamily="34" charset="-122"/>
                        </a:rPr>
                        <a:t>7.</a:t>
                      </a:r>
                      <a:r>
                        <a:rPr lang="zh-CN" altLang="en-US" sz="1600" u="none" strike="noStrike" dirty="0">
                          <a:effectLst/>
                          <a:latin typeface="微软雅黑" panose="020B0503020204020204" pitchFamily="34" charset="-122"/>
                          <a:ea typeface="微软雅黑" panose="020B0503020204020204" pitchFamily="34" charset="-122"/>
                        </a:rPr>
                        <a:t>其他税种风险指标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8188957"/>
                  </a:ext>
                </a:extLst>
              </a:tr>
              <a:tr h="483967">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9</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a:effectLst/>
                          <a:latin typeface="微软雅黑" panose="020B0503020204020204" pitchFamily="34" charset="-122"/>
                          <a:ea typeface="微软雅黑" panose="020B0503020204020204" pitchFamily="34" charset="-122"/>
                        </a:rPr>
                        <a:t>财务指标</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11</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CN" sz="1600" u="none" strike="noStrike" dirty="0">
                          <a:effectLst/>
                          <a:latin typeface="微软雅黑" panose="020B0503020204020204" pitchFamily="34" charset="-122"/>
                          <a:ea typeface="微软雅黑" panose="020B0503020204020204" pitchFamily="34" charset="-122"/>
                        </a:rPr>
                        <a:t>8.</a:t>
                      </a:r>
                      <a:r>
                        <a:rPr lang="zh-CN" altLang="en-US" sz="1600" u="none" strike="noStrike" dirty="0">
                          <a:effectLst/>
                          <a:latin typeface="微软雅黑" panose="020B0503020204020204" pitchFamily="34" charset="-122"/>
                          <a:ea typeface="微软雅黑" panose="020B0503020204020204" pitchFamily="34" charset="-122"/>
                        </a:rPr>
                        <a:t>其他综合指标</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5061136"/>
                  </a:ext>
                </a:extLst>
              </a:tr>
              <a:tr h="483967">
                <a:tc>
                  <a:txBody>
                    <a:bodyPr/>
                    <a:lstStyle/>
                    <a:p>
                      <a:pPr algn="ctr" fontAlgn="ct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600" u="none" strike="noStrike">
                          <a:effectLst/>
                          <a:latin typeface="微软雅黑" panose="020B0503020204020204" pitchFamily="34" charset="-122"/>
                          <a:ea typeface="微软雅黑" panose="020B0503020204020204" pitchFamily="34" charset="-122"/>
                        </a:rPr>
                        <a:t>合计</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110</a:t>
                      </a:r>
                      <a:endParaRPr lang="en-US" altLang="zh-CN"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0315034"/>
                  </a:ext>
                </a:extLst>
              </a:tr>
            </a:tbl>
          </a:graphicData>
        </a:graphic>
      </p:graphicFrame>
    </p:spTree>
    <p:extLst>
      <p:ext uri="{BB962C8B-B14F-4D97-AF65-F5344CB8AC3E}">
        <p14:creationId xmlns:p14="http://schemas.microsoft.com/office/powerpoint/2010/main" val="2036598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272553" y="60147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3"/>
          <a:stretch>
            <a:fillRect/>
          </a:stretch>
        </p:blipFill>
        <p:spPr>
          <a:xfrm>
            <a:off x="98166" y="198664"/>
            <a:ext cx="11953875" cy="65913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7"/>
          <p:cNvSpPr>
            <a:spLocks noChangeArrowheads="1"/>
          </p:cNvSpPr>
          <p:nvPr/>
        </p:nvSpPr>
        <p:spPr bwMode="auto">
          <a:xfrm flipV="1">
            <a:off x="1700832" y="780977"/>
            <a:ext cx="8742243" cy="45837"/>
          </a:xfrm>
          <a:prstGeom prst="rect">
            <a:avLst/>
          </a:prstGeom>
          <a:solidFill>
            <a:srgbClr val="7C7A8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2500">
                <a:solidFill>
                  <a:srgbClr val="000000"/>
                </a:solidFill>
                <a:latin typeface="Arial" panose="020B0604020202020204" pitchFamily="34" charset="0"/>
                <a:ea typeface="宋体" panose="02010600030101010101" pitchFamily="2" charset="-122"/>
              </a:defRPr>
            </a:lvl1pPr>
            <a:lvl2pPr marL="742950" indent="-285750" algn="ctr">
              <a:defRPr sz="2500">
                <a:solidFill>
                  <a:srgbClr val="000000"/>
                </a:solidFill>
                <a:latin typeface="Arial" panose="020B0604020202020204" pitchFamily="34" charset="0"/>
                <a:ea typeface="宋体" panose="02010600030101010101" pitchFamily="2" charset="-122"/>
              </a:defRPr>
            </a:lvl2pPr>
            <a:lvl3pPr marL="1143000" indent="-228600" algn="ctr">
              <a:defRPr sz="2500">
                <a:solidFill>
                  <a:srgbClr val="000000"/>
                </a:solidFill>
                <a:latin typeface="Arial" panose="020B0604020202020204" pitchFamily="34" charset="0"/>
                <a:ea typeface="宋体" panose="02010600030101010101" pitchFamily="2" charset="-122"/>
              </a:defRPr>
            </a:lvl3pPr>
            <a:lvl4pPr marL="1600200" indent="-228600" algn="ctr">
              <a:defRPr sz="2500">
                <a:solidFill>
                  <a:srgbClr val="000000"/>
                </a:solidFill>
                <a:latin typeface="Arial" panose="020B0604020202020204" pitchFamily="34" charset="0"/>
                <a:ea typeface="宋体" panose="02010600030101010101" pitchFamily="2" charset="-122"/>
              </a:defRPr>
            </a:lvl4pPr>
            <a:lvl5pPr marL="2057400" indent="-228600" algn="ctr">
              <a:defRPr sz="2500">
                <a:solidFill>
                  <a:srgbClr val="000000"/>
                </a:solidFill>
                <a:latin typeface="Arial" panose="020B0604020202020204" pitchFamily="34" charset="0"/>
                <a:ea typeface="宋体" panose="02010600030101010101" pitchFamily="2" charset="-122"/>
              </a:defRPr>
            </a:lvl5pPr>
            <a:lvl6pPr marL="25146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6pPr>
            <a:lvl7pPr marL="29718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7pPr>
            <a:lvl8pPr marL="34290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8pPr>
            <a:lvl9pPr marL="3886200" indent="-228600" algn="ctr" defTabSz="412750" eaLnBrk="0" fontAlgn="base" hangingPunct="0">
              <a:spcBef>
                <a:spcPct val="0"/>
              </a:spcBef>
              <a:spcAft>
                <a:spcPct val="0"/>
              </a:spcAft>
              <a:buFont typeface="Arial" panose="020B0604020202020204" pitchFamily="34" charset="0"/>
              <a:defRPr sz="2500">
                <a:solidFill>
                  <a:srgbClr val="000000"/>
                </a:solidFill>
                <a:latin typeface="Arial" panose="020B0604020202020204" pitchFamily="34" charset="0"/>
                <a:ea typeface="宋体" panose="02010600030101010101" pitchFamily="2" charset="-122"/>
              </a:defRPr>
            </a:lvl9pPr>
          </a:lstStyle>
          <a:p>
            <a:endParaRPr lang="zh-CN" altLang="en-US" sz="2000">
              <a:latin typeface="黑体" panose="02010609060101010101" pitchFamily="49" charset="-122"/>
              <a:ea typeface="黑体" panose="02010609060101010101" pitchFamily="49" charset="-122"/>
              <a:sym typeface="黑体" panose="02010609060101010101" pitchFamily="49" charset="-122"/>
            </a:endParaRPr>
          </a:p>
        </p:txBody>
      </p:sp>
      <p:sp>
        <p:nvSpPr>
          <p:cNvPr id="5" name="矩形 4"/>
          <p:cNvSpPr/>
          <p:nvPr/>
        </p:nvSpPr>
        <p:spPr>
          <a:xfrm>
            <a:off x="2417445" y="332105"/>
            <a:ext cx="6882765" cy="460375"/>
          </a:xfrm>
          <a:prstGeom prst="rect">
            <a:avLst/>
          </a:prstGeom>
        </p:spPr>
        <p:txBody>
          <a:bodyPr wrap="square">
            <a:spAutoFit/>
          </a:bodyPr>
          <a:lstStyle/>
          <a:p>
            <a:r>
              <a:rPr lang="zh-CN" altLang="en-US" sz="2400" kern="100" dirty="0" smtClean="0">
                <a:solidFill>
                  <a:schemeClr val="tx2">
                    <a:lumMod val="50000"/>
                  </a:schemeClr>
                </a:solidFill>
                <a:ea typeface="微软雅黑" panose="020B0503020204020204" pitchFamily="34" charset="-122"/>
                <a:cs typeface="微软雅黑" panose="020B0503020204020204" pitchFamily="34" charset="-122"/>
              </a:rPr>
              <a:t>税务机关</a:t>
            </a:r>
            <a:r>
              <a:rPr lang="zh-CN" altLang="en-US" sz="2400" kern="100" dirty="0">
                <a:solidFill>
                  <a:schemeClr val="tx2">
                    <a:lumMod val="50000"/>
                  </a:schemeClr>
                </a:solidFill>
                <a:ea typeface="微软雅黑" panose="020B0503020204020204" pitchFamily="34" charset="-122"/>
                <a:cs typeface="微软雅黑" panose="020B0503020204020204" pitchFamily="34" charset="-122"/>
              </a:rPr>
              <a:t>的层级管理之</a:t>
            </a:r>
            <a:r>
              <a:rPr lang="en-US" altLang="zh-CN" sz="2400" kern="100" dirty="0" smtClean="0">
                <a:solidFill>
                  <a:schemeClr val="tx2">
                    <a:lumMod val="50000"/>
                  </a:schemeClr>
                </a:solidFill>
                <a:ea typeface="微软雅黑" panose="020B0503020204020204" pitchFamily="34" charset="-122"/>
                <a:cs typeface="微软雅黑" panose="020B0503020204020204" pitchFamily="34" charset="-122"/>
              </a:rPr>
              <a:t>——</a:t>
            </a:r>
            <a:r>
              <a:rPr lang="zh-CN" altLang="en-US" sz="2000" kern="100" dirty="0" smtClean="0">
                <a:solidFill>
                  <a:schemeClr val="tx2">
                    <a:lumMod val="50000"/>
                  </a:schemeClr>
                </a:solidFill>
                <a:ea typeface="微软雅黑" panose="020B0503020204020204" pitchFamily="34" charset="-122"/>
                <a:cs typeface="微软雅黑" panose="020B0503020204020204" pitchFamily="34" charset="-122"/>
              </a:rPr>
              <a:t>纳税人与税务机关</a:t>
            </a:r>
          </a:p>
        </p:txBody>
      </p:sp>
      <p:sp>
        <p:nvSpPr>
          <p:cNvPr id="6" name="矩形 5"/>
          <p:cNvSpPr/>
          <p:nvPr/>
        </p:nvSpPr>
        <p:spPr>
          <a:xfrm>
            <a:off x="3040082" y="893740"/>
            <a:ext cx="6096000" cy="1124219"/>
          </a:xfrm>
          <a:prstGeom prst="rect">
            <a:avLst/>
          </a:prstGeom>
        </p:spPr>
        <p:txBody>
          <a:bodyPr>
            <a:spAutoFit/>
          </a:bodyPr>
          <a:lstStyle/>
          <a:p>
            <a:pPr algn="ctr">
              <a:lnSpc>
                <a:spcPct val="150000"/>
              </a:lnSpc>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我们需要直接面对的不同税务部门及部门差别</a:t>
            </a:r>
          </a:p>
          <a:p>
            <a:pPr>
              <a:lnSpc>
                <a:spcPct val="150000"/>
              </a:lnSpc>
            </a:pPr>
            <a:r>
              <a:rPr lang="zh-CN" altLang="en-US" sz="2800" b="1" dirty="0">
                <a:solidFill>
                  <a:schemeClr val="tx2">
                    <a:lumMod val="50000"/>
                  </a:schemeClr>
                </a:solidFill>
                <a:latin typeface="微软雅黑" panose="020B0503020204020204" pitchFamily="34" charset="-122"/>
              </a:rPr>
              <a:t>                </a:t>
            </a:r>
            <a:r>
              <a:rPr lang="zh-CN" altLang="en-US" sz="2400" b="1" dirty="0">
                <a:solidFill>
                  <a:schemeClr val="tx2">
                    <a:lumMod val="50000"/>
                  </a:schemeClr>
                </a:solidFill>
                <a:latin typeface="微软雅黑" panose="020B0503020204020204" pitchFamily="34" charset="-122"/>
              </a:rPr>
              <a:t>我们</a:t>
            </a:r>
            <a:r>
              <a:rPr lang="zh-CN" altLang="en-US" sz="1400" b="1" dirty="0">
                <a:solidFill>
                  <a:schemeClr val="tx2">
                    <a:lumMod val="50000"/>
                  </a:schemeClr>
                </a:solidFill>
                <a:latin typeface="微软雅黑" panose="020B0503020204020204" pitchFamily="34" charset="-122"/>
              </a:rPr>
              <a:t>（各类企业及个人）</a:t>
            </a:r>
          </a:p>
        </p:txBody>
      </p:sp>
      <p:grpSp>
        <p:nvGrpSpPr>
          <p:cNvPr id="7" name="组合 41986"/>
          <p:cNvGrpSpPr/>
          <p:nvPr/>
        </p:nvGrpSpPr>
        <p:grpSpPr bwMode="auto">
          <a:xfrm>
            <a:off x="1700832" y="3110051"/>
            <a:ext cx="8991045" cy="2671981"/>
            <a:chOff x="-171" y="-70"/>
            <a:chExt cx="4086" cy="1027"/>
          </a:xfrm>
        </p:grpSpPr>
        <p:sp>
          <p:nvSpPr>
            <p:cNvPr id="8" name="AutoShape 4"/>
            <p:cNvSpPr>
              <a:spLocks noRot="1" noChangeAspect="1" noChangeArrowheads="1"/>
            </p:cNvSpPr>
            <p:nvPr/>
          </p:nvSpPr>
          <p:spPr bwMode="auto">
            <a:xfrm>
              <a:off x="0" y="0"/>
              <a:ext cx="28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alibri" panose="020F0502020204030204" pitchFamily="34" charset="0"/>
                  <a:ea typeface="宋体" panose="02010600030101010101" pitchFamily="2" charset="-122"/>
                </a:defRPr>
              </a:lvl1pPr>
              <a:lvl2pPr>
                <a:defRPr sz="20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endParaRPr lang="zh-CN" altLang="en-US" sz="1800">
                <a:ea typeface="微软雅黑" panose="020B0503020204020204" pitchFamily="34" charset="-122"/>
              </a:endParaRPr>
            </a:p>
          </p:txBody>
        </p:sp>
        <p:sp>
          <p:nvSpPr>
            <p:cNvPr id="9" name="_s2052"/>
            <p:cNvSpPr>
              <a:spLocks noChangeArrowheads="1"/>
            </p:cNvSpPr>
            <p:nvPr/>
          </p:nvSpPr>
          <p:spPr bwMode="auto">
            <a:xfrm>
              <a:off x="438" y="-64"/>
              <a:ext cx="1002" cy="358"/>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anchor="ctr"/>
            <a:lstStyle>
              <a:lvl1pPr>
                <a:defRPr sz="800">
                  <a:solidFill>
                    <a:schemeClr val="tx1"/>
                  </a:solidFill>
                  <a:latin typeface="Calibri" panose="020F0502020204030204" pitchFamily="34" charset="0"/>
                  <a:ea typeface="宋体" panose="02010600030101010101" pitchFamily="2" charset="-122"/>
                </a:defRPr>
              </a:lvl1pPr>
              <a:lvl2pPr>
                <a:defRPr sz="20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chemeClr val="accent5">
                      <a:lumMod val="50000"/>
                    </a:schemeClr>
                  </a:solidFill>
                  <a:latin typeface="Arial" panose="020B0604020202020204" pitchFamily="34" charset="0"/>
                  <a:ea typeface="微软雅黑" panose="020B0503020204020204" pitchFamily="34" charset="-122"/>
                </a:rPr>
                <a:t>主管</a:t>
              </a:r>
              <a:r>
                <a:rPr lang="zh-CN" altLang="en-US" sz="2000" b="1" dirty="0" smtClean="0">
                  <a:solidFill>
                    <a:schemeClr val="accent5">
                      <a:lumMod val="50000"/>
                    </a:schemeClr>
                  </a:solidFill>
                  <a:latin typeface="Arial" panose="020B0604020202020204" pitchFamily="34" charset="0"/>
                  <a:ea typeface="微软雅黑" panose="020B0503020204020204" pitchFamily="34" charset="-122"/>
                </a:rPr>
                <a:t>税务机关</a:t>
              </a:r>
              <a:endParaRPr lang="en-US" altLang="zh-CN" sz="2000" b="1" dirty="0" smtClean="0">
                <a:solidFill>
                  <a:schemeClr val="accent5">
                    <a:lumMod val="50000"/>
                  </a:schemeClr>
                </a:solidFill>
                <a:latin typeface="Arial" panose="020B0604020202020204" pitchFamily="34" charset="0"/>
                <a:ea typeface="微软雅黑" panose="020B0503020204020204" pitchFamily="34" charset="-122"/>
              </a:endParaRPr>
            </a:p>
            <a:p>
              <a:pPr algn="ctr"/>
              <a:r>
                <a:rPr lang="zh-CN" altLang="en-US" sz="1600" dirty="0" smtClean="0">
                  <a:solidFill>
                    <a:schemeClr val="accent5">
                      <a:lumMod val="50000"/>
                    </a:schemeClr>
                  </a:solidFill>
                  <a:latin typeface="Arial" panose="020B0604020202020204" pitchFamily="34" charset="0"/>
                  <a:ea typeface="微软雅黑" panose="020B0503020204020204" pitchFamily="34" charset="-122"/>
                </a:rPr>
                <a:t>（区、县级）</a:t>
              </a:r>
              <a:endParaRPr lang="zh-CN" altLang="en-US" sz="1600" dirty="0">
                <a:solidFill>
                  <a:schemeClr val="accent5">
                    <a:lumMod val="50000"/>
                  </a:schemeClr>
                </a:solidFill>
                <a:latin typeface="Arial" panose="020B0604020202020204" pitchFamily="34" charset="0"/>
                <a:ea typeface="微软雅黑" panose="020B0503020204020204" pitchFamily="34" charset="-122"/>
              </a:endParaRPr>
            </a:p>
          </p:txBody>
        </p:sp>
        <p:sp>
          <p:nvSpPr>
            <p:cNvPr id="10" name="_s2053"/>
            <p:cNvSpPr>
              <a:spLocks noChangeArrowheads="1"/>
            </p:cNvSpPr>
            <p:nvPr/>
          </p:nvSpPr>
          <p:spPr bwMode="auto">
            <a:xfrm>
              <a:off x="-171" y="613"/>
              <a:ext cx="864" cy="337"/>
            </a:xfrm>
            <a:prstGeom prst="roundRect">
              <a:avLst>
                <a:gd name="adj" fmla="val 16667"/>
              </a:avLst>
            </a:prstGeom>
            <a:solidFill>
              <a:schemeClr val="accent6">
                <a:lumMod val="40000"/>
                <a:lumOff val="60000"/>
              </a:schemeClr>
            </a:solidFill>
            <a:ln w="9525">
              <a:solidFill>
                <a:srgbClr val="6B8BDB"/>
              </a:solidFill>
              <a:round/>
            </a:ln>
          </p:spPr>
          <p:txBody>
            <a:bodyPr anchor="ctr"/>
            <a:lstStyle>
              <a:lvl1pPr>
                <a:defRPr sz="800">
                  <a:solidFill>
                    <a:schemeClr val="tx1"/>
                  </a:solidFill>
                  <a:latin typeface="Calibri" panose="020F0502020204030204" pitchFamily="34" charset="0"/>
                  <a:ea typeface="宋体" panose="02010600030101010101" pitchFamily="2" charset="-122"/>
                </a:defRPr>
              </a:lvl1pPr>
              <a:lvl2pPr>
                <a:defRPr sz="20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lgn="ctr"/>
              <a:r>
                <a:rPr lang="zh-CN" altLang="en-US" sz="1800" b="1" dirty="0">
                  <a:solidFill>
                    <a:schemeClr val="accent5">
                      <a:lumMod val="50000"/>
                    </a:schemeClr>
                  </a:solidFill>
                  <a:latin typeface="微软雅黑" panose="020B0503020204020204" pitchFamily="34" charset="-122"/>
                  <a:ea typeface="微软雅黑" panose="020B0503020204020204" pitchFamily="34" charset="-122"/>
                </a:rPr>
                <a:t>办税服务</a:t>
              </a:r>
              <a:r>
                <a:rPr lang="zh-CN" altLang="en-US" sz="1800" b="1" dirty="0" smtClean="0">
                  <a:solidFill>
                    <a:schemeClr val="accent5">
                      <a:lumMod val="50000"/>
                    </a:schemeClr>
                  </a:solidFill>
                  <a:latin typeface="微软雅黑" panose="020B0503020204020204" pitchFamily="34" charset="-122"/>
                  <a:ea typeface="微软雅黑" panose="020B0503020204020204" pitchFamily="34" charset="-122"/>
                </a:rPr>
                <a:t>厅</a:t>
              </a:r>
              <a:endParaRPr lang="en-US" altLang="zh-CN" sz="1800" b="1" dirty="0" smtClean="0">
                <a:solidFill>
                  <a:schemeClr val="accent5">
                    <a:lumMod val="50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accent5">
                      <a:lumMod val="50000"/>
                    </a:schemeClr>
                  </a:solidFill>
                  <a:latin typeface="微软雅黑" panose="020B0503020204020204" pitchFamily="34" charset="-122"/>
                  <a:ea typeface="微软雅黑" panose="020B0503020204020204" pitchFamily="34" charset="-122"/>
                </a:rPr>
                <a:t>（区县级派出机构）</a:t>
              </a:r>
              <a:endParaRPr lang="zh-CN" altLang="en-US" sz="12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2" name="_s2055"/>
            <p:cNvSpPr>
              <a:spLocks noChangeArrowheads="1"/>
            </p:cNvSpPr>
            <p:nvPr/>
          </p:nvSpPr>
          <p:spPr bwMode="auto">
            <a:xfrm>
              <a:off x="905" y="629"/>
              <a:ext cx="864" cy="321"/>
            </a:xfrm>
            <a:prstGeom prst="roundRect">
              <a:avLst>
                <a:gd name="adj" fmla="val 16667"/>
              </a:avLst>
            </a:prstGeom>
            <a:solidFill>
              <a:schemeClr val="accent6">
                <a:lumMod val="40000"/>
                <a:lumOff val="60000"/>
              </a:schemeClr>
            </a:solidFill>
            <a:ln w="9525">
              <a:solidFill>
                <a:srgbClr val="6B8BDB"/>
              </a:solidFill>
              <a:round/>
            </a:ln>
          </p:spPr>
          <p:txBody>
            <a:bodyPr anchor="ctr"/>
            <a:lstStyle>
              <a:lvl1pPr>
                <a:defRPr sz="800">
                  <a:solidFill>
                    <a:schemeClr val="tx1"/>
                  </a:solidFill>
                  <a:latin typeface="Calibri" panose="020F0502020204030204" pitchFamily="34" charset="0"/>
                  <a:ea typeface="宋体" panose="02010600030101010101" pitchFamily="2" charset="-122"/>
                </a:defRPr>
              </a:lvl1pPr>
              <a:lvl2pPr>
                <a:defRPr sz="20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lgn="ctr"/>
              <a:endParaRPr lang="en-US" altLang="zh-CN" sz="1800" b="1" dirty="0" smtClean="0">
                <a:solidFill>
                  <a:schemeClr val="accent5">
                    <a:lumMod val="50000"/>
                  </a:schemeClr>
                </a:solidFill>
                <a:latin typeface="微软雅黑" panose="020B0503020204020204" pitchFamily="34" charset="-122"/>
                <a:ea typeface="微软雅黑" panose="020B0503020204020204" pitchFamily="34" charset="-122"/>
              </a:endParaRPr>
            </a:p>
            <a:p>
              <a:pPr algn="ctr"/>
              <a:r>
                <a:rPr lang="zh-CN" altLang="en-US" sz="1800" b="1" dirty="0" smtClean="0">
                  <a:solidFill>
                    <a:schemeClr val="accent5">
                      <a:lumMod val="50000"/>
                    </a:schemeClr>
                  </a:solidFill>
                  <a:latin typeface="微软雅黑" panose="020B0503020204020204" pitchFamily="34" charset="-122"/>
                  <a:ea typeface="微软雅黑" panose="020B0503020204020204" pitchFamily="34" charset="-122"/>
                </a:rPr>
                <a:t>税务</a:t>
              </a:r>
              <a:r>
                <a:rPr lang="zh-CN" altLang="en-US" sz="1800" b="1" dirty="0">
                  <a:solidFill>
                    <a:schemeClr val="accent5">
                      <a:lumMod val="50000"/>
                    </a:schemeClr>
                  </a:solidFill>
                  <a:latin typeface="微软雅黑" panose="020B0503020204020204" pitchFamily="34" charset="-122"/>
                  <a:ea typeface="微软雅黑" panose="020B0503020204020204" pitchFamily="34" charset="-122"/>
                </a:rPr>
                <a:t>管理部门</a:t>
              </a:r>
            </a:p>
            <a:p>
              <a:pPr algn="ctr"/>
              <a:r>
                <a:rPr lang="zh-CN" altLang="en-US" sz="1600" b="1" dirty="0" smtClean="0">
                  <a:solidFill>
                    <a:schemeClr val="accent5">
                      <a:lumMod val="50000"/>
                    </a:schemeClr>
                  </a:solidFill>
                  <a:latin typeface="微软雅黑" panose="020B0503020204020204" pitchFamily="34" charset="-122"/>
                  <a:ea typeface="微软雅黑" panose="020B0503020204020204" pitchFamily="34" charset="-122"/>
                </a:rPr>
                <a:t>管理所等</a:t>
              </a:r>
              <a:endParaRPr lang="en-US" altLang="zh-CN" sz="1600" b="1" dirty="0" smtClean="0">
                <a:solidFill>
                  <a:schemeClr val="accent5">
                    <a:lumMod val="50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accent5">
                      <a:lumMod val="50000"/>
                    </a:schemeClr>
                  </a:solidFill>
                  <a:latin typeface="微软雅黑" panose="020B0503020204020204" pitchFamily="34" charset="-122"/>
                  <a:ea typeface="微软雅黑" panose="020B0503020204020204" pitchFamily="34" charset="-122"/>
                </a:rPr>
                <a:t>（区、县级派出</a:t>
              </a:r>
              <a:r>
                <a:rPr lang="zh-CN" altLang="en-US" sz="1200" dirty="0">
                  <a:solidFill>
                    <a:schemeClr val="accent5">
                      <a:lumMod val="50000"/>
                    </a:schemeClr>
                  </a:solidFill>
                  <a:latin typeface="微软雅黑" panose="020B0503020204020204" pitchFamily="34" charset="-122"/>
                  <a:ea typeface="微软雅黑" panose="020B0503020204020204" pitchFamily="34" charset="-122"/>
                </a:rPr>
                <a:t>机构）</a:t>
              </a:r>
            </a:p>
            <a:p>
              <a:pPr algn="ctr"/>
              <a:endParaRPr lang="zh-CN" altLang="en-US" sz="12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4" name="_s2057"/>
            <p:cNvSpPr>
              <a:spLocks noChangeArrowheads="1"/>
            </p:cNvSpPr>
            <p:nvPr/>
          </p:nvSpPr>
          <p:spPr bwMode="auto">
            <a:xfrm>
              <a:off x="2304" y="-70"/>
              <a:ext cx="1043" cy="358"/>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anchor="ctr"/>
            <a:lstStyle>
              <a:lvl1pPr>
                <a:defRPr sz="800">
                  <a:solidFill>
                    <a:schemeClr val="tx1"/>
                  </a:solidFill>
                  <a:latin typeface="Calibri" panose="020F0502020204030204" pitchFamily="34" charset="0"/>
                  <a:ea typeface="宋体" panose="02010600030101010101" pitchFamily="2" charset="-122"/>
                </a:defRPr>
              </a:lvl1pPr>
              <a:lvl2pPr>
                <a:defRPr sz="20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lgn="ctr"/>
              <a:r>
                <a:rPr lang="zh-CN" altLang="en-US" sz="1800" b="1" dirty="0">
                  <a:solidFill>
                    <a:schemeClr val="accent5">
                      <a:lumMod val="50000"/>
                    </a:schemeClr>
                  </a:solidFill>
                  <a:latin typeface="Arial" panose="020B0604020202020204" pitchFamily="34" charset="0"/>
                  <a:ea typeface="微软雅黑" panose="020B0503020204020204" pitchFamily="34" charset="-122"/>
                </a:rPr>
                <a:t>税务稽查</a:t>
              </a:r>
              <a:r>
                <a:rPr lang="zh-CN" altLang="en-US" sz="1800" b="1" dirty="0" smtClean="0">
                  <a:solidFill>
                    <a:schemeClr val="accent5">
                      <a:lumMod val="50000"/>
                    </a:schemeClr>
                  </a:solidFill>
                  <a:latin typeface="Arial" panose="020B0604020202020204" pitchFamily="34" charset="0"/>
                  <a:ea typeface="微软雅黑" panose="020B0503020204020204" pitchFamily="34" charset="-122"/>
                </a:rPr>
                <a:t>部门</a:t>
              </a:r>
              <a:endParaRPr lang="en-US" altLang="zh-CN" sz="1800" b="1" dirty="0" smtClean="0">
                <a:solidFill>
                  <a:schemeClr val="accent5">
                    <a:lumMod val="50000"/>
                  </a:schemeClr>
                </a:solidFill>
                <a:latin typeface="Arial" panose="020B0604020202020204" pitchFamily="34" charset="0"/>
                <a:ea typeface="微软雅黑" panose="020B0503020204020204" pitchFamily="34" charset="-122"/>
              </a:endParaRPr>
            </a:p>
          </p:txBody>
        </p:sp>
        <p:sp>
          <p:nvSpPr>
            <p:cNvPr id="19" name="_s2053"/>
            <p:cNvSpPr>
              <a:spLocks noChangeArrowheads="1"/>
            </p:cNvSpPr>
            <p:nvPr/>
          </p:nvSpPr>
          <p:spPr bwMode="auto">
            <a:xfrm>
              <a:off x="1915" y="620"/>
              <a:ext cx="934" cy="337"/>
            </a:xfrm>
            <a:prstGeom prst="roundRect">
              <a:avLst>
                <a:gd name="adj" fmla="val 16667"/>
              </a:avLst>
            </a:prstGeom>
            <a:solidFill>
              <a:schemeClr val="accent6">
                <a:lumMod val="40000"/>
                <a:lumOff val="60000"/>
              </a:schemeClr>
            </a:solidFill>
            <a:ln w="9525">
              <a:solidFill>
                <a:srgbClr val="6B8BDB"/>
              </a:solidFill>
              <a:round/>
            </a:ln>
          </p:spPr>
          <p:txBody>
            <a:bodyPr anchor="ctr"/>
            <a:lstStyle>
              <a:lvl1pPr>
                <a:defRPr sz="800">
                  <a:solidFill>
                    <a:schemeClr val="tx1"/>
                  </a:solidFill>
                  <a:latin typeface="Calibri" panose="020F0502020204030204" pitchFamily="34" charset="0"/>
                  <a:ea typeface="宋体" panose="02010600030101010101" pitchFamily="2" charset="-122"/>
                </a:defRPr>
              </a:lvl1pPr>
              <a:lvl2pPr>
                <a:defRPr sz="20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lgn="ctr"/>
              <a:r>
                <a:rPr lang="zh-CN" altLang="en-US" sz="1800" b="1" dirty="0" smtClean="0">
                  <a:solidFill>
                    <a:schemeClr val="accent5">
                      <a:lumMod val="50000"/>
                    </a:schemeClr>
                  </a:solidFill>
                  <a:latin typeface="微软雅黑" panose="020B0503020204020204" pitchFamily="34" charset="-122"/>
                  <a:ea typeface="微软雅黑" panose="020B0503020204020204" pitchFamily="34" charset="-122"/>
                </a:rPr>
                <a:t>总局驻</a:t>
              </a:r>
              <a:r>
                <a:rPr lang="en-US" altLang="zh-CN" sz="1800" b="1" dirty="0" smtClean="0">
                  <a:solidFill>
                    <a:schemeClr val="accent5">
                      <a:lumMod val="50000"/>
                    </a:schemeClr>
                  </a:solidFill>
                  <a:latin typeface="微软雅黑" panose="020B0503020204020204" pitchFamily="34" charset="-122"/>
                  <a:ea typeface="微软雅黑" panose="020B0503020204020204" pitchFamily="34" charset="-122"/>
                </a:rPr>
                <a:t>XX</a:t>
              </a:r>
              <a:r>
                <a:rPr lang="zh-CN" altLang="en-US" sz="1800" b="1" dirty="0" smtClean="0">
                  <a:solidFill>
                    <a:schemeClr val="accent5">
                      <a:lumMod val="50000"/>
                    </a:schemeClr>
                  </a:solidFill>
                  <a:latin typeface="微软雅黑" panose="020B0503020204020204" pitchFamily="34" charset="-122"/>
                  <a:ea typeface="微软雅黑" panose="020B0503020204020204" pitchFamily="34" charset="-122"/>
                </a:rPr>
                <a:t>特派员</a:t>
              </a:r>
              <a:endParaRPr lang="en-US" altLang="zh-CN" sz="1800" b="1" dirty="0" smtClean="0">
                <a:solidFill>
                  <a:schemeClr val="accent5">
                    <a:lumMod val="50000"/>
                  </a:schemeClr>
                </a:solidFill>
                <a:latin typeface="微软雅黑" panose="020B0503020204020204" pitchFamily="34" charset="-122"/>
                <a:ea typeface="微软雅黑" panose="020B0503020204020204" pitchFamily="34" charset="-122"/>
              </a:endParaRPr>
            </a:p>
            <a:p>
              <a:pPr algn="ctr"/>
              <a:r>
                <a:rPr lang="zh-CN" altLang="en-US" sz="1800" b="1" dirty="0" smtClean="0">
                  <a:solidFill>
                    <a:schemeClr val="accent5">
                      <a:lumMod val="50000"/>
                    </a:schemeClr>
                  </a:solidFill>
                  <a:latin typeface="微软雅黑" panose="020B0503020204020204" pitchFamily="34" charset="-122"/>
                  <a:ea typeface="微软雅黑" panose="020B0503020204020204" pitchFamily="34" charset="-122"/>
                </a:rPr>
                <a:t>办事处</a:t>
              </a:r>
              <a:endParaRPr lang="en-US" altLang="zh-CN" sz="1800" b="1" dirty="0" smtClean="0">
                <a:solidFill>
                  <a:schemeClr val="accent5">
                    <a:lumMod val="50000"/>
                  </a:schemeClr>
                </a:solidFill>
                <a:latin typeface="微软雅黑" panose="020B0503020204020204" pitchFamily="34" charset="-122"/>
                <a:ea typeface="微软雅黑" panose="020B0503020204020204" pitchFamily="34" charset="-122"/>
              </a:endParaRPr>
            </a:p>
            <a:p>
              <a:pPr algn="ctr"/>
              <a:r>
                <a:rPr lang="en-US" altLang="zh-CN" sz="1200" dirty="0" smtClean="0">
                  <a:solidFill>
                    <a:schemeClr val="accent5">
                      <a:lumMod val="50000"/>
                    </a:schemeClr>
                  </a:solidFill>
                  <a:latin typeface="微软雅黑" panose="020B0503020204020204" pitchFamily="34" charset="-122"/>
                  <a:ea typeface="微软雅黑" panose="020B0503020204020204" pitchFamily="34" charset="-122"/>
                </a:rPr>
                <a:t>(</a:t>
              </a:r>
              <a:r>
                <a:rPr lang="zh-CN" altLang="en-US" sz="1200" dirty="0" smtClean="0">
                  <a:solidFill>
                    <a:schemeClr val="accent5">
                      <a:lumMod val="50000"/>
                    </a:schemeClr>
                  </a:solidFill>
                  <a:latin typeface="微软雅黑" panose="020B0503020204020204" pitchFamily="34" charset="-122"/>
                  <a:ea typeface="微软雅黑" panose="020B0503020204020204" pitchFamily="34" charset="-122"/>
                </a:rPr>
                <a:t>国家</a:t>
              </a:r>
              <a:r>
                <a:rPr lang="zh-CN" altLang="en-US" sz="1200" dirty="0">
                  <a:solidFill>
                    <a:schemeClr val="accent5">
                      <a:lumMod val="50000"/>
                    </a:schemeClr>
                  </a:solidFill>
                  <a:latin typeface="微软雅黑" panose="020B0503020204020204" pitchFamily="34" charset="-122"/>
                  <a:ea typeface="微软雅黑" panose="020B0503020204020204" pitchFamily="34" charset="-122"/>
                </a:rPr>
                <a:t>税务总局</a:t>
              </a:r>
              <a:r>
                <a:rPr lang="zh-CN" altLang="en-US" sz="1200" dirty="0" smtClean="0">
                  <a:solidFill>
                    <a:schemeClr val="accent5">
                      <a:lumMod val="50000"/>
                    </a:schemeClr>
                  </a:solidFill>
                  <a:latin typeface="微软雅黑" panose="020B0503020204020204" pitchFamily="34" charset="-122"/>
                  <a:ea typeface="微软雅黑" panose="020B0503020204020204" pitchFamily="34" charset="-122"/>
                </a:rPr>
                <a:t>驻</a:t>
              </a:r>
              <a:r>
                <a:rPr lang="en-US" altLang="zh-CN" sz="1200" dirty="0" smtClean="0">
                  <a:solidFill>
                    <a:schemeClr val="accent5">
                      <a:lumMod val="50000"/>
                    </a:schemeClr>
                  </a:solidFill>
                  <a:latin typeface="微软雅黑" panose="020B0503020204020204" pitchFamily="34" charset="-122"/>
                  <a:ea typeface="微软雅黑" panose="020B0503020204020204" pitchFamily="34" charset="-122"/>
                </a:rPr>
                <a:t>XX</a:t>
              </a:r>
              <a:r>
                <a:rPr lang="zh-CN" altLang="en-US" sz="1200" dirty="0" smtClean="0">
                  <a:solidFill>
                    <a:schemeClr val="accent5">
                      <a:lumMod val="50000"/>
                    </a:schemeClr>
                  </a:solidFill>
                  <a:latin typeface="微软雅黑" panose="020B0503020204020204" pitchFamily="34" charset="-122"/>
                  <a:ea typeface="微软雅黑" panose="020B0503020204020204" pitchFamily="34" charset="-122"/>
                </a:rPr>
                <a:t>稽查局</a:t>
              </a:r>
              <a:r>
                <a:rPr lang="en-US" altLang="zh-CN" sz="1200" dirty="0" smtClean="0">
                  <a:solidFill>
                    <a:schemeClr val="accent5">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0" name="_s2053"/>
            <p:cNvSpPr>
              <a:spLocks noChangeArrowheads="1"/>
            </p:cNvSpPr>
            <p:nvPr/>
          </p:nvSpPr>
          <p:spPr bwMode="auto">
            <a:xfrm>
              <a:off x="3051" y="613"/>
              <a:ext cx="864" cy="337"/>
            </a:xfrm>
            <a:prstGeom prst="roundRect">
              <a:avLst>
                <a:gd name="adj" fmla="val 16667"/>
              </a:avLst>
            </a:prstGeom>
            <a:solidFill>
              <a:schemeClr val="accent6">
                <a:lumMod val="40000"/>
                <a:lumOff val="60000"/>
              </a:schemeClr>
            </a:solidFill>
            <a:ln w="9525">
              <a:solidFill>
                <a:srgbClr val="6B8BDB"/>
              </a:solidFill>
              <a:round/>
            </a:ln>
          </p:spPr>
          <p:txBody>
            <a:bodyPr anchor="ctr"/>
            <a:lstStyle>
              <a:lvl1pPr>
                <a:defRPr sz="800">
                  <a:solidFill>
                    <a:schemeClr val="tx1"/>
                  </a:solidFill>
                  <a:latin typeface="Calibri" panose="020F0502020204030204" pitchFamily="34" charset="0"/>
                  <a:ea typeface="宋体" panose="02010600030101010101" pitchFamily="2" charset="-122"/>
                </a:defRPr>
              </a:lvl1pPr>
              <a:lvl2pPr>
                <a:defRPr sz="20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lgn="ctr"/>
              <a:r>
                <a:rPr lang="zh-CN" altLang="en-US" sz="1800" b="1" dirty="0" smtClean="0">
                  <a:solidFill>
                    <a:schemeClr val="accent5">
                      <a:lumMod val="50000"/>
                    </a:schemeClr>
                  </a:solidFill>
                  <a:latin typeface="微软雅黑" panose="020B0503020204020204" pitchFamily="34" charset="-122"/>
                  <a:ea typeface="微软雅黑" panose="020B0503020204020204" pitchFamily="34" charset="-122"/>
                </a:rPr>
                <a:t>省、市级稽查局</a:t>
              </a:r>
              <a:endParaRPr lang="zh-CN" altLang="en-US" sz="1200"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16" name="AutoShape 12"/>
          <p:cNvSpPr>
            <a:spLocks noChangeArrowheads="1"/>
          </p:cNvSpPr>
          <p:nvPr/>
        </p:nvSpPr>
        <p:spPr bwMode="auto">
          <a:xfrm>
            <a:off x="3715694" y="2030917"/>
            <a:ext cx="4712517" cy="586721"/>
          </a:xfrm>
          <a:prstGeom prst="downArrow">
            <a:avLst>
              <a:gd name="adj1" fmla="val 50000"/>
              <a:gd name="adj2" fmla="val 25000"/>
            </a:avLst>
          </a:prstGeom>
        </p:spPr>
        <p:style>
          <a:lnRef idx="3">
            <a:schemeClr val="lt1"/>
          </a:lnRef>
          <a:fillRef idx="1">
            <a:schemeClr val="accent4"/>
          </a:fillRef>
          <a:effectRef idx="1">
            <a:schemeClr val="accent4"/>
          </a:effectRef>
          <a:fontRef idx="minor">
            <a:schemeClr val="lt1"/>
          </a:fontRef>
        </p:style>
        <p:txBody>
          <a:bodyPr vert="eaVert" anchor="ctr"/>
          <a:lstStyle>
            <a:lvl1pPr>
              <a:defRPr sz="800">
                <a:solidFill>
                  <a:schemeClr val="tx1"/>
                </a:solidFill>
                <a:latin typeface="Calibri" panose="020F0502020204030204" pitchFamily="34" charset="0"/>
                <a:ea typeface="宋体" panose="02010600030101010101" pitchFamily="2" charset="-122"/>
              </a:defRPr>
            </a:lvl1pPr>
            <a:lvl2pPr>
              <a:defRPr sz="20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endParaRPr lang="zh-CN" altLang="en-US" sz="1800">
              <a:latin typeface="Arial" panose="020B0604020202020204" pitchFamily="34" charset="0"/>
            </a:endParaRPr>
          </a:p>
        </p:txBody>
      </p:sp>
      <p:sp>
        <p:nvSpPr>
          <p:cNvPr id="25" name="左大括号 24"/>
          <p:cNvSpPr/>
          <p:nvPr/>
        </p:nvSpPr>
        <p:spPr>
          <a:xfrm rot="5400000">
            <a:off x="3430498" y="3113403"/>
            <a:ext cx="801391" cy="28291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6" name="右箭头 25"/>
          <p:cNvSpPr/>
          <p:nvPr/>
        </p:nvSpPr>
        <p:spPr>
          <a:xfrm rot="18916573">
            <a:off x="4525080" y="2758139"/>
            <a:ext cx="814841" cy="20734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7" name="右箭头 26"/>
          <p:cNvSpPr/>
          <p:nvPr/>
        </p:nvSpPr>
        <p:spPr>
          <a:xfrm rot="13381092" flipV="1">
            <a:off x="6932093" y="2719971"/>
            <a:ext cx="772982" cy="18421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8" name="左大括号 17"/>
          <p:cNvSpPr/>
          <p:nvPr/>
        </p:nvSpPr>
        <p:spPr>
          <a:xfrm rot="5400000">
            <a:off x="8127976" y="3130234"/>
            <a:ext cx="848706" cy="281075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文本框 1"/>
          <p:cNvSpPr txBox="1"/>
          <p:nvPr/>
        </p:nvSpPr>
        <p:spPr>
          <a:xfrm>
            <a:off x="1" y="0"/>
            <a:ext cx="12191999" cy="6752590"/>
          </a:xfrm>
          <a:prstGeom prst="rect">
            <a:avLst/>
          </a:prstGeom>
          <a:solidFill>
            <a:schemeClr val="bg1"/>
          </a:solidFill>
          <a:ln w="9525">
            <a:solidFill>
              <a:schemeClr val="accent6">
                <a:lumMod val="40000"/>
                <a:lumOff val="60000"/>
              </a:schemeClr>
            </a:solidFill>
          </a:ln>
        </p:spPr>
        <p:txBody>
          <a:bodyPr wrap="square" anchor="t">
            <a:spAutoFit/>
          </a:bodyPr>
          <a:lstStyle/>
          <a:p>
            <a:pPr eaLnBrk="0" hangingPunct="0">
              <a:lnSpc>
                <a:spcPct val="140000"/>
              </a:lnSpc>
            </a:pPr>
            <a:r>
              <a:rPr lang="zh-CN" altLang="en-US" sz="2400"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p>
          <a:p>
            <a:pPr eaLnBrk="0" hangingPunct="0">
              <a:lnSpc>
                <a:spcPct val="140000"/>
              </a:lnSpc>
            </a:pPr>
            <a:r>
              <a:rPr lang="zh-CN" altLang="en-US" sz="2665"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4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云平台追踪的</a:t>
            </a:r>
            <a:r>
              <a:rPr lang="zh-CN" altLang="en-US" sz="2400" b="1"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案例分析</a:t>
            </a:r>
            <a:r>
              <a:rPr lang="zh-CN" altLang="en-US" sz="24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顶</a:t>
            </a:r>
            <a:r>
              <a:rPr lang="zh-CN" altLang="en-US"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额开具专用发票风险模型扫描出的</a:t>
            </a:r>
            <a:r>
              <a:rPr lang="en-US" altLang="zh-CN"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a:t>
            </a:r>
            <a:r>
              <a:rPr lang="zh-CN" altLang="en-US"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企业</a:t>
            </a:r>
          </a:p>
          <a:p>
            <a:pPr eaLnBrk="0" hangingPunct="0">
              <a:lnSpc>
                <a:spcPct val="140000"/>
              </a:lnSpc>
            </a:pPr>
            <a:r>
              <a:rPr lang="zh-CN" altLang="en-US" sz="1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endParaRPr lang="zh-CN" altLang="en-US" sz="2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eaLnBrk="0" hangingPunct="0">
              <a:lnSpc>
                <a:spcPct val="140000"/>
              </a:lnSpc>
            </a:pPr>
            <a:r>
              <a:rPr lang="zh-CN" altLang="en-US" sz="1335"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b="1"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风险识别</a:t>
            </a:r>
            <a:r>
              <a:rPr lang="zh-CN" altLang="en-US" sz="20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    </a:t>
            </a:r>
          </a:p>
          <a:p>
            <a:pPr eaLnBrk="0" hangingPunct="0">
              <a:lnSpc>
                <a:spcPct val="150000"/>
              </a:lnSpc>
            </a:pPr>
            <a:r>
              <a:rPr lang="zh-CN" altLang="en-US" sz="1600"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                一</a:t>
            </a:r>
            <a:r>
              <a:rPr lang="zh-CN" altLang="en-US" sz="16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是增值税发票新系统的电子底账系统中查询到：</a:t>
            </a:r>
            <a:r>
              <a:rPr lang="en-US" altLang="zh-CN" sz="16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A</a:t>
            </a:r>
            <a:r>
              <a:rPr lang="zh-CN" altLang="en-US" sz="16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企业于201</a:t>
            </a:r>
            <a:r>
              <a:rPr lang="en-US" altLang="zh-CN" sz="16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8</a:t>
            </a:r>
            <a:r>
              <a:rPr lang="zh-CN" altLang="en-US" sz="1600"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年购进</a:t>
            </a:r>
            <a:r>
              <a:rPr lang="zh-CN" altLang="en-US" sz="16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上游企业</a:t>
            </a:r>
            <a:r>
              <a:rPr lang="en-US" altLang="zh-CN" sz="16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B</a:t>
            </a:r>
            <a:r>
              <a:rPr lang="zh-CN" altLang="en-US" sz="16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商贸有限公司</a:t>
            </a:r>
            <a:endParaRPr lang="en-US" altLang="zh-CN" sz="1600"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endParaRPr>
          </a:p>
          <a:p>
            <a:pPr eaLnBrk="0" hangingPunct="0">
              <a:lnSpc>
                <a:spcPct val="150000"/>
              </a:lnSpc>
            </a:pPr>
            <a:r>
              <a:rPr lang="zh-CN" altLang="en-US" sz="1600"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             的</a:t>
            </a:r>
            <a:r>
              <a:rPr lang="zh-CN" altLang="en-US" sz="16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“精煤”；接受了项目为“精煤”的增值税专用发票544万元</a:t>
            </a:r>
            <a:r>
              <a:rPr lang="zh-CN" altLang="en-US" sz="1600"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          </a:t>
            </a:r>
            <a:endParaRPr lang="zh-CN" altLang="en-US" sz="16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endParaRPr>
          </a:p>
          <a:p>
            <a:pPr eaLnBrk="0" hangingPunct="0">
              <a:lnSpc>
                <a:spcPct val="150000"/>
              </a:lnSpc>
            </a:pPr>
            <a:r>
              <a:rPr lang="zh-CN" altLang="en-US" sz="1600"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                二</a:t>
            </a:r>
            <a:r>
              <a:rPr lang="zh-CN" altLang="en-US" sz="16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是利用总局</a:t>
            </a:r>
            <a:r>
              <a:rPr lang="zh-CN" altLang="en-US" sz="1600"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的云平台</a:t>
            </a:r>
            <a:r>
              <a:rPr lang="zh-CN" altLang="en-US" sz="16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（总局云平台从各个角度对该企业的</a:t>
            </a:r>
            <a:r>
              <a:rPr lang="zh-CN" altLang="en-US" sz="1600"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开票情况</a:t>
            </a:r>
            <a:r>
              <a:rPr lang="zh-CN" altLang="en-US" sz="16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进行了详细分析，追溯其发票</a:t>
            </a:r>
            <a:endParaRPr lang="en-US" altLang="zh-CN" sz="1600"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endParaRPr>
          </a:p>
          <a:p>
            <a:pPr eaLnBrk="0" hangingPunct="0">
              <a:lnSpc>
                <a:spcPct val="150000"/>
              </a:lnSpc>
            </a:pPr>
            <a:r>
              <a:rPr lang="zh-CN" altLang="en-US" sz="1600"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             流向</a:t>
            </a:r>
            <a:r>
              <a:rPr lang="zh-CN" altLang="en-US" sz="16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分析后发现了该企业的业务流转过程中发票项目进销不一致的疑点</a:t>
            </a:r>
            <a:r>
              <a:rPr lang="zh-CN" altLang="en-US" sz="1600"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a:t>
            </a:r>
            <a:endParaRPr lang="en-US" altLang="zh-CN" sz="1600"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endParaRPr>
          </a:p>
          <a:p>
            <a:pPr eaLnBrk="0" hangingPunct="0">
              <a:lnSpc>
                <a:spcPct val="140000"/>
              </a:lnSpc>
            </a:pPr>
            <a:r>
              <a:rPr lang="zh-CN" altLang="en-US" sz="1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5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endParaRPr lang="en-US" altLang="zh-CN" sz="1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eaLnBrk="0" hangingPunct="0">
              <a:lnSpc>
                <a:spcPct val="140000"/>
              </a:lnSpc>
            </a:pPr>
            <a:r>
              <a:rPr lang="zh-CN" altLang="en-US"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b="1"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风险核查</a:t>
            </a:r>
            <a:r>
              <a:rPr lang="zh-CN" altLang="en-US"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5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endParaRPr lang="en-US" altLang="zh-CN" sz="16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eaLnBrk="0" hangingPunct="0">
              <a:lnSpc>
                <a:spcPct val="150000"/>
              </a:lnSpc>
            </a:pPr>
            <a:r>
              <a:rPr lang="en-US" altLang="zh-CN" sz="16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400" b="1"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a:t>
            </a:r>
            <a:r>
              <a:rPr lang="zh-CN" altLang="en-US" sz="1400" b="1"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企业</a:t>
            </a:r>
            <a:r>
              <a:rPr lang="zh-CN" altLang="en-US"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购进上游企业杭州</a:t>
            </a:r>
            <a:r>
              <a:rPr lang="en-US" altLang="zh-CN"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B</a:t>
            </a:r>
            <a:r>
              <a:rPr lang="zh-CN" altLang="en-US"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企业的“精煤”，取得项目为</a:t>
            </a: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“精煤”</a:t>
            </a:r>
            <a:r>
              <a:rPr lang="zh-CN" altLang="en-US"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的增值税专用发票544万元；</a:t>
            </a:r>
          </a:p>
          <a:p>
            <a:pPr eaLnBrk="0" hangingPunct="0">
              <a:lnSpc>
                <a:spcPct val="150000"/>
              </a:lnSpc>
            </a:pP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b="1"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杭州</a:t>
            </a:r>
            <a:r>
              <a:rPr lang="en-US" altLang="zh-CN" sz="1400" b="1"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B</a:t>
            </a:r>
            <a:r>
              <a:rPr lang="zh-CN" altLang="en-US" sz="1400" b="1"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企业</a:t>
            </a:r>
            <a:r>
              <a:rPr lang="zh-CN" altLang="en-US"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购进上游上海</a:t>
            </a:r>
            <a:r>
              <a:rPr lang="en-US" altLang="zh-CN"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C</a:t>
            </a:r>
            <a:r>
              <a:rPr lang="zh-CN" altLang="en-US"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企业“精煤”，取得项目为“精煤”</a:t>
            </a: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的</a:t>
            </a:r>
            <a:r>
              <a:rPr lang="zh-CN" altLang="en-US"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增值税专用发票4534万元；</a:t>
            </a:r>
          </a:p>
          <a:p>
            <a:pPr eaLnBrk="0" hangingPunct="0">
              <a:lnSpc>
                <a:spcPct val="150000"/>
              </a:lnSpc>
            </a:pP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400" b="1"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上海</a:t>
            </a:r>
            <a:r>
              <a:rPr lang="en-US" altLang="zh-CN" sz="1400" b="1"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C</a:t>
            </a:r>
            <a:r>
              <a:rPr lang="zh-CN" altLang="en-US" sz="1400" b="1"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企业</a:t>
            </a:r>
            <a:r>
              <a:rPr lang="zh-CN" altLang="en-US"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分别向深圳市</a:t>
            </a:r>
            <a:r>
              <a:rPr lang="en-US" altLang="zh-CN"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D</a:t>
            </a:r>
            <a:r>
              <a:rPr lang="zh-CN" altLang="en-US"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企业、沈阳</a:t>
            </a:r>
            <a:r>
              <a:rPr lang="en-US" altLang="zh-CN"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E</a:t>
            </a:r>
            <a:r>
              <a:rPr lang="zh-CN" altLang="en-US"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企业、沈阳</a:t>
            </a:r>
            <a:r>
              <a:rPr lang="en-US" altLang="zh-CN"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F</a:t>
            </a:r>
            <a:r>
              <a:rPr lang="zh-CN" altLang="en-US"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企业三家上游</a:t>
            </a: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公</a:t>
            </a:r>
            <a:r>
              <a:rPr lang="zh-CN" altLang="en-US"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司购进了“合金电解铜”，取得</a:t>
            </a: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项目</a:t>
            </a:r>
            <a:r>
              <a:rPr lang="zh-CN" altLang="en-US"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为“合金电解铜”</a:t>
            </a:r>
            <a:endParaRPr lang="en-US" altLang="zh-CN" sz="14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eaLnBrk="0" hangingPunct="0">
              <a:lnSpc>
                <a:spcPct val="150000"/>
              </a:lnSpc>
            </a:pP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的</a:t>
            </a:r>
            <a:r>
              <a:rPr lang="zh-CN" altLang="en-US"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增值税专用</a:t>
            </a: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发票</a:t>
            </a:r>
            <a:r>
              <a:rPr lang="zh-CN" altLang="en-US" sz="14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分别为7766万元、13990万元、25280万元</a:t>
            </a:r>
            <a:r>
              <a:rPr lang="zh-CN" altLang="en-US" sz="14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4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endParaRPr>
          </a:p>
          <a:p>
            <a:pPr eaLnBrk="0" hangingPunct="0">
              <a:lnSpc>
                <a:spcPct val="140000"/>
              </a:lnSpc>
            </a:pPr>
            <a:r>
              <a:rPr lang="zh-CN" altLang="en-US"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                  深圳市</a:t>
            </a:r>
            <a:r>
              <a:rPr lang="en-US" altLang="zh-CN"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D</a:t>
            </a:r>
            <a:r>
              <a:rPr lang="zh-CN" altLang="en-US"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企业、沈阳</a:t>
            </a:r>
            <a:r>
              <a:rPr lang="en-US" altLang="zh-CN"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E</a:t>
            </a:r>
            <a:r>
              <a:rPr lang="zh-CN" altLang="en-US"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企业、沈阳</a:t>
            </a:r>
            <a:r>
              <a:rPr lang="en-US" altLang="zh-CN"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F</a:t>
            </a:r>
            <a:r>
              <a:rPr lang="zh-CN" altLang="en-US"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企业→ 上海</a:t>
            </a:r>
            <a:r>
              <a:rPr lang="en-US" altLang="zh-CN"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C</a:t>
            </a:r>
            <a:r>
              <a:rPr lang="zh-CN" altLang="en-US"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企业→杭州</a:t>
            </a:r>
            <a:r>
              <a:rPr lang="en-US" altLang="zh-CN"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B</a:t>
            </a:r>
            <a:r>
              <a:rPr lang="zh-CN" altLang="en-US"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企业→北京</a:t>
            </a:r>
            <a:r>
              <a:rPr lang="en-US" altLang="zh-CN"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A</a:t>
            </a:r>
            <a:r>
              <a:rPr lang="zh-CN" altLang="en-US"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企业</a:t>
            </a:r>
            <a:r>
              <a:rPr lang="zh-CN" altLang="en-US"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endParaRPr lang="zh-CN" altLang="en-US" sz="20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eaLnBrk="0" hangingPunct="0">
              <a:lnSpc>
                <a:spcPct val="140000"/>
              </a:lnSpc>
            </a:pPr>
            <a:r>
              <a:rPr lang="zh-CN" altLang="en-US" sz="20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 </a:t>
            </a:r>
            <a:r>
              <a:rPr lang="zh-CN" altLang="en-US" sz="2000"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0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2000"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600"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开票</a:t>
            </a:r>
            <a:r>
              <a:rPr lang="zh-CN" altLang="en-US" sz="16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项</a:t>
            </a:r>
            <a:r>
              <a:rPr lang="zh-CN" altLang="en-US" sz="1600"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目</a:t>
            </a:r>
            <a:r>
              <a:rPr lang="zh-CN" altLang="en-US" sz="1600" b="1" dirty="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 </a:t>
            </a:r>
            <a:r>
              <a:rPr lang="zh-CN" altLang="en-US" sz="1600" b="1" dirty="0" smtClean="0">
                <a:solidFill>
                  <a:schemeClr val="tx2">
                    <a:lumMod val="50000"/>
                  </a:schemeClr>
                </a:solidFill>
                <a:latin typeface="仿宋" panose="02010609060101010101" pitchFamily="49" charset="-122"/>
                <a:ea typeface="仿宋" panose="02010609060101010101" pitchFamily="49" charset="-122"/>
                <a:sym typeface="Arial" panose="020B0604020202020204" pitchFamily="34" charset="0"/>
              </a:rPr>
              <a:t>       </a:t>
            </a:r>
            <a:r>
              <a:rPr lang="zh-CN" altLang="en-US" sz="1600" b="1" dirty="0" smtClean="0">
                <a:solidFill>
                  <a:schemeClr val="accent5">
                    <a:lumMod val="50000"/>
                  </a:schemeClr>
                </a:solidFill>
                <a:latin typeface="仿宋" panose="02010609060101010101" pitchFamily="49" charset="-122"/>
                <a:ea typeface="仿宋" panose="02010609060101010101" pitchFamily="49" charset="-122"/>
                <a:sym typeface="Arial" panose="020B0604020202020204" pitchFamily="34" charset="0"/>
              </a:rPr>
              <a:t>   </a:t>
            </a:r>
            <a:r>
              <a:rPr lang="en-US" altLang="zh-CN" sz="1600" b="1" dirty="0" smtClean="0">
                <a:solidFill>
                  <a:srgbClr val="C00000"/>
                </a:solidFill>
                <a:latin typeface="仿宋" panose="02010609060101010101" pitchFamily="49" charset="-122"/>
                <a:ea typeface="仿宋" panose="02010609060101010101" pitchFamily="49" charset="-122"/>
                <a:sym typeface="Arial" panose="020B0604020202020204" pitchFamily="34" charset="0"/>
              </a:rPr>
              <a:t>“</a:t>
            </a:r>
            <a:r>
              <a:rPr lang="zh-CN" altLang="en-US" sz="1600" b="1" dirty="0">
                <a:solidFill>
                  <a:srgbClr val="C00000"/>
                </a:solidFill>
                <a:latin typeface="仿宋" panose="02010609060101010101" pitchFamily="49" charset="-122"/>
                <a:ea typeface="仿宋" panose="02010609060101010101" pitchFamily="49" charset="-122"/>
                <a:sym typeface="Arial" panose="020B0604020202020204" pitchFamily="34" charset="0"/>
              </a:rPr>
              <a:t>合金电解铜</a:t>
            </a:r>
            <a:r>
              <a:rPr lang="en-US" altLang="zh-CN" sz="1600" b="1" dirty="0">
                <a:solidFill>
                  <a:srgbClr val="C00000"/>
                </a:solidFill>
                <a:latin typeface="仿宋" panose="02010609060101010101" pitchFamily="49" charset="-122"/>
                <a:ea typeface="仿宋" panose="02010609060101010101" pitchFamily="49" charset="-122"/>
                <a:sym typeface="Arial" panose="020B0604020202020204" pitchFamily="34" charset="0"/>
              </a:rPr>
              <a:t>” </a:t>
            </a:r>
            <a:r>
              <a:rPr lang="en-US" altLang="zh-CN" sz="1600" b="1" dirty="0" smtClean="0">
                <a:solidFill>
                  <a:srgbClr val="C00000"/>
                </a:solidFill>
                <a:latin typeface="仿宋" panose="02010609060101010101" pitchFamily="49" charset="-122"/>
                <a:ea typeface="仿宋" panose="02010609060101010101" pitchFamily="49" charset="-122"/>
                <a:sym typeface="Arial" panose="020B0604020202020204" pitchFamily="34" charset="0"/>
              </a:rPr>
              <a:t>          “</a:t>
            </a:r>
            <a:r>
              <a:rPr lang="zh-CN" altLang="en-US" sz="1600" b="1" dirty="0">
                <a:solidFill>
                  <a:srgbClr val="C00000"/>
                </a:solidFill>
                <a:latin typeface="仿宋" panose="02010609060101010101" pitchFamily="49" charset="-122"/>
                <a:ea typeface="仿宋" panose="02010609060101010101" pitchFamily="49" charset="-122"/>
                <a:sym typeface="Arial" panose="020B0604020202020204" pitchFamily="34" charset="0"/>
              </a:rPr>
              <a:t>精煤</a:t>
            </a:r>
            <a:r>
              <a:rPr lang="en-US" altLang="zh-CN" sz="1600" b="1" dirty="0">
                <a:solidFill>
                  <a:srgbClr val="C00000"/>
                </a:solidFill>
                <a:latin typeface="仿宋" panose="02010609060101010101" pitchFamily="49" charset="-122"/>
                <a:ea typeface="仿宋" panose="02010609060101010101" pitchFamily="49" charset="-122"/>
                <a:sym typeface="Arial" panose="020B0604020202020204" pitchFamily="34" charset="0"/>
              </a:rPr>
              <a:t>”   “</a:t>
            </a:r>
            <a:r>
              <a:rPr lang="zh-CN" altLang="en-US" sz="1600" b="1" dirty="0">
                <a:solidFill>
                  <a:srgbClr val="C00000"/>
                </a:solidFill>
                <a:latin typeface="仿宋" panose="02010609060101010101" pitchFamily="49" charset="-122"/>
                <a:ea typeface="仿宋" panose="02010609060101010101" pitchFamily="49" charset="-122"/>
                <a:sym typeface="Arial" panose="020B0604020202020204" pitchFamily="34" charset="0"/>
              </a:rPr>
              <a:t>精煤</a:t>
            </a:r>
            <a:r>
              <a:rPr lang="en-US" altLang="zh-CN" sz="1600" b="1" dirty="0">
                <a:solidFill>
                  <a:srgbClr val="C00000"/>
                </a:solidFill>
                <a:latin typeface="仿宋" panose="02010609060101010101" pitchFamily="49" charset="-122"/>
                <a:ea typeface="仿宋" panose="02010609060101010101" pitchFamily="49" charset="-122"/>
                <a:sym typeface="Arial" panose="020B0604020202020204" pitchFamily="34" charset="0"/>
              </a:rPr>
              <a:t>”     “</a:t>
            </a:r>
            <a:r>
              <a:rPr lang="zh-CN" altLang="en-US" sz="1600" b="1" dirty="0">
                <a:solidFill>
                  <a:srgbClr val="C00000"/>
                </a:solidFill>
                <a:latin typeface="仿宋" panose="02010609060101010101" pitchFamily="49" charset="-122"/>
                <a:ea typeface="仿宋" panose="02010609060101010101" pitchFamily="49" charset="-122"/>
                <a:sym typeface="Arial" panose="020B0604020202020204" pitchFamily="34" charset="0"/>
              </a:rPr>
              <a:t>精煤</a:t>
            </a:r>
            <a:r>
              <a:rPr lang="en-US" altLang="zh-CN" sz="1600" b="1" dirty="0">
                <a:solidFill>
                  <a:srgbClr val="C00000"/>
                </a:solidFill>
                <a:latin typeface="仿宋" panose="02010609060101010101" pitchFamily="49" charset="-122"/>
                <a:ea typeface="仿宋" panose="02010609060101010101" pitchFamily="49" charset="-122"/>
                <a:sym typeface="Arial" panose="020B0604020202020204" pitchFamily="34" charset="0"/>
              </a:rPr>
              <a:t>”</a:t>
            </a:r>
            <a:endParaRPr lang="zh-CN" altLang="en-US" sz="1600" b="1" dirty="0">
              <a:solidFill>
                <a:srgbClr val="C00000"/>
              </a:solidFill>
              <a:latin typeface="仿宋" panose="02010609060101010101" pitchFamily="49" charset="-122"/>
              <a:ea typeface="仿宋" panose="02010609060101010101" pitchFamily="49" charset="-122"/>
              <a:sym typeface="Arial" panose="020B0604020202020204" pitchFamily="34" charset="0"/>
            </a:endParaRPr>
          </a:p>
          <a:p>
            <a:pPr eaLnBrk="0" hangingPunct="0">
              <a:lnSpc>
                <a:spcPct val="150000"/>
              </a:lnSpc>
            </a:pPr>
            <a:r>
              <a:rPr lang="en-US" altLang="zh-CN" sz="800" dirty="0" smtClean="0">
                <a:solidFill>
                  <a:srgbClr val="C00000"/>
                </a:solidFill>
                <a:latin typeface="微软雅黑" panose="020B0503020204020204" pitchFamily="34" charset="-122"/>
                <a:ea typeface="微软雅黑" panose="020B0503020204020204" pitchFamily="34" charset="-122"/>
                <a:sym typeface="Arial" panose="020B0604020202020204" pitchFamily="34" charset="0"/>
              </a:rPr>
              <a:t>    </a:t>
            </a:r>
            <a:endParaRPr lang="en-US" altLang="zh-CN" sz="100" dirty="0" smtClean="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a:p>
            <a:pPr algn="ctr" eaLnBrk="0" hangingPunct="0">
              <a:lnSpc>
                <a:spcPct val="150000"/>
              </a:lnSpc>
            </a:pPr>
            <a:r>
              <a:rPr lang="zh-CN" altLang="zh-CN" sz="1600" b="1"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结论</a:t>
            </a:r>
            <a:r>
              <a:rPr lang="zh-CN" altLang="zh-CN" sz="1600" b="1"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进销不符，存在虚开发票的</a:t>
            </a:r>
            <a:r>
              <a:rPr lang="zh-CN" altLang="en-US" sz="1600" b="1"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rPr>
              <a:t>可能</a:t>
            </a:r>
            <a:endParaRPr lang="en-US" altLang="zh-CN" sz="1600" b="1"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eaLnBrk="0" hangingPunct="0">
              <a:lnSpc>
                <a:spcPct val="150000"/>
              </a:lnSpc>
            </a:pPr>
            <a:endParaRPr lang="en-US" altLang="zh-CN" sz="1600" b="1" dirty="0" smtClean="0">
              <a:solidFill>
                <a:schemeClr val="tx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1" name="图片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3127" y="135732"/>
            <a:ext cx="144938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633729" y="346891"/>
            <a:ext cx="7508875" cy="614045"/>
          </a:xfrm>
          <a:prstGeom prst="rect">
            <a:avLst/>
          </a:prstGeom>
          <a:solidFill>
            <a:srgbClr val="C9EC51"/>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kumimoji="1" lang="zh-CN" altLang="en-US" sz="70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kumimoji="1" lang="zh-CN" altLang="en-US" sz="2000" b="1" dirty="0" smtClean="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举例：</a:t>
            </a:r>
            <a:r>
              <a:rPr kumimoji="1" lang="zh-CN" altLang="en-US" sz="2000" dirty="0" smtClean="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企业</a:t>
            </a:r>
            <a:r>
              <a:rPr kumimoji="1" lang="zh-CN" altLang="en-US" sz="200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所得税“税收政策风险提示服务”流程展示</a:t>
            </a:r>
            <a:endParaRPr kumimoji="1" lang="zh-CN" altLang="en-US" sz="70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kumimoji="1" lang="zh-CN" altLang="en-US" sz="700" dirty="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8" name="组合 17"/>
          <p:cNvGrpSpPr/>
          <p:nvPr/>
        </p:nvGrpSpPr>
        <p:grpSpPr>
          <a:xfrm>
            <a:off x="420370" y="3874770"/>
            <a:ext cx="3980180" cy="1952625"/>
            <a:chOff x="-1806242" y="2947737"/>
            <a:chExt cx="4340624" cy="1299410"/>
          </a:xfrm>
        </p:grpSpPr>
        <p:sp>
          <p:nvSpPr>
            <p:cNvPr id="19" name="矩形 18"/>
            <p:cNvSpPr/>
            <p:nvPr/>
          </p:nvSpPr>
          <p:spPr>
            <a:xfrm>
              <a:off x="1004637" y="2947737"/>
              <a:ext cx="1479884" cy="12994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06302" y="3412989"/>
              <a:ext cx="1628080" cy="42299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accent1">
                      <a:lumMod val="50000"/>
                    </a:schemeClr>
                  </a:solidFill>
                  <a:latin typeface="微软雅黑" panose="020B0503020204020204" pitchFamily="34" charset="-122"/>
                  <a:ea typeface="微软雅黑" panose="020B0503020204020204" pitchFamily="34" charset="-122"/>
                </a:rPr>
                <a:t>申报端</a:t>
              </a:r>
            </a:p>
          </p:txBody>
        </p:sp>
        <p:sp>
          <p:nvSpPr>
            <p:cNvPr id="8" name="矩形 7"/>
            <p:cNvSpPr/>
            <p:nvPr/>
          </p:nvSpPr>
          <p:spPr>
            <a:xfrm>
              <a:off x="-1806242" y="3058451"/>
              <a:ext cx="1479884" cy="32485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企业</a:t>
              </a:r>
            </a:p>
          </p:txBody>
        </p:sp>
      </p:grpSp>
      <p:sp>
        <p:nvSpPr>
          <p:cNvPr id="7" name="右箭头 6"/>
          <p:cNvSpPr/>
          <p:nvPr/>
        </p:nvSpPr>
        <p:spPr>
          <a:xfrm>
            <a:off x="1777365" y="3098165"/>
            <a:ext cx="1100455" cy="389890"/>
          </a:xfrm>
          <a:prstGeom prst="rightArrow">
            <a:avLst>
              <a:gd name="adj1" fmla="val 37500"/>
              <a:gd name="adj2" fmla="val 2500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400" b="1" dirty="0" smtClean="0">
                <a:solidFill>
                  <a:sysClr val="windowText" lastClr="000000"/>
                </a:solidFill>
                <a:latin typeface="微软雅黑" panose="020B0503020204020204" pitchFamily="34" charset="-122"/>
                <a:ea typeface="微软雅黑" panose="020B0503020204020204" pitchFamily="34" charset="-122"/>
              </a:rPr>
              <a:t>①申报</a:t>
            </a:r>
            <a:endParaRPr lang="en-US" altLang="zh-CN" sz="1400" b="1" dirty="0" smtClean="0">
              <a:solidFill>
                <a:sysClr val="windowText" lastClr="000000"/>
              </a:solidFill>
              <a:latin typeface="微软雅黑" panose="020B0503020204020204" pitchFamily="34" charset="-122"/>
              <a:ea typeface="微软雅黑" panose="020B0503020204020204" pitchFamily="34" charset="-122"/>
            </a:endParaRPr>
          </a:p>
          <a:p>
            <a:pPr algn="ctr"/>
            <a:endParaRPr lang="en-US" altLang="zh-CN" sz="700" b="1" dirty="0">
              <a:solidFill>
                <a:sysClr val="windowText" lastClr="000000"/>
              </a:solidFill>
              <a:latin typeface="微软雅黑" panose="020B0503020204020204" pitchFamily="34" charset="-122"/>
              <a:ea typeface="微软雅黑" panose="020B0503020204020204" pitchFamily="34" charset="-122"/>
            </a:endParaRPr>
          </a:p>
          <a:p>
            <a:pPr algn="ctr"/>
            <a:endParaRPr lang="zh-CN" altLang="en-US" sz="700" b="1" dirty="0">
              <a:solidFill>
                <a:sysClr val="windowText" lastClr="000000"/>
              </a:solidFill>
              <a:latin typeface="微软雅黑" panose="020B0503020204020204" pitchFamily="34" charset="-122"/>
              <a:ea typeface="微软雅黑" panose="020B0503020204020204" pitchFamily="34" charset="-122"/>
            </a:endParaRPr>
          </a:p>
        </p:txBody>
      </p:sp>
      <p:sp>
        <p:nvSpPr>
          <p:cNvPr id="37" name="右箭头 36"/>
          <p:cNvSpPr/>
          <p:nvPr/>
        </p:nvSpPr>
        <p:spPr>
          <a:xfrm>
            <a:off x="1777365" y="3596640"/>
            <a:ext cx="1052830" cy="403225"/>
          </a:xfrm>
          <a:prstGeom prst="rightArrow">
            <a:avLst>
              <a:gd name="adj1" fmla="val 37500"/>
              <a:gd name="adj2" fmla="val 2500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b="1" dirty="0">
                <a:solidFill>
                  <a:sysClr val="windowText" lastClr="000000"/>
                </a:solidFill>
                <a:latin typeface="微软雅黑" panose="020B0503020204020204" pitchFamily="34" charset="-122"/>
                <a:ea typeface="微软雅黑" panose="020B0503020204020204" pitchFamily="34" charset="-122"/>
              </a:rPr>
              <a:t>⑤</a:t>
            </a:r>
            <a:r>
              <a:rPr lang="zh-CN" altLang="en-US" sz="1200" b="1" dirty="0" smtClean="0">
                <a:solidFill>
                  <a:sysClr val="windowText" lastClr="000000"/>
                </a:solidFill>
                <a:latin typeface="微软雅黑" panose="020B0503020204020204" pitchFamily="34" charset="-122"/>
                <a:ea typeface="微软雅黑" panose="020B0503020204020204" pitchFamily="34" charset="-122"/>
              </a:rPr>
              <a:t>修改</a:t>
            </a:r>
            <a:endParaRPr lang="en-US" altLang="zh-CN" sz="1200" b="1" dirty="0" smtClean="0">
              <a:solidFill>
                <a:sysClr val="windowText" lastClr="000000"/>
              </a:solidFill>
              <a:latin typeface="微软雅黑" panose="020B0503020204020204" pitchFamily="34" charset="-122"/>
              <a:ea typeface="微软雅黑" panose="020B0503020204020204" pitchFamily="34" charset="-122"/>
            </a:endParaRPr>
          </a:p>
          <a:p>
            <a:pPr algn="ctr"/>
            <a:endParaRPr lang="en-US" altLang="zh-CN" sz="1200" b="1" dirty="0">
              <a:solidFill>
                <a:sysClr val="windowText" lastClr="000000"/>
              </a:solidFill>
              <a:latin typeface="微软雅黑" panose="020B0503020204020204" pitchFamily="34" charset="-122"/>
              <a:ea typeface="微软雅黑" panose="020B0503020204020204" pitchFamily="34" charset="-122"/>
            </a:endParaRPr>
          </a:p>
          <a:p>
            <a:pPr algn="ctr"/>
            <a:endParaRPr lang="zh-CN" altLang="en-US" sz="1200" b="1" dirty="0">
              <a:solidFill>
                <a:sysClr val="windowText" lastClr="000000"/>
              </a:solidFill>
              <a:latin typeface="微软雅黑" panose="020B0503020204020204" pitchFamily="34" charset="-122"/>
              <a:ea typeface="微软雅黑" panose="020B0503020204020204" pitchFamily="34" charset="-122"/>
            </a:endParaRPr>
          </a:p>
        </p:txBody>
      </p:sp>
      <p:sp>
        <p:nvSpPr>
          <p:cNvPr id="9" name="左箭头 8"/>
          <p:cNvSpPr/>
          <p:nvPr/>
        </p:nvSpPr>
        <p:spPr>
          <a:xfrm>
            <a:off x="1778000" y="4077970"/>
            <a:ext cx="1076325" cy="389255"/>
          </a:xfrm>
          <a:prstGeom prst="leftArrow">
            <a:avLst>
              <a:gd name="adj1" fmla="val 37501"/>
              <a:gd name="adj2" fmla="val 3750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b="1" dirty="0">
                <a:solidFill>
                  <a:sysClr val="windowText" lastClr="000000"/>
                </a:solidFill>
                <a:latin typeface="微软雅黑" panose="020B0503020204020204" pitchFamily="34" charset="-122"/>
                <a:ea typeface="微软雅黑" panose="020B0503020204020204" pitchFamily="34" charset="-122"/>
              </a:rPr>
              <a:t>④</a:t>
            </a:r>
            <a:r>
              <a:rPr lang="zh-CN" altLang="en-US" sz="1200" b="1" dirty="0" smtClean="0">
                <a:solidFill>
                  <a:sysClr val="windowText" lastClr="000000"/>
                </a:solidFill>
                <a:latin typeface="微软雅黑" panose="020B0503020204020204" pitchFamily="34" charset="-122"/>
                <a:ea typeface="微软雅黑" panose="020B0503020204020204" pitchFamily="34" charset="-122"/>
              </a:rPr>
              <a:t>风险推送</a:t>
            </a:r>
            <a:endParaRPr lang="en-US" altLang="zh-CN" sz="1200" b="1" dirty="0" smtClean="0">
              <a:solidFill>
                <a:sysClr val="windowText" lastClr="000000"/>
              </a:solidFill>
              <a:latin typeface="微软雅黑" panose="020B0503020204020204" pitchFamily="34" charset="-122"/>
              <a:ea typeface="微软雅黑" panose="020B0503020204020204" pitchFamily="34" charset="-122"/>
            </a:endParaRPr>
          </a:p>
          <a:p>
            <a:pPr algn="ctr"/>
            <a:endParaRPr lang="en-US" altLang="zh-CN" sz="700" b="1" dirty="0">
              <a:solidFill>
                <a:sysClr val="windowText" lastClr="000000"/>
              </a:solidFill>
              <a:latin typeface="微软雅黑" panose="020B0503020204020204" pitchFamily="34" charset="-122"/>
              <a:ea typeface="微软雅黑" panose="020B0503020204020204" pitchFamily="34" charset="-122"/>
            </a:endParaRPr>
          </a:p>
          <a:p>
            <a:pPr algn="ctr"/>
            <a:endParaRPr lang="zh-CN" altLang="en-US" sz="700" b="1" dirty="0">
              <a:solidFill>
                <a:sysClr val="windowText" lastClr="000000"/>
              </a:solidFill>
              <a:latin typeface="微软雅黑" panose="020B0503020204020204" pitchFamily="34" charset="-122"/>
              <a:ea typeface="微软雅黑" panose="020B0503020204020204" pitchFamily="34" charset="-122"/>
            </a:endParaRPr>
          </a:p>
        </p:txBody>
      </p:sp>
      <p:sp>
        <p:nvSpPr>
          <p:cNvPr id="39" name="右箭头 38"/>
          <p:cNvSpPr/>
          <p:nvPr/>
        </p:nvSpPr>
        <p:spPr>
          <a:xfrm>
            <a:off x="4521200" y="3949700"/>
            <a:ext cx="715645" cy="320040"/>
          </a:xfrm>
          <a:prstGeom prst="rightArrow">
            <a:avLst>
              <a:gd name="adj1" fmla="val 37500"/>
              <a:gd name="adj2" fmla="val 2500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b="1" dirty="0">
                <a:solidFill>
                  <a:sysClr val="windowText" lastClr="000000"/>
                </a:solidFill>
                <a:latin typeface="微软雅黑" panose="020B0503020204020204" pitchFamily="34" charset="-122"/>
                <a:ea typeface="微软雅黑" panose="020B0503020204020204" pitchFamily="34" charset="-122"/>
              </a:rPr>
              <a:t>②</a:t>
            </a:r>
            <a:r>
              <a:rPr lang="zh-CN" altLang="en-US" sz="1200" b="1" dirty="0" smtClean="0">
                <a:solidFill>
                  <a:sysClr val="windowText" lastClr="000000"/>
                </a:solidFill>
                <a:latin typeface="微软雅黑" panose="020B0503020204020204" pitchFamily="34" charset="-122"/>
                <a:ea typeface="微软雅黑" panose="020B0503020204020204" pitchFamily="34" charset="-122"/>
              </a:rPr>
              <a:t>风险扫描</a:t>
            </a:r>
            <a:endParaRPr lang="en-US" altLang="zh-CN" sz="1200" b="1" dirty="0" smtClean="0">
              <a:solidFill>
                <a:sysClr val="windowText" lastClr="000000"/>
              </a:solidFill>
              <a:latin typeface="微软雅黑" panose="020B0503020204020204" pitchFamily="34" charset="-122"/>
              <a:ea typeface="微软雅黑" panose="020B0503020204020204" pitchFamily="34" charset="-122"/>
            </a:endParaRPr>
          </a:p>
          <a:p>
            <a:pPr algn="ctr"/>
            <a:endParaRPr lang="en-US" altLang="zh-CN" sz="1200" b="1" dirty="0">
              <a:solidFill>
                <a:sysClr val="windowText" lastClr="000000"/>
              </a:solidFill>
              <a:latin typeface="微软雅黑" panose="020B0503020204020204" pitchFamily="34" charset="-122"/>
              <a:ea typeface="微软雅黑" panose="020B0503020204020204" pitchFamily="34" charset="-122"/>
            </a:endParaRPr>
          </a:p>
          <a:p>
            <a:pPr algn="ctr"/>
            <a:endParaRPr lang="zh-CN" altLang="en-US" sz="1200" b="1" dirty="0">
              <a:solidFill>
                <a:sysClr val="windowText" lastClr="000000"/>
              </a:solidFill>
              <a:latin typeface="微软雅黑" panose="020B0503020204020204" pitchFamily="34" charset="-122"/>
              <a:ea typeface="微软雅黑" panose="020B0503020204020204" pitchFamily="34" charset="-122"/>
            </a:endParaRPr>
          </a:p>
        </p:txBody>
      </p:sp>
      <p:sp>
        <p:nvSpPr>
          <p:cNvPr id="40" name="左箭头 39"/>
          <p:cNvSpPr/>
          <p:nvPr/>
        </p:nvSpPr>
        <p:spPr>
          <a:xfrm>
            <a:off x="4521200" y="4523740"/>
            <a:ext cx="715645" cy="315595"/>
          </a:xfrm>
          <a:prstGeom prst="leftArrow">
            <a:avLst>
              <a:gd name="adj1" fmla="val 37501"/>
              <a:gd name="adj2" fmla="val 3750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b="1" dirty="0">
                <a:solidFill>
                  <a:sysClr val="windowText" lastClr="000000"/>
                </a:solidFill>
                <a:latin typeface="微软雅黑" panose="020B0503020204020204" pitchFamily="34" charset="-122"/>
                <a:ea typeface="微软雅黑" panose="020B0503020204020204" pitchFamily="34" charset="-122"/>
              </a:rPr>
              <a:t>③</a:t>
            </a:r>
            <a:r>
              <a:rPr lang="zh-CN" altLang="en-US" sz="1200" b="1" dirty="0" smtClean="0">
                <a:solidFill>
                  <a:sysClr val="windowText" lastClr="000000"/>
                </a:solidFill>
                <a:latin typeface="微软雅黑" panose="020B0503020204020204" pitchFamily="34" charset="-122"/>
                <a:ea typeface="微软雅黑" panose="020B0503020204020204" pitchFamily="34" charset="-122"/>
              </a:rPr>
              <a:t>风险推送</a:t>
            </a:r>
            <a:endParaRPr lang="en-US" altLang="zh-CN" sz="1200" b="1" dirty="0" smtClean="0">
              <a:solidFill>
                <a:sysClr val="windowText" lastClr="000000"/>
              </a:solidFill>
              <a:latin typeface="微软雅黑" panose="020B0503020204020204" pitchFamily="34" charset="-122"/>
              <a:ea typeface="微软雅黑" panose="020B0503020204020204" pitchFamily="34" charset="-122"/>
            </a:endParaRPr>
          </a:p>
          <a:p>
            <a:pPr algn="ctr"/>
            <a:endParaRPr lang="en-US" altLang="zh-CN" sz="700" b="1" dirty="0">
              <a:solidFill>
                <a:sysClr val="windowText" lastClr="000000"/>
              </a:solidFill>
              <a:latin typeface="微软雅黑" panose="020B0503020204020204" pitchFamily="34" charset="-122"/>
              <a:ea typeface="微软雅黑" panose="020B0503020204020204" pitchFamily="34" charset="-122"/>
            </a:endParaRPr>
          </a:p>
          <a:p>
            <a:pPr algn="ctr"/>
            <a:endParaRPr lang="zh-CN" altLang="en-US" sz="700" b="1" dirty="0">
              <a:solidFill>
                <a:sysClr val="windowText" lastClr="000000"/>
              </a:solidFill>
              <a:latin typeface="微软雅黑" panose="020B0503020204020204" pitchFamily="34" charset="-122"/>
              <a:ea typeface="微软雅黑" panose="020B0503020204020204" pitchFamily="34" charset="-122"/>
            </a:endParaRPr>
          </a:p>
        </p:txBody>
      </p:sp>
      <p:sp>
        <p:nvSpPr>
          <p:cNvPr id="41" name="右箭头 40"/>
          <p:cNvSpPr/>
          <p:nvPr/>
        </p:nvSpPr>
        <p:spPr>
          <a:xfrm>
            <a:off x="7600950" y="4467225"/>
            <a:ext cx="1022985" cy="447040"/>
          </a:xfrm>
          <a:prstGeom prst="rightArrow">
            <a:avLst>
              <a:gd name="adj1" fmla="val 37500"/>
              <a:gd name="adj2" fmla="val 2500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200" b="1" dirty="0" smtClean="0">
                <a:solidFill>
                  <a:sysClr val="windowText" lastClr="000000"/>
                </a:solidFill>
                <a:latin typeface="微软雅黑" panose="020B0503020204020204" pitchFamily="34" charset="-122"/>
                <a:ea typeface="微软雅黑" panose="020B0503020204020204" pitchFamily="34" charset="-122"/>
              </a:rPr>
              <a:t>⑦</a:t>
            </a:r>
            <a:r>
              <a:rPr lang="zh-CN" altLang="en-US" sz="1400" b="1" dirty="0" smtClean="0">
                <a:solidFill>
                  <a:sysClr val="windowText" lastClr="000000"/>
                </a:solidFill>
                <a:latin typeface="微软雅黑" panose="020B0503020204020204" pitchFamily="34" charset="-122"/>
                <a:ea typeface="微软雅黑" panose="020B0503020204020204" pitchFamily="34" charset="-122"/>
              </a:rPr>
              <a:t>后续</a:t>
            </a:r>
          </a:p>
          <a:p>
            <a:pPr algn="ctr"/>
            <a:r>
              <a:rPr lang="zh-CN" altLang="en-US" sz="1400" b="1" dirty="0" smtClean="0">
                <a:solidFill>
                  <a:sysClr val="windowText" lastClr="000000"/>
                </a:solidFill>
                <a:latin typeface="微软雅黑" panose="020B0503020204020204" pitchFamily="34" charset="-122"/>
                <a:ea typeface="微软雅黑" panose="020B0503020204020204" pitchFamily="34" charset="-122"/>
              </a:rPr>
              <a:t>风险管理</a:t>
            </a:r>
            <a:endParaRPr lang="en-US" altLang="zh-CN" sz="1400" b="1" dirty="0" smtClean="0">
              <a:solidFill>
                <a:sysClr val="windowText" lastClr="000000"/>
              </a:solidFill>
              <a:latin typeface="微软雅黑" panose="020B0503020204020204" pitchFamily="34" charset="-122"/>
              <a:ea typeface="微软雅黑" panose="020B0503020204020204" pitchFamily="34" charset="-122"/>
            </a:endParaRPr>
          </a:p>
          <a:p>
            <a:pPr algn="ctr"/>
            <a:endParaRPr lang="en-US" altLang="zh-CN" sz="1200" b="1" dirty="0">
              <a:solidFill>
                <a:sysClr val="windowText" lastClr="000000"/>
              </a:solidFill>
              <a:latin typeface="微软雅黑" panose="020B0503020204020204" pitchFamily="34" charset="-122"/>
              <a:ea typeface="微软雅黑" panose="020B0503020204020204" pitchFamily="34" charset="-122"/>
            </a:endParaRPr>
          </a:p>
          <a:p>
            <a:pPr algn="ctr"/>
            <a:endParaRPr lang="en-US" altLang="zh-CN" sz="1200" b="1" dirty="0">
              <a:solidFill>
                <a:sysClr val="windowText" lastClr="000000"/>
              </a:solidFill>
              <a:latin typeface="微软雅黑" panose="020B0503020204020204" pitchFamily="34" charset="-122"/>
              <a:ea typeface="微软雅黑" panose="020B0503020204020204" pitchFamily="34" charset="-122"/>
            </a:endParaRPr>
          </a:p>
        </p:txBody>
      </p:sp>
      <p:sp>
        <p:nvSpPr>
          <p:cNvPr id="42" name="右箭头 41"/>
          <p:cNvSpPr/>
          <p:nvPr/>
        </p:nvSpPr>
        <p:spPr>
          <a:xfrm rot="16200000">
            <a:off x="9466274" y="3697832"/>
            <a:ext cx="499311" cy="192505"/>
          </a:xfrm>
          <a:prstGeom prst="rightArrow">
            <a:avLst>
              <a:gd name="adj1" fmla="val 37500"/>
              <a:gd name="adj2" fmla="val 84375"/>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tLang="zh-CN" sz="700" b="1" dirty="0">
              <a:solidFill>
                <a:sysClr val="windowText" lastClr="000000"/>
              </a:solidFill>
              <a:latin typeface="微软雅黑" panose="020B0503020204020204" pitchFamily="34" charset="-122"/>
              <a:ea typeface="微软雅黑" panose="020B0503020204020204" pitchFamily="34" charset="-122"/>
            </a:endParaRPr>
          </a:p>
          <a:p>
            <a:pPr algn="ctr"/>
            <a:endParaRPr lang="zh-CN" altLang="en-US" sz="700" b="1" dirty="0">
              <a:solidFill>
                <a:sysClr val="windowText" lastClr="000000"/>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2890520" y="3042285"/>
            <a:ext cx="1510030" cy="731520"/>
          </a:xfrm>
          <a:prstGeom prst="roundRect">
            <a:avLst/>
          </a:prstGeom>
          <a:solidFill>
            <a:schemeClr val="accent6">
              <a:lumMod val="40000"/>
              <a:lumOff val="60000"/>
            </a:schemeClr>
          </a:solidFill>
          <a:ln>
            <a:solidFill>
              <a:srgbClr val="FCF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纳税平台</a:t>
            </a:r>
          </a:p>
        </p:txBody>
      </p:sp>
      <p:sp>
        <p:nvSpPr>
          <p:cNvPr id="43" name="圆角矩形 42"/>
          <p:cNvSpPr/>
          <p:nvPr/>
        </p:nvSpPr>
        <p:spPr>
          <a:xfrm>
            <a:off x="2906395" y="3819525"/>
            <a:ext cx="1494155" cy="708660"/>
          </a:xfrm>
          <a:prstGeom prst="roundRect">
            <a:avLst/>
          </a:prstGeom>
          <a:solidFill>
            <a:schemeClr val="accent6">
              <a:lumMod val="40000"/>
              <a:lumOff val="60000"/>
            </a:schemeClr>
          </a:solidFill>
          <a:ln>
            <a:solidFill>
              <a:srgbClr val="FCF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电子</a:t>
            </a:r>
          </a:p>
          <a:p>
            <a:pPr algn="ctr"/>
            <a:r>
              <a:rPr lang="zh-CN" altLang="en-US" sz="2000" dirty="0">
                <a:solidFill>
                  <a:schemeClr val="accent1">
                    <a:lumMod val="50000"/>
                  </a:schemeClr>
                </a:solidFill>
                <a:latin typeface="微软雅黑" panose="020B0503020204020204" pitchFamily="34" charset="-122"/>
                <a:ea typeface="微软雅黑" panose="020B0503020204020204" pitchFamily="34" charset="-122"/>
              </a:rPr>
              <a:t>税务局</a:t>
            </a:r>
            <a:endParaRPr lang="zh-CN" altLang="en-US" sz="1400" b="1" dirty="0" smtClean="0">
              <a:latin typeface="微软雅黑" panose="020B0503020204020204" pitchFamily="34" charset="-122"/>
              <a:ea typeface="微软雅黑" panose="020B0503020204020204" pitchFamily="34" charset="-122"/>
            </a:endParaRPr>
          </a:p>
        </p:txBody>
      </p:sp>
      <p:grpSp>
        <p:nvGrpSpPr>
          <p:cNvPr id="56" name="组合 55"/>
          <p:cNvGrpSpPr/>
          <p:nvPr/>
        </p:nvGrpSpPr>
        <p:grpSpPr>
          <a:xfrm>
            <a:off x="5414645" y="1293495"/>
            <a:ext cx="2268220" cy="1755775"/>
            <a:chOff x="3301033" y="1500774"/>
            <a:chExt cx="2226917" cy="1657350"/>
          </a:xfrm>
        </p:grpSpPr>
        <p:sp>
          <p:nvSpPr>
            <p:cNvPr id="36" name="矩形 35"/>
            <p:cNvSpPr/>
            <p:nvPr/>
          </p:nvSpPr>
          <p:spPr>
            <a:xfrm>
              <a:off x="3301033" y="1500774"/>
              <a:ext cx="2226917" cy="103251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None/>
              </a:pPr>
              <a:r>
                <a:rPr lang="zh-CN" altLang="en-US" sz="2000" dirty="0" smtClean="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金税三期 </a:t>
              </a:r>
            </a:p>
            <a:p>
              <a:pPr algn="ctr">
                <a:buClrTx/>
                <a:buSzTx/>
                <a:buNone/>
              </a:pPr>
              <a:r>
                <a:rPr lang="zh-CN" altLang="en-US" sz="2000" dirty="0" smtClean="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核心征管系统</a:t>
              </a:r>
            </a:p>
          </p:txBody>
        </p:sp>
        <p:sp>
          <p:nvSpPr>
            <p:cNvPr id="52" name="圆角矩形 51"/>
            <p:cNvSpPr/>
            <p:nvPr/>
          </p:nvSpPr>
          <p:spPr>
            <a:xfrm>
              <a:off x="3526271" y="2549794"/>
              <a:ext cx="1775460" cy="6083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000" dirty="0" smtClean="0">
                  <a:solidFill>
                    <a:schemeClr val="tx2">
                      <a:lumMod val="50000"/>
                    </a:schemeClr>
                  </a:solidFill>
                  <a:effectLst/>
                  <a:latin typeface="微软雅黑" panose="020B0503020204020204" pitchFamily="34" charset="-122"/>
                  <a:ea typeface="微软雅黑" panose="020B0503020204020204" pitchFamily="34" charset="-122"/>
                </a:rPr>
                <a:t>接收申报数据</a:t>
              </a:r>
            </a:p>
          </p:txBody>
        </p:sp>
      </p:grpSp>
      <p:grpSp>
        <p:nvGrpSpPr>
          <p:cNvPr id="17" name="组合 16"/>
          <p:cNvGrpSpPr/>
          <p:nvPr/>
        </p:nvGrpSpPr>
        <p:grpSpPr>
          <a:xfrm>
            <a:off x="8594476" y="4062730"/>
            <a:ext cx="2472055" cy="2045954"/>
            <a:chOff x="7889021" y="3870515"/>
            <a:chExt cx="2888220" cy="2304863"/>
          </a:xfrm>
        </p:grpSpPr>
        <p:grpSp>
          <p:nvGrpSpPr>
            <p:cNvPr id="28" name="组合 27"/>
            <p:cNvGrpSpPr/>
            <p:nvPr/>
          </p:nvGrpSpPr>
          <p:grpSpPr>
            <a:xfrm>
              <a:off x="8024046" y="3901073"/>
              <a:ext cx="2612233" cy="1821300"/>
              <a:chOff x="1012158" y="2294856"/>
              <a:chExt cx="1508473" cy="1821300"/>
            </a:xfrm>
          </p:grpSpPr>
          <p:sp>
            <p:nvSpPr>
              <p:cNvPr id="29" name="矩形 28"/>
              <p:cNvSpPr/>
              <p:nvPr/>
            </p:nvSpPr>
            <p:spPr>
              <a:xfrm>
                <a:off x="1012158" y="2294856"/>
                <a:ext cx="1508473" cy="182130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30" name="矩形 29"/>
              <p:cNvSpPr/>
              <p:nvPr/>
            </p:nvSpPr>
            <p:spPr>
              <a:xfrm>
                <a:off x="1032722" y="2312025"/>
                <a:ext cx="1487909" cy="8641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企业所得税</a:t>
                </a:r>
              </a:p>
              <a:p>
                <a:pPr algn="ctr"/>
                <a:r>
                  <a:rPr lang="zh-CN" altLang="en-US" dirty="0" smtClean="0">
                    <a:latin typeface="微软雅黑" panose="020B0503020204020204" pitchFamily="34" charset="-122"/>
                    <a:ea typeface="微软雅黑" panose="020B0503020204020204" pitchFamily="34" charset="-122"/>
                  </a:rPr>
                  <a:t>风控模块</a:t>
                </a:r>
              </a:p>
            </p:txBody>
          </p:sp>
        </p:grpSp>
        <p:sp>
          <p:nvSpPr>
            <p:cNvPr id="45" name="圆角矩形 44"/>
            <p:cNvSpPr/>
            <p:nvPr/>
          </p:nvSpPr>
          <p:spPr>
            <a:xfrm>
              <a:off x="8188298" y="4846978"/>
              <a:ext cx="651389" cy="8605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校验</a:t>
              </a:r>
            </a:p>
          </p:txBody>
        </p:sp>
        <p:sp>
          <p:nvSpPr>
            <p:cNvPr id="49" name="圆角矩形 48"/>
            <p:cNvSpPr/>
            <p:nvPr/>
          </p:nvSpPr>
          <p:spPr>
            <a:xfrm>
              <a:off x="9019227" y="4848408"/>
              <a:ext cx="638777" cy="8755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风险扫描</a:t>
              </a:r>
            </a:p>
          </p:txBody>
        </p:sp>
        <p:sp>
          <p:nvSpPr>
            <p:cNvPr id="50" name="圆角矩形 49"/>
            <p:cNvSpPr/>
            <p:nvPr/>
          </p:nvSpPr>
          <p:spPr>
            <a:xfrm>
              <a:off x="9838286" y="4847693"/>
              <a:ext cx="701838" cy="8727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成效统计</a:t>
              </a:r>
            </a:p>
          </p:txBody>
        </p:sp>
        <p:sp>
          <p:nvSpPr>
            <p:cNvPr id="13" name="圆角矩形 12"/>
            <p:cNvSpPr/>
            <p:nvPr/>
          </p:nvSpPr>
          <p:spPr>
            <a:xfrm>
              <a:off x="7889021" y="3870515"/>
              <a:ext cx="2888220" cy="2288428"/>
            </a:xfrm>
            <a:prstGeom prst="roundRect">
              <a:avLst/>
            </a:prstGeom>
            <a:noFill/>
            <a:ln w="28575">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605013" y="5795523"/>
              <a:ext cx="1738563" cy="379855"/>
            </a:xfrm>
            <a:prstGeom prst="rect">
              <a:avLst/>
            </a:prstGeom>
            <a:noFill/>
          </p:spPr>
          <p:txBody>
            <a:bodyPr wrap="square" rtlCol="0">
              <a:spAutoFit/>
            </a:bodyPr>
            <a:lstStyle/>
            <a:p>
              <a:pPr algn="l"/>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各省税务系统</a:t>
              </a:r>
            </a:p>
          </p:txBody>
        </p:sp>
      </p:grpSp>
      <p:grpSp>
        <p:nvGrpSpPr>
          <p:cNvPr id="15" name="组合 14"/>
          <p:cNvGrpSpPr/>
          <p:nvPr/>
        </p:nvGrpSpPr>
        <p:grpSpPr>
          <a:xfrm>
            <a:off x="8742680" y="1894840"/>
            <a:ext cx="2192655" cy="1671219"/>
            <a:chOff x="7871657" y="1879934"/>
            <a:chExt cx="2824417" cy="1848884"/>
          </a:xfrm>
        </p:grpSpPr>
        <p:grpSp>
          <p:nvGrpSpPr>
            <p:cNvPr id="24" name="组合 23"/>
            <p:cNvGrpSpPr/>
            <p:nvPr/>
          </p:nvGrpSpPr>
          <p:grpSpPr>
            <a:xfrm>
              <a:off x="8011022" y="1911410"/>
              <a:ext cx="2562725" cy="1415323"/>
              <a:chOff x="1004637" y="2831824"/>
              <a:chExt cx="1479884" cy="1415323"/>
            </a:xfrm>
          </p:grpSpPr>
          <p:sp>
            <p:nvSpPr>
              <p:cNvPr id="25" name="矩形 24"/>
              <p:cNvSpPr/>
              <p:nvPr/>
            </p:nvSpPr>
            <p:spPr>
              <a:xfrm>
                <a:off x="1004637" y="2947737"/>
                <a:ext cx="1479884" cy="129941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26" name="矩形 25"/>
              <p:cNvSpPr/>
              <p:nvPr/>
            </p:nvSpPr>
            <p:spPr>
              <a:xfrm>
                <a:off x="1004637" y="2831824"/>
                <a:ext cx="1479852" cy="8949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企业所得税</a:t>
                </a:r>
              </a:p>
              <a:p>
                <a:pPr algn="ctr"/>
                <a:r>
                  <a:rPr lang="zh-CN" altLang="en-US" dirty="0" smtClean="0">
                    <a:latin typeface="微软雅黑" panose="020B0503020204020204" pitchFamily="34" charset="-122"/>
                    <a:ea typeface="微软雅黑" panose="020B0503020204020204" pitchFamily="34" charset="-122"/>
                  </a:rPr>
                  <a:t>风控模块</a:t>
                </a:r>
              </a:p>
            </p:txBody>
          </p:sp>
        </p:grpSp>
        <p:sp>
          <p:nvSpPr>
            <p:cNvPr id="51" name="圆角矩形 50"/>
            <p:cNvSpPr/>
            <p:nvPr/>
          </p:nvSpPr>
          <p:spPr>
            <a:xfrm>
              <a:off x="8635013" y="2808124"/>
              <a:ext cx="1450376" cy="5384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latin typeface="微软雅黑" panose="020B0503020204020204" pitchFamily="34" charset="-122"/>
                  <a:ea typeface="微软雅黑" panose="020B0503020204020204" pitchFamily="34" charset="-122"/>
                </a:rPr>
                <a:t>成效评价</a:t>
              </a:r>
            </a:p>
          </p:txBody>
        </p:sp>
        <p:sp>
          <p:nvSpPr>
            <p:cNvPr id="53" name="圆角矩形 52"/>
            <p:cNvSpPr/>
            <p:nvPr/>
          </p:nvSpPr>
          <p:spPr>
            <a:xfrm>
              <a:off x="7871657" y="1879934"/>
              <a:ext cx="2824417" cy="1804738"/>
            </a:xfrm>
            <a:prstGeom prst="roundRect">
              <a:avLst/>
            </a:prstGeom>
            <a:noFill/>
            <a:ln w="28575">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8835027" y="3355787"/>
              <a:ext cx="1738563" cy="373031"/>
            </a:xfrm>
            <a:prstGeom prst="rect">
              <a:avLst/>
            </a:prstGeom>
            <a:noFill/>
          </p:spPr>
          <p:txBody>
            <a:bodyPr wrap="square" rtlCol="0">
              <a:spAutoFit/>
            </a:bodyPr>
            <a:lstStyle/>
            <a:p>
              <a:pPr algn="l"/>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税务总局</a:t>
              </a:r>
            </a:p>
          </p:txBody>
        </p:sp>
      </p:grpSp>
      <p:sp>
        <p:nvSpPr>
          <p:cNvPr id="55" name="圆角右箭头 54"/>
          <p:cNvSpPr/>
          <p:nvPr/>
        </p:nvSpPr>
        <p:spPr>
          <a:xfrm rot="20820000">
            <a:off x="3240405" y="1811655"/>
            <a:ext cx="2295525" cy="990600"/>
          </a:xfrm>
          <a:prstGeom prst="bentArrow">
            <a:avLst>
              <a:gd name="adj1" fmla="val 18895"/>
              <a:gd name="adj2" fmla="val 25000"/>
              <a:gd name="adj3" fmla="val 19767"/>
              <a:gd name="adj4" fmla="val 4982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b="1" dirty="0" smtClean="0">
              <a:solidFill>
                <a:schemeClr val="tx1"/>
              </a:solidFill>
              <a:latin typeface="微软雅黑" panose="020B0503020204020204" pitchFamily="34" charset="-122"/>
              <a:ea typeface="微软雅黑" panose="020B0503020204020204" pitchFamily="34" charset="-122"/>
            </a:endParaRPr>
          </a:p>
          <a:p>
            <a:pPr algn="ctr"/>
            <a:r>
              <a:rPr lang="zh-CN" altLang="en-US" sz="1600" b="1" dirty="0" smtClean="0">
                <a:solidFill>
                  <a:schemeClr val="tx1"/>
                </a:solidFill>
                <a:latin typeface="微软雅黑" panose="020B0503020204020204" pitchFamily="34" charset="-122"/>
                <a:ea typeface="微软雅黑" panose="020B0503020204020204" pitchFamily="34" charset="-122"/>
              </a:rPr>
              <a:t>⑥申报数据</a:t>
            </a:r>
          </a:p>
          <a:p>
            <a:pPr algn="ctr"/>
            <a:r>
              <a:rPr lang="zh-CN" altLang="en-US" sz="1600" b="1" dirty="0" smtClean="0">
                <a:solidFill>
                  <a:schemeClr val="tx1"/>
                </a:solidFill>
                <a:latin typeface="微软雅黑" panose="020B0503020204020204" pitchFamily="34" charset="-122"/>
                <a:ea typeface="微软雅黑" panose="020B0503020204020204" pitchFamily="34" charset="-122"/>
              </a:rPr>
              <a:t>推送</a:t>
            </a:r>
          </a:p>
        </p:txBody>
      </p:sp>
      <p:pic>
        <p:nvPicPr>
          <p:cNvPr id="68" name="图片 67"/>
          <p:cNvPicPr>
            <a:picLocks noChangeAspect="1"/>
          </p:cNvPicPr>
          <p:nvPr/>
        </p:nvPicPr>
        <p:blipFill>
          <a:blip r:embed="rId3"/>
          <a:stretch>
            <a:fillRect/>
          </a:stretch>
        </p:blipFill>
        <p:spPr>
          <a:xfrm>
            <a:off x="512445" y="2757805"/>
            <a:ext cx="1266190" cy="1320165"/>
          </a:xfrm>
          <a:prstGeom prst="rect">
            <a:avLst/>
          </a:prstGeom>
        </p:spPr>
      </p:pic>
      <p:grpSp>
        <p:nvGrpSpPr>
          <p:cNvPr id="2" name="组合 1"/>
          <p:cNvGrpSpPr/>
          <p:nvPr/>
        </p:nvGrpSpPr>
        <p:grpSpPr>
          <a:xfrm>
            <a:off x="5359400" y="3710305"/>
            <a:ext cx="2176780" cy="1851025"/>
            <a:chOff x="3358031" y="2149678"/>
            <a:chExt cx="2271986" cy="1689916"/>
          </a:xfrm>
        </p:grpSpPr>
        <p:sp>
          <p:nvSpPr>
            <p:cNvPr id="3" name="矩形 2"/>
            <p:cNvSpPr/>
            <p:nvPr/>
          </p:nvSpPr>
          <p:spPr>
            <a:xfrm>
              <a:off x="3403100" y="2149678"/>
              <a:ext cx="2226917" cy="103251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000" dirty="0" smtClean="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金税三期</a:t>
              </a:r>
              <a:r>
                <a:rPr lang="en-US" altLang="zh-CN" sz="2000" dirty="0" smtClean="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a:t>
              </a:r>
            </a:p>
            <a:p>
              <a:pPr algn="ctr"/>
              <a:r>
                <a:rPr lang="zh-CN" altLang="en-US" sz="2000" dirty="0" smtClean="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决策支持系统</a:t>
              </a:r>
            </a:p>
            <a:p>
              <a:pPr algn="ctr"/>
              <a:r>
                <a:rPr lang="zh-CN" altLang="en-US" dirty="0" smtClean="0">
                  <a:solidFill>
                    <a:schemeClr val="tx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（决策二包）</a:t>
              </a:r>
            </a:p>
          </p:txBody>
        </p:sp>
        <p:sp>
          <p:nvSpPr>
            <p:cNvPr id="4" name="圆角矩形 3"/>
            <p:cNvSpPr/>
            <p:nvPr/>
          </p:nvSpPr>
          <p:spPr>
            <a:xfrm>
              <a:off x="3358031" y="3227398"/>
              <a:ext cx="2250777" cy="6121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dirty="0">
                  <a:latin typeface="微软雅黑" panose="020B0503020204020204" pitchFamily="34" charset="-122"/>
                  <a:ea typeface="微软雅黑" panose="020B0503020204020204" pitchFamily="34" charset="-122"/>
                  <a:sym typeface="+mn-ea"/>
                </a:rPr>
                <a:t>税收政策风险提示服务系统”扫描</a:t>
              </a:r>
              <a:endParaRPr lang="zh-CN" altLang="en-US" dirty="0" smtClean="0">
                <a:latin typeface="微软雅黑" panose="020B0503020204020204" pitchFamily="34" charset="-122"/>
                <a:ea typeface="微软雅黑" panose="020B0503020204020204" pitchFamily="34" charset="-122"/>
                <a:sym typeface="+mn-ea"/>
              </a:endParaRPr>
            </a:p>
          </p:txBody>
        </p:sp>
      </p:grpSp>
      <p:sp>
        <p:nvSpPr>
          <p:cNvPr id="10" name="矩形 9"/>
          <p:cNvSpPr/>
          <p:nvPr/>
        </p:nvSpPr>
        <p:spPr>
          <a:xfrm>
            <a:off x="2890520" y="3042285"/>
            <a:ext cx="1527810" cy="2160270"/>
          </a:xfrm>
          <a:prstGeom prst="rect">
            <a:avLst/>
          </a:prstGeom>
          <a:solidFill>
            <a:schemeClr val="bg1">
              <a:alpha val="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3127" y="135732"/>
            <a:ext cx="144938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1b60b451-ef8a-48da-83a6-e99b5ff70165"/>
  <p:tag name="COMMONDATA" val="eyJoZGlkIjoiMzMzZDI1NDc4YzIwZGRkYjgyZTA0NzU1OTEzNDU1OWQifQ=="/>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g"/>
  <p:tag name="KSO_WM_UNIT_INDEX" val="1_3_1"/>
  <p:tag name="KSO_WM_UNIT_ID" val="diagram20185780_2*q_h_g*1_3_1"/>
  <p:tag name="KSO_WM_UNIT_LAYERLEVEL" val="1_1_1"/>
  <p:tag name="KSO_WM_UNIT_VALUE" val="9"/>
  <p:tag name="KSO_WM_UNIT_HIGHLIGHT" val="0"/>
  <p:tag name="KSO_WM_UNIT_COMPATIBLE" val="1"/>
  <p:tag name="KSO_WM_UNIT_CLEAR" val="0"/>
  <p:tag name="KSO_WM_UNIT_PRESET_TEXT_INDEX" val="3"/>
  <p:tag name="KSO_WM_UNIT_RELATE_UNITID" val="diagram20185780_2*q_h_f*1_3_1"/>
  <p:tag name="KSO_WM_UNIT_PRESET_TEXT_LEN" val="5"/>
  <p:tag name="KSO_WM_DIAGRAM_GROUP_CODE" val="q1-1"/>
  <p:tag name="KSO_WM_UNIT_FILL_FORE_SCHEMECOLOR_INDEX" val="6"/>
  <p:tag name="KSO_WM_UNIT_FILL_TYPE" val="1"/>
  <p:tag name="KSO_WM_UNIT_LINE_FORE_SCHEMECOLOR_INDEX" val="2"/>
  <p:tag name="KSO_WM_UNIT_LINE_FILL_TYPE" val="2"/>
  <p:tag name="KSO_WM_UNIT_TEXT_FILL_FORE_SCHEMECOLOR_INDEX" val="14"/>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i"/>
  <p:tag name="KSO_WM_UNIT_INDEX" val="1_3"/>
  <p:tag name="KSO_WM_UNIT_ID" val="diagram20185780_2*q_i*1_3"/>
  <p:tag name="KSO_WM_UNIT_LAYERLEVEL" val="1_1"/>
  <p:tag name="KSO_WM_DIAGRAM_GROUP_CODE" val="q1-1"/>
  <p:tag name="KSO_WM_UNIT_FILL_FORE_SCHEMECOLOR_INDEX" val="5"/>
  <p:tag name="KSO_WM_UNIT_FILL_TYPE" val="1"/>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15.521259842519,&quot;width&quot;:19199.96850393701}"/>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906,&quot;width&quot;:16268}"/>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559.927559055118,&quot;width&quot;:19200}"/>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g"/>
  <p:tag name="KSO_WM_UNIT_INDEX" val="1_1_1"/>
  <p:tag name="KSO_WM_UNIT_ID" val="diagram20185780_2*q_h_g*1_1_1"/>
  <p:tag name="KSO_WM_UNIT_LAYERLEVEL" val="1_1_1"/>
  <p:tag name="KSO_WM_UNIT_VALUE" val="9"/>
  <p:tag name="KSO_WM_UNIT_HIGHLIGHT" val="0"/>
  <p:tag name="KSO_WM_UNIT_COMPATIBLE" val="1"/>
  <p:tag name="KSO_WM_UNIT_CLEAR" val="0"/>
  <p:tag name="KSO_WM_UNIT_PRESET_TEXT_INDEX" val="3"/>
  <p:tag name="KSO_WM_UNIT_RELATE_UNITID" val="diagram20185780_2*q_h_f*1_1_1"/>
  <p:tag name="KSO_WM_UNIT_PRESET_TEXT_LEN" val="5"/>
  <p:tag name="KSO_WM_DIAGRAM_GROUP_CODE" val="q1-1"/>
  <p:tag name="KSO_WM_UNIT_FILL_FORE_SCHEMECOLOR_INDEX" val="5"/>
  <p:tag name="KSO_WM_UNIT_FILL_TYPE" val="1"/>
  <p:tag name="KSO_WM_UNIT_LINE_FORE_SCHEMECOLOR_INDEX" val="2"/>
  <p:tag name="KSO_WM_UNIT_LINE_FILL_TYPE" val="2"/>
  <p:tag name="KSO_WM_UNIT_TEXT_FILL_FORE_SCHEMECOLOR_INDEX" val="14"/>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i"/>
  <p:tag name="KSO_WM_UNIT_INDEX" val="1_1"/>
  <p:tag name="KSO_WM_UNIT_ID" val="diagram20185780_2*q_i*1_1"/>
  <p:tag name="KSO_WM_UNIT_LAYERLEVEL" val="1_1"/>
  <p:tag name="KSO_WM_DIAGRAM_GROUP_CODE" val="q1-1"/>
  <p:tag name="KSO_WM_UNIT_FILL_FORE_SCHEMECOLOR_INDEX" val="6"/>
  <p:tag name="KSO_WM_UNIT_FILL_TYPE" val="1"/>
  <p:tag name="KSO_WM_UNIT_TEXT_FILL_FORE_SCHEMECOLOR_INDEX" val="14"/>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h_g"/>
  <p:tag name="KSO_WM_UNIT_INDEX" val="1_2_1"/>
  <p:tag name="KSO_WM_UNIT_ID" val="diagram20185780_2*q_h_g*1_2_1"/>
  <p:tag name="KSO_WM_UNIT_LAYERLEVEL" val="1_1_1"/>
  <p:tag name="KSO_WM_UNIT_VALUE" val="9"/>
  <p:tag name="KSO_WM_UNIT_HIGHLIGHT" val="0"/>
  <p:tag name="KSO_WM_UNIT_COMPATIBLE" val="1"/>
  <p:tag name="KSO_WM_UNIT_CLEAR" val="0"/>
  <p:tag name="KSO_WM_UNIT_PRESET_TEXT_INDEX" val="3"/>
  <p:tag name="KSO_WM_UNIT_RELATE_UNITID" val="diagram20185780_2*q_h_f*1_2_1"/>
  <p:tag name="KSO_WM_UNIT_PRESET_TEXT_LEN" val="5"/>
  <p:tag name="KSO_WM_DIAGRAM_GROUP_CODE" val="q1-1"/>
  <p:tag name="KSO_WM_UNIT_FILL_FORE_SCHEMECOLOR_INDEX" val="7"/>
  <p:tag name="KSO_WM_UNIT_FILL_TYPE" val="1"/>
  <p:tag name="KSO_WM_UNIT_LINE_FORE_SCHEMECOLOR_INDEX" val="2"/>
  <p:tag name="KSO_WM_UNIT_LINE_FILL_TYPE" val="2"/>
  <p:tag name="KSO_WM_UNIT_TEXT_FILL_FORE_SCHEMECOLOR_INDEX" val="14"/>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780"/>
  <p:tag name="KSO_WM_TAG_VERSION" val="1.0"/>
  <p:tag name="KSO_WM_BEAUTIFY_FLAG" val="#wm#"/>
  <p:tag name="KSO_WM_UNIT_TYPE" val="q_i"/>
  <p:tag name="KSO_WM_UNIT_INDEX" val="1_2"/>
  <p:tag name="KSO_WM_UNIT_ID" val="diagram20185780_2*q_i*1_2"/>
  <p:tag name="KSO_WM_UNIT_LAYERLEVEL" val="1_1"/>
  <p:tag name="KSO_WM_DIAGRAM_GROUP_CODE" val="q1-1"/>
  <p:tag name="KSO_WM_UNIT_FILL_FORE_SCHEMECOLOR_INDEX" val="7"/>
  <p:tag name="KSO_WM_UNIT_FILL_TYPE" val="1"/>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1387</TotalTime>
  <Words>5022</Words>
  <Application>Microsoft Office PowerPoint</Application>
  <PresentationFormat>宽屏</PresentationFormat>
  <Paragraphs>457</Paragraphs>
  <Slides>47</Slides>
  <Notes>28</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47</vt:i4>
      </vt:variant>
    </vt:vector>
  </HeadingPairs>
  <TitlesOfParts>
    <vt:vector size="71" baseType="lpstr">
      <vt:lpstr>Arial Unicode MS</vt:lpstr>
      <vt:lpstr>Helvetica Light</vt:lpstr>
      <vt:lpstr>Poplar Std</vt:lpstr>
      <vt:lpstr>Poppins SemiBold</vt:lpstr>
      <vt:lpstr>Roboto Light</vt:lpstr>
      <vt:lpstr>Source Han Sans</vt:lpstr>
      <vt:lpstr>Source Han Sans CN Bold</vt:lpstr>
      <vt:lpstr>等线</vt:lpstr>
      <vt:lpstr>等线 Light</vt:lpstr>
      <vt:lpstr>仿宋</vt:lpstr>
      <vt:lpstr>黑体</vt:lpstr>
      <vt:lpstr>华文楷体</vt:lpstr>
      <vt:lpstr>华文细黑</vt:lpstr>
      <vt:lpstr>楷体</vt:lpstr>
      <vt:lpstr>宋体</vt:lpstr>
      <vt:lpstr>微软雅黑</vt:lpstr>
      <vt:lpstr>Arial</vt:lpstr>
      <vt:lpstr>Calibri</vt:lpstr>
      <vt:lpstr>Times New Roman</vt:lpstr>
      <vt:lpstr>Verdana</vt:lpstr>
      <vt:lpstr>Wingdings</vt:lpstr>
      <vt:lpstr>Wingdings 2</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梁晓东</dc:creator>
  <cp:lastModifiedBy>唐赛</cp:lastModifiedBy>
  <cp:revision>2643</cp:revision>
  <dcterms:created xsi:type="dcterms:W3CDTF">2019-09-21T03:37:00Z</dcterms:created>
  <dcterms:modified xsi:type="dcterms:W3CDTF">2024-09-11T02:54:37Z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A5B937F91F714800AE6C38D6CFC675DA</vt:lpwstr>
  </property>
  <property fmtid="{D5CDD505-2E9C-101B-9397-08002B2CF9AE}" pid="3" name="KSOProductBuildVer">
    <vt:lpwstr>2052-12.1.0.16929</vt:lpwstr>
  </property>
</Properties>
</file>