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464" r:id="rId5"/>
    <p:sldId id="580" r:id="rId6"/>
    <p:sldId id="581" r:id="rId7"/>
    <p:sldId id="583" r:id="rId8"/>
    <p:sldId id="585" r:id="rId9"/>
    <p:sldId id="584" r:id="rId10"/>
    <p:sldId id="586" r:id="rId11"/>
    <p:sldId id="587" r:id="rId12"/>
    <p:sldId id="526" r:id="rId13"/>
    <p:sldId id="398" r:id="rId14"/>
  </p:sldIdLst>
  <p:sldSz cx="12192000" cy="6858000"/>
  <p:notesSz cx="7104380" cy="1023493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B2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075"/>
    <p:restoredTop sz="86292"/>
  </p:normalViewPr>
  <p:slideViewPr>
    <p:cSldViewPr snapToGrid="0" showGuides="1">
      <p:cViewPr>
        <p:scale>
          <a:sx n="66" d="100"/>
          <a:sy n="66" d="100"/>
        </p:scale>
        <p:origin x="-780" y="-108"/>
      </p:cViewPr>
      <p:guideLst>
        <p:guide orient="horz" pos="2276"/>
        <p:guide orient="horz" pos="798"/>
        <p:guide orient="horz" pos="911"/>
        <p:guide pos="3861"/>
        <p:guide pos="523"/>
        <p:guide pos="7171"/>
      </p:guideLst>
    </p:cSldViewPr>
  </p:slideViewPr>
  <p:outlineViewPr>
    <p:cViewPr>
      <p:scale>
        <a:sx n="33" d="100"/>
        <a:sy n="33" d="100"/>
      </p:scale>
      <p:origin x="0" y="0"/>
    </p:cViewPr>
  </p:outlin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eaLnBrk="1" fontAlgn="auto" hangingPunct="1">
              <a:defRPr sz="1200" noProof="1">
                <a:latin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eaLnBrk="1" fontAlgn="auto" hangingPunct="1">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E3CFA1E-9FA4-4DEF-9C80-B66E0530D690}"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2052"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noChangeArrowheads="1"/>
          </p:cNvSpPr>
          <p:nvPr>
            <p:ph type="body" sz="quarter" idx="4294967295"/>
          </p:nvPr>
        </p:nvSpPr>
        <p:spPr bwMode="auto">
          <a:xfrm>
            <a:off x="709613" y="4926013"/>
            <a:ext cx="5683250" cy="4029075"/>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eaLnBrk="1" fontAlgn="auto" hangingPunct="1">
              <a:defRPr sz="1200" noProof="1">
                <a:latin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en-US" altLang="en-US" sz="1200" strike="noStrike" noProof="1" dirty="0">
                <a:latin typeface="Calibri" panose="020F0502020204030204" pitchFamily="34" charset="0"/>
                <a:ea typeface="宋体" panose="02010600030101010101" pitchFamily="2" charset="-122"/>
                <a:cs typeface="+mn-cs"/>
              </a:rPr>
            </a:fld>
            <a:endParaRPr lang="en-US" altLang="en-US" sz="1200" strike="noStrike" noProof="1" dirty="0">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幻灯片图像占位符 1"/>
          <p:cNvSpPr>
            <a:spLocks noGrp="1" noRot="1" noChangeAspect="1" noTextEdit="1"/>
          </p:cNvSpPr>
          <p:nvPr>
            <p:ph type="sldImg"/>
          </p:nvPr>
        </p:nvSpPr>
        <p:spPr/>
      </p:sp>
      <p:sp>
        <p:nvSpPr>
          <p:cNvPr id="4098" name="备注占位符 2"/>
          <p:cNvSpPr>
            <a:spLocks noGrp="1"/>
          </p:cNvSpPr>
          <p:nvPr>
            <p:ph type="body"/>
          </p:nvPr>
        </p:nvSpPr>
        <p:spPr/>
        <p:txBody>
          <a:bodyPr wrap="square" lIns="91440" tIns="45720" rIns="91440" bIns="45720" anchor="t" anchorCtr="0"/>
          <a:p>
            <a:pPr lvl="0"/>
            <a:endParaRPr lang="zh-CN" altLang="en-US" dirty="0"/>
          </a:p>
        </p:txBody>
      </p:sp>
      <p:sp>
        <p:nvSpPr>
          <p:cNvPr id="4099" name="灯片编号占位符 3"/>
          <p:cNvSpPr txBox="1">
            <a:spLocks noGrp="1"/>
          </p:cNvSpPr>
          <p:nvPr>
            <p:ph type="sldNum" sz="quarter"/>
          </p:nvPr>
        </p:nvSpPr>
        <p:spPr>
          <a:xfrm>
            <a:off x="4024313" y="9720263"/>
            <a:ext cx="3078162" cy="51435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zh-CN" sz="1200" dirty="0">
                <a:latin typeface="Calibri" panose="020F0502020204030204" pitchFamily="34" charset="0"/>
                <a:ea typeface="宋体" panose="02010600030101010101" pitchFamily="2" charset="-122"/>
              </a:rPr>
            </a:fld>
            <a:endParaRPr lang="en-US" altLang="zh-CN"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noChangeAspect="1" noTextEdit="1"/>
          </p:cNvSpPr>
          <p:nvPr>
            <p:ph type="sldImg"/>
          </p:nvPr>
        </p:nvSpPr>
        <p:spPr/>
      </p:sp>
      <p:sp>
        <p:nvSpPr>
          <p:cNvPr id="6146" name="备注占位符 2"/>
          <p:cNvSpPr>
            <a:spLocks noGrp="1"/>
          </p:cNvSpPr>
          <p:nvPr>
            <p:ph type="body"/>
          </p:nvPr>
        </p:nvSpPr>
        <p:spPr/>
        <p:txBody>
          <a:bodyPr wrap="square" lIns="91440" tIns="45720" rIns="91440" bIns="45720" anchor="t" anchorCtr="0"/>
          <a:p>
            <a:pPr lvl="0"/>
            <a:endParaRPr lang="zh-CN" altLang="en-US" dirty="0"/>
          </a:p>
        </p:txBody>
      </p:sp>
      <p:sp>
        <p:nvSpPr>
          <p:cNvPr id="6147" name="灯片编号占位符 3"/>
          <p:cNvSpPr txBox="1">
            <a:spLocks noGrp="1"/>
          </p:cNvSpPr>
          <p:nvPr>
            <p:ph type="sldNum" sz="quarter"/>
          </p:nvPr>
        </p:nvSpPr>
        <p:spPr>
          <a:xfrm>
            <a:off x="4024313" y="9720263"/>
            <a:ext cx="3078162" cy="51435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zh-CN" sz="1200" dirty="0">
                <a:latin typeface="Calibri" panose="020F0502020204030204" pitchFamily="34" charset="0"/>
                <a:ea typeface="宋体" panose="02010600030101010101" pitchFamily="2" charset="-122"/>
              </a:rPr>
            </a:fld>
            <a:endParaRPr lang="en-US" altLang="zh-CN"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noChangeAspect="1" noTextEdit="1"/>
          </p:cNvSpPr>
          <p:nvPr>
            <p:ph type="sldImg"/>
          </p:nvPr>
        </p:nvSpPr>
        <p:spPr/>
      </p:sp>
      <p:sp>
        <p:nvSpPr>
          <p:cNvPr id="29698" name="备注占位符 2"/>
          <p:cNvSpPr>
            <a:spLocks noGrp="1"/>
          </p:cNvSpPr>
          <p:nvPr>
            <p:ph type="body"/>
          </p:nvPr>
        </p:nvSpPr>
        <p:spPr/>
        <p:txBody>
          <a:bodyPr wrap="square" lIns="91440" tIns="45720" rIns="91440" bIns="45720" anchor="t" anchorCtr="0"/>
          <a:p>
            <a:pPr lvl="0"/>
            <a:endParaRPr lang="zh-CN" altLang="en-US" dirty="0"/>
          </a:p>
        </p:txBody>
      </p:sp>
      <p:sp>
        <p:nvSpPr>
          <p:cNvPr id="29699" name="灯片编号占位符 3"/>
          <p:cNvSpPr txBox="1">
            <a:spLocks noGrp="1"/>
          </p:cNvSpPr>
          <p:nvPr>
            <p:ph type="sldNum" sz="quarter"/>
          </p:nvPr>
        </p:nvSpPr>
        <p:spPr>
          <a:xfrm>
            <a:off x="4024313" y="9720263"/>
            <a:ext cx="3078162" cy="51435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zh-CN" sz="1200" dirty="0">
                <a:latin typeface="Calibri" panose="020F0502020204030204" pitchFamily="34" charset="0"/>
                <a:ea typeface="宋体" panose="02010600030101010101" pitchFamily="2" charset="-122"/>
              </a:rPr>
            </a:fld>
            <a:endParaRPr lang="en-US" altLang="zh-CN" sz="120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b="1"/>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2495" rtl="0" eaLnBrk="0" fontAlgn="base" latinLnBrk="0" hangingPunct="0">
              <a:lnSpc>
                <a:spcPct val="100000"/>
              </a:lnSpc>
              <a:spcBef>
                <a:spcPct val="0"/>
              </a:spcBef>
              <a:spcAft>
                <a:spcPct val="0"/>
              </a:spcAft>
              <a:buClrTx/>
              <a:buSzTx/>
              <a:buFontTx/>
              <a:buNone/>
              <a:defRPr/>
            </a:pPr>
            <a:fld id="{4676184D-4107-463D-BE23-4D6C6CF81563}" type="datetimeFigureOut">
              <a:rPr kumimoji="0" lang="zh-CN" altLang="en-US" sz="1800" b="0" i="0" u="none" strike="noStrike" kern="1200" cap="none" spc="0" normalizeH="0" baseline="0" noProof="0">
                <a:ln>
                  <a:noFill/>
                </a:ln>
                <a:solidFill>
                  <a:srgbClr val="FFFFFF"/>
                </a:solidFill>
                <a:effectLst/>
                <a:uLnTx/>
                <a:uFillTx/>
                <a:latin typeface="+mn-lt"/>
                <a:ea typeface="+mn-ea"/>
                <a:cs typeface="+mn-cs"/>
              </a:rPr>
            </a:fld>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249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defTabSz="911225" fontAlgn="base">
              <a:buNone/>
            </a:pPr>
            <a:fld id="{9A0DB2DC-4C9A-4742-B13C-FB6460FD3503}" type="slidenum">
              <a:rPr lang="zh-CN" altLang="en-US" strike="noStrike" noProof="1" dirty="0">
                <a:latin typeface="Arial" panose="020B0604020202020204" pitchFamily="34" charset="0"/>
                <a:ea typeface="黑体" panose="02010609060101010101" pitchFamily="49"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914400" y="685800"/>
            <a:ext cx="10363200" cy="554355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2495" rtl="0" eaLnBrk="0" fontAlgn="base" latinLnBrk="0" hangingPunct="0">
              <a:lnSpc>
                <a:spcPct val="100000"/>
              </a:lnSpc>
              <a:spcBef>
                <a:spcPct val="0"/>
              </a:spcBef>
              <a:spcAft>
                <a:spcPct val="0"/>
              </a:spcAft>
              <a:buClrTx/>
              <a:buSzTx/>
              <a:buFontTx/>
              <a:buNone/>
              <a:defRPr/>
            </a:pPr>
            <a:fld id="{4676184D-4107-463D-BE23-4D6C6CF81563}" type="datetimeFigureOut">
              <a:rPr kumimoji="0" lang="zh-CN" altLang="en-US" sz="1800" b="0" i="0" u="none" strike="noStrike" kern="1200" cap="none" spc="0" normalizeH="0" baseline="0" noProof="0">
                <a:ln>
                  <a:noFill/>
                </a:ln>
                <a:solidFill>
                  <a:srgbClr val="FFFFFF"/>
                </a:solidFill>
                <a:effectLst/>
                <a:uLnTx/>
                <a:uFillTx/>
                <a:latin typeface="+mn-lt"/>
                <a:ea typeface="+mn-ea"/>
                <a:cs typeface="+mn-cs"/>
              </a:rPr>
            </a:fld>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3" name="页脚占位符 2"/>
          <p:cNvSpPr>
            <a:spLocks noGrp="1"/>
          </p:cNvSpPr>
          <p:nvPr>
            <p:ph type="ftr" sz="quarter" idx="15"/>
          </p:nvPr>
        </p:nvSpPr>
        <p:spPr/>
        <p:txBody>
          <a:bodyPr/>
          <a:p>
            <a:pPr marL="0" marR="0" lvl="0" indent="0" algn="ctr" defTabSz="91249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灯片编号占位符 3"/>
          <p:cNvSpPr>
            <a:spLocks noGrp="1"/>
          </p:cNvSpPr>
          <p:nvPr>
            <p:ph type="sldNum" sz="quarter" idx="16"/>
          </p:nvPr>
        </p:nvSpPr>
        <p:spPr/>
        <p:txBody>
          <a:bodyPr/>
          <a:p>
            <a:pPr lvl="0" defTabSz="911225" fontAlgn="base">
              <a:buNone/>
            </a:pPr>
            <a:fld id="{9A0DB2DC-4C9A-4742-B13C-FB6460FD3503}" type="slidenum">
              <a:rPr lang="zh-CN" altLang="en-US" strike="noStrike" noProof="1" dirty="0">
                <a:latin typeface="Arial" panose="020B0604020202020204" pitchFamily="34" charset="0"/>
                <a:ea typeface="黑体" panose="02010609060101010101" pitchFamily="49"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2495" rtl="0" eaLnBrk="0" fontAlgn="base" latinLnBrk="0" hangingPunct="0">
              <a:lnSpc>
                <a:spcPct val="100000"/>
              </a:lnSpc>
              <a:spcBef>
                <a:spcPct val="0"/>
              </a:spcBef>
              <a:spcAft>
                <a:spcPct val="0"/>
              </a:spcAft>
              <a:buClrTx/>
              <a:buSzTx/>
              <a:buFontTx/>
              <a:buNone/>
              <a:defRPr/>
            </a:pPr>
            <a:fld id="{4676184D-4107-463D-BE23-4D6C6CF81563}" type="datetimeFigureOut">
              <a:rPr kumimoji="0" lang="zh-CN" altLang="en-US" sz="1800" b="0" i="0" u="none" strike="noStrike" kern="1200" cap="none" spc="0" normalizeH="0" baseline="0" noProof="0">
                <a:ln>
                  <a:noFill/>
                </a:ln>
                <a:solidFill>
                  <a:srgbClr val="FFFFFF"/>
                </a:solidFill>
                <a:effectLst/>
                <a:uLnTx/>
                <a:uFillTx/>
                <a:latin typeface="+mn-lt"/>
                <a:ea typeface="+mn-ea"/>
                <a:cs typeface="+mn-cs"/>
              </a:rPr>
            </a:fld>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249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defTabSz="911225" fontAlgn="base">
              <a:buNone/>
            </a:pPr>
            <a:fld id="{9A0DB2DC-4C9A-4742-B13C-FB6460FD3503}" type="slidenum">
              <a:rPr lang="zh-CN" altLang="en-US" strike="noStrike" noProof="1" dirty="0">
                <a:latin typeface="Arial" panose="020B0604020202020204" pitchFamily="34" charset="0"/>
                <a:ea typeface="黑体" panose="02010609060101010101" pitchFamily="49"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15600" y="1713600"/>
            <a:ext cx="5511600" cy="1180800"/>
          </a:xfr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2433600" y="2894400"/>
            <a:ext cx="7876800" cy="2707200"/>
          </a:xfrm>
        </p:spPr>
        <p:txBody>
          <a:bodyPr/>
          <a:lstStyle>
            <a:lvl1pPr marL="342900" indent="-342900" algn="just">
              <a:buFont typeface="Arial" panose="020B0604020202020204" pitchFamily="34" charset="0"/>
              <a:buChar char="•"/>
              <a:defRPr sz="2400"/>
            </a:lvl1pPr>
            <a:lvl2pPr marL="742950" indent="-285750" algn="just">
              <a:buFont typeface="Arial" panose="020B0604020202020204" pitchFamily="34" charset="0"/>
              <a:buChar char="•"/>
              <a:defRPr sz="2000"/>
            </a:lvl2pPr>
            <a:lvl3pPr marL="1200150" indent="-285750" algn="just">
              <a:buFont typeface="Arial" panose="020B0604020202020204" pitchFamily="34" charset="0"/>
              <a:buChar char="•"/>
              <a:defRPr sz="1800"/>
            </a:lvl3pPr>
            <a:lvl4pPr marL="1657350" indent="-285750" algn="just">
              <a:buFont typeface="Arial" panose="020B0604020202020204" pitchFamily="34" charset="0"/>
              <a:buChar char="•"/>
              <a:defRPr sz="1800"/>
            </a:lvl4pPr>
            <a:lvl5pPr marL="2114550" indent="-285750" algn="just">
              <a:buFont typeface="Arial" panose="020B0604020202020204" pitchFamily="34" charset="0"/>
              <a:buChar cha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2495" rtl="0" eaLnBrk="0" fontAlgn="base" latinLnBrk="0" hangingPunct="0">
              <a:lnSpc>
                <a:spcPct val="100000"/>
              </a:lnSpc>
              <a:spcBef>
                <a:spcPct val="0"/>
              </a:spcBef>
              <a:spcAft>
                <a:spcPct val="0"/>
              </a:spcAft>
              <a:buClrTx/>
              <a:buSzTx/>
              <a:buFontTx/>
              <a:buNone/>
              <a:defRPr/>
            </a:pPr>
            <a:fld id="{4676184D-4107-463D-BE23-4D6C6CF81563}" type="datetimeFigureOut">
              <a:rPr kumimoji="0" lang="zh-CN" altLang="en-US" sz="1800" b="0" i="0" u="none" strike="noStrike" kern="1200" cap="none" spc="0" normalizeH="0" baseline="0" noProof="0">
                <a:ln>
                  <a:noFill/>
                </a:ln>
                <a:solidFill>
                  <a:srgbClr val="FFFFFF"/>
                </a:solidFill>
                <a:effectLst/>
                <a:uLnTx/>
                <a:uFillTx/>
                <a:latin typeface="+mn-lt"/>
                <a:ea typeface="+mn-ea"/>
                <a:cs typeface="+mn-cs"/>
              </a:rPr>
            </a:fld>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249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defTabSz="911225" fontAlgn="base">
              <a:buNone/>
            </a:pPr>
            <a:fld id="{9A0DB2DC-4C9A-4742-B13C-FB6460FD3503}" type="slidenum">
              <a:rPr lang="zh-CN" altLang="en-US" strike="noStrike" noProof="1" dirty="0">
                <a:latin typeface="Arial" panose="020B0604020202020204" pitchFamily="34" charset="0"/>
                <a:ea typeface="黑体" panose="02010609060101010101" pitchFamily="49"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516400" y="4132800"/>
            <a:ext cx="7009200" cy="1695600"/>
          </a:xfrm>
        </p:spPr>
        <p:txBody>
          <a:bodyPr/>
          <a:lstStyle>
            <a:lvl1pPr algn="ct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2516400" y="2632613"/>
            <a:ext cx="7009200" cy="1500187"/>
          </a:xfrm>
        </p:spPr>
        <p:txBody>
          <a:bodyPr anchor="b">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marL="0" marR="0" lvl="0" indent="0" algn="l" defTabSz="912495" rtl="0" eaLnBrk="0" fontAlgn="base" latinLnBrk="0" hangingPunct="0">
              <a:lnSpc>
                <a:spcPct val="100000"/>
              </a:lnSpc>
              <a:spcBef>
                <a:spcPct val="0"/>
              </a:spcBef>
              <a:spcAft>
                <a:spcPct val="0"/>
              </a:spcAft>
              <a:buClrTx/>
              <a:buSzTx/>
              <a:buFontTx/>
              <a:buNone/>
              <a:defRPr/>
            </a:pPr>
            <a:fld id="{4676184D-4107-463D-BE23-4D6C6CF81563}" type="datetimeFigureOut">
              <a:rPr kumimoji="0" lang="zh-CN" altLang="en-US" sz="1800" b="0" i="0" u="none" strike="noStrike" kern="1200" cap="none" spc="0" normalizeH="0" baseline="0" noProof="0">
                <a:ln>
                  <a:noFill/>
                </a:ln>
                <a:solidFill>
                  <a:srgbClr val="FFFFFF"/>
                </a:solidFill>
                <a:effectLst/>
                <a:uLnTx/>
                <a:uFillTx/>
                <a:latin typeface="+mn-lt"/>
                <a:ea typeface="+mn-ea"/>
                <a:cs typeface="+mn-cs"/>
              </a:rPr>
            </a:fld>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249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defTabSz="911225" fontAlgn="base">
              <a:buNone/>
            </a:pPr>
            <a:fld id="{9A0DB2DC-4C9A-4742-B13C-FB6460FD3503}" type="slidenum">
              <a:rPr lang="zh-CN" altLang="en-US" strike="noStrike" noProof="1" dirty="0">
                <a:latin typeface="Arial" panose="020B0604020202020204" pitchFamily="34" charset="0"/>
                <a:ea typeface="黑体" panose="02010609060101010101" pitchFamily="49"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318400" y="1713600"/>
            <a:ext cx="4042800" cy="1180800"/>
          </a:xfr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2336400" y="2894400"/>
            <a:ext cx="3549600" cy="2707200"/>
          </a:xfrm>
        </p:spPr>
        <p:txBody>
          <a:bodyPr>
            <a:normAutofit/>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1800"/>
            </a:lvl3pPr>
            <a:lvl4pPr marL="1657350" indent="-285750">
              <a:buFont typeface="Arial" panose="020B0604020202020204" pitchFamily="34" charset="0"/>
              <a:buChar char="•"/>
              <a:defRPr sz="1800"/>
            </a:lvl4pPr>
            <a:lvl5pPr marL="2114550" indent="-285750">
              <a:buFont typeface="Arial" panose="020B0604020202020204" pitchFamily="34" charset="0"/>
              <a:buChar cha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7466400" y="2894400"/>
            <a:ext cx="3549600" cy="2707200"/>
          </a:xfrm>
        </p:spPr>
        <p:txBody>
          <a:bodyPr/>
          <a:lstStyle>
            <a:lvl1pPr marL="342900" indent="-342900">
              <a:buFont typeface="Arial" panose="020B0604020202020204" pitchFamily="34" charset="0"/>
              <a:buChar cha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2495" rtl="0" eaLnBrk="0" fontAlgn="base" latinLnBrk="0" hangingPunct="0">
              <a:lnSpc>
                <a:spcPct val="100000"/>
              </a:lnSpc>
              <a:spcBef>
                <a:spcPct val="0"/>
              </a:spcBef>
              <a:spcAft>
                <a:spcPct val="0"/>
              </a:spcAft>
              <a:buClrTx/>
              <a:buSzTx/>
              <a:buFontTx/>
              <a:buNone/>
              <a:defRPr/>
            </a:pPr>
            <a:fld id="{4676184D-4107-463D-BE23-4D6C6CF81563}" type="datetimeFigureOut">
              <a:rPr kumimoji="0" lang="zh-CN" altLang="en-US" sz="1800" b="0" i="0" u="none" strike="noStrike" kern="1200" cap="none" spc="0" normalizeH="0" baseline="0" noProof="0">
                <a:ln>
                  <a:noFill/>
                </a:ln>
                <a:solidFill>
                  <a:srgbClr val="FFFFFF"/>
                </a:solidFill>
                <a:effectLst/>
                <a:uLnTx/>
                <a:uFillTx/>
                <a:latin typeface="+mn-lt"/>
                <a:ea typeface="+mn-ea"/>
                <a:cs typeface="+mn-cs"/>
              </a:rPr>
            </a:fld>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249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defTabSz="911225" fontAlgn="base">
              <a:buNone/>
            </a:pPr>
            <a:fld id="{9A0DB2DC-4C9A-4742-B13C-FB6460FD3503}" type="slidenum">
              <a:rPr lang="zh-CN" altLang="en-US" strike="noStrike" noProof="1" dirty="0">
                <a:latin typeface="Arial" panose="020B0604020202020204" pitchFamily="34" charset="0"/>
                <a:ea typeface="黑体" panose="02010609060101010101" pitchFamily="49"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525780"/>
            <a:ext cx="10515600" cy="893446"/>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9" y="1681163"/>
            <a:ext cx="494379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9" y="2505075"/>
            <a:ext cx="4943792" cy="3684588"/>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411000" y="1681163"/>
            <a:ext cx="4942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411000" y="2505075"/>
            <a:ext cx="4942800" cy="3684588"/>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2495" rtl="0" eaLnBrk="0" fontAlgn="base" latinLnBrk="0" hangingPunct="0">
              <a:lnSpc>
                <a:spcPct val="100000"/>
              </a:lnSpc>
              <a:spcBef>
                <a:spcPct val="0"/>
              </a:spcBef>
              <a:spcAft>
                <a:spcPct val="0"/>
              </a:spcAft>
              <a:buClrTx/>
              <a:buSzTx/>
              <a:buFontTx/>
              <a:buNone/>
              <a:defRPr/>
            </a:pPr>
            <a:fld id="{4676184D-4107-463D-BE23-4D6C6CF81563}" type="datetimeFigureOut">
              <a:rPr kumimoji="0" lang="zh-CN" altLang="en-US" sz="1800" b="0" i="0" u="none" strike="noStrike" kern="1200" cap="none" spc="0" normalizeH="0" baseline="0" noProof="0">
                <a:ln>
                  <a:noFill/>
                </a:ln>
                <a:solidFill>
                  <a:srgbClr val="FFFFFF"/>
                </a:solidFill>
                <a:effectLst/>
                <a:uLnTx/>
                <a:uFillTx/>
                <a:latin typeface="+mn-lt"/>
                <a:ea typeface="+mn-ea"/>
                <a:cs typeface="+mn-cs"/>
              </a:rPr>
            </a:fld>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249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defTabSz="911225" fontAlgn="base">
              <a:buNone/>
            </a:pPr>
            <a:fld id="{9A0DB2DC-4C9A-4742-B13C-FB6460FD3503}" type="slidenum">
              <a:rPr lang="zh-CN" altLang="en-US" strike="noStrike" noProof="1" dirty="0">
                <a:latin typeface="Arial" panose="020B0604020202020204" pitchFamily="34" charset="0"/>
                <a:ea typeface="黑体" panose="02010609060101010101" pitchFamily="49"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22800" y="1123200"/>
            <a:ext cx="9144000" cy="2386800"/>
          </a:xfrm>
        </p:spPr>
        <p:txBody>
          <a:bodyPr anchor="b"/>
          <a:lstStyle>
            <a:lvl1pPr algn="ctr">
              <a:defRPr sz="8000"/>
            </a:lvl1p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2495" rtl="0" eaLnBrk="0" fontAlgn="base" latinLnBrk="0" hangingPunct="0">
              <a:lnSpc>
                <a:spcPct val="100000"/>
              </a:lnSpc>
              <a:spcBef>
                <a:spcPct val="0"/>
              </a:spcBef>
              <a:spcAft>
                <a:spcPct val="0"/>
              </a:spcAft>
              <a:buClrTx/>
              <a:buSzTx/>
              <a:buFontTx/>
              <a:buNone/>
              <a:defRPr/>
            </a:pPr>
            <a:fld id="{4676184D-4107-463D-BE23-4D6C6CF81563}" type="datetimeFigureOut">
              <a:rPr kumimoji="0" lang="zh-CN" altLang="en-US" sz="1800" b="0" i="0" u="none" strike="noStrike" kern="1200" cap="none" spc="0" normalizeH="0" baseline="0" noProof="0">
                <a:ln>
                  <a:noFill/>
                </a:ln>
                <a:solidFill>
                  <a:srgbClr val="FFFFFF"/>
                </a:solidFill>
                <a:effectLst/>
                <a:uLnTx/>
                <a:uFillTx/>
                <a:latin typeface="+mn-lt"/>
                <a:ea typeface="+mn-ea"/>
                <a:cs typeface="+mn-cs"/>
              </a:rPr>
            </a:fld>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249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defTabSz="911225" fontAlgn="base">
              <a:buNone/>
            </a:pPr>
            <a:fld id="{9A0DB2DC-4C9A-4742-B13C-FB6460FD3503}" type="slidenum">
              <a:rPr lang="zh-CN" altLang="en-US" strike="noStrike" noProof="1" dirty="0">
                <a:latin typeface="Arial" panose="020B0604020202020204" pitchFamily="34" charset="0"/>
                <a:ea typeface="黑体" panose="02010609060101010101" pitchFamily="49"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2495" rtl="0" eaLnBrk="0" fontAlgn="base" latinLnBrk="0" hangingPunct="0">
              <a:lnSpc>
                <a:spcPct val="100000"/>
              </a:lnSpc>
              <a:spcBef>
                <a:spcPct val="0"/>
              </a:spcBef>
              <a:spcAft>
                <a:spcPct val="0"/>
              </a:spcAft>
              <a:buClrTx/>
              <a:buSzTx/>
              <a:buFontTx/>
              <a:buNone/>
              <a:defRPr/>
            </a:pPr>
            <a:fld id="{4676184D-4107-463D-BE23-4D6C6CF81563}" type="datetimeFigureOut">
              <a:rPr kumimoji="0" lang="zh-CN" altLang="en-US" sz="1800" b="0" i="0" u="none" strike="noStrike" kern="1200" cap="none" spc="0" normalizeH="0" baseline="0" noProof="0">
                <a:ln>
                  <a:noFill/>
                </a:ln>
                <a:solidFill>
                  <a:srgbClr val="FFFFFF"/>
                </a:solidFill>
                <a:effectLst/>
                <a:uLnTx/>
                <a:uFillTx/>
                <a:latin typeface="+mn-lt"/>
                <a:ea typeface="+mn-ea"/>
                <a:cs typeface="+mn-cs"/>
              </a:rPr>
            </a:fld>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249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defTabSz="911225" fontAlgn="base">
              <a:buNone/>
            </a:pPr>
            <a:fld id="{9A0DB2DC-4C9A-4742-B13C-FB6460FD3503}" type="slidenum">
              <a:rPr lang="zh-CN" altLang="en-US" strike="noStrike" noProof="1" dirty="0">
                <a:latin typeface="Arial" panose="020B0604020202020204" pitchFamily="34" charset="0"/>
                <a:ea typeface="黑体" panose="02010609060101010101" pitchFamily="49"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532800"/>
            <a:ext cx="10514012" cy="1159200"/>
          </a:xfrm>
        </p:spPr>
        <p:txBody>
          <a:bodyPr/>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1828800"/>
            <a:ext cx="6172200" cy="403225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10000"/>
              </a:lnSpc>
              <a:spcBef>
                <a:spcPts val="6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5F5F5F"/>
              </a:solidFill>
              <a:effectLst/>
              <a:uLnTx/>
              <a:uFillTx/>
              <a:latin typeface="+mn-lt"/>
              <a:ea typeface="+mn-ea"/>
              <a:cs typeface="+mn-cs"/>
            </a:endParaRPr>
          </a:p>
        </p:txBody>
      </p:sp>
      <p:sp>
        <p:nvSpPr>
          <p:cNvPr id="4" name="文本占位符 3"/>
          <p:cNvSpPr>
            <a:spLocks noGrp="1"/>
          </p:cNvSpPr>
          <p:nvPr>
            <p:ph type="body" sz="half" idx="2"/>
          </p:nvPr>
        </p:nvSpPr>
        <p:spPr>
          <a:xfrm>
            <a:off x="839788" y="1828800"/>
            <a:ext cx="3932237" cy="4040188"/>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l" defTabSz="912495" rtl="0" eaLnBrk="0" fontAlgn="base" latinLnBrk="0" hangingPunct="0">
              <a:lnSpc>
                <a:spcPct val="100000"/>
              </a:lnSpc>
              <a:spcBef>
                <a:spcPct val="0"/>
              </a:spcBef>
              <a:spcAft>
                <a:spcPct val="0"/>
              </a:spcAft>
              <a:buClrTx/>
              <a:buSzTx/>
              <a:buFontTx/>
              <a:buNone/>
              <a:defRPr/>
            </a:pPr>
            <a:fld id="{4676184D-4107-463D-BE23-4D6C6CF81563}" type="datetimeFigureOut">
              <a:rPr kumimoji="0" lang="zh-CN" altLang="en-US" sz="1800" b="0" i="0" u="none" strike="noStrike" kern="1200" cap="none" spc="0" normalizeH="0" baseline="0" noProof="0">
                <a:ln>
                  <a:noFill/>
                </a:ln>
                <a:solidFill>
                  <a:srgbClr val="FFFFFF"/>
                </a:solidFill>
                <a:effectLst/>
                <a:uLnTx/>
                <a:uFillTx/>
                <a:latin typeface="+mn-lt"/>
                <a:ea typeface="+mn-ea"/>
                <a:cs typeface="+mn-cs"/>
              </a:rPr>
            </a:fld>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249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defTabSz="911225" fontAlgn="base">
              <a:buNone/>
            </a:pPr>
            <a:fld id="{9A0DB2DC-4C9A-4742-B13C-FB6460FD3503}" type="slidenum">
              <a:rPr lang="zh-CN" altLang="en-US" strike="noStrike" noProof="1" dirty="0">
                <a:latin typeface="Arial" panose="020B0604020202020204" pitchFamily="34" charset="0"/>
                <a:ea typeface="黑体" panose="02010609060101010101" pitchFamily="49"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617219"/>
            <a:ext cx="2628900" cy="5559744"/>
          </a:xfrm>
        </p:spPr>
        <p:txBody>
          <a:bodyPr vert="eaVert"/>
          <a:lstStyle>
            <a:lvl1pPr>
              <a:defRPr sz="3200"/>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617219"/>
            <a:ext cx="7734300" cy="5559743"/>
          </a:xfrm>
        </p:spPr>
        <p:txBody>
          <a:bodyPr vert="eaVert"/>
          <a:lstStyle>
            <a:lvl1pPr marL="342900" indent="-342900">
              <a:buFont typeface="Arial" panose="020B0604020202020204" pitchFamily="34" charset="0"/>
              <a:buChar char="•"/>
              <a:defRPr sz="2400"/>
            </a:lvl1pPr>
            <a:lvl2pPr marL="800100" indent="-342900">
              <a:buFont typeface="Arial" panose="020B0604020202020204" pitchFamily="34" charset="0"/>
              <a:buChar char="•"/>
              <a:defRPr sz="2000"/>
            </a:lvl2pPr>
            <a:lvl3pPr marL="1257300" indent="-342900">
              <a:buFont typeface="Arial" panose="020B0604020202020204" pitchFamily="34" charset="0"/>
              <a:buChar char="•"/>
              <a:defRPr sz="1800"/>
            </a:lvl3pPr>
            <a:lvl4pPr marL="1714500" indent="-342900">
              <a:buFont typeface="Arial" panose="020B0604020202020204" pitchFamily="34" charset="0"/>
              <a:buChar char="•"/>
              <a:defRPr sz="1800"/>
            </a:lvl4pPr>
            <a:lvl5pPr marL="2171700" indent="-342900">
              <a:buFont typeface="Arial" panose="020B0604020202020204" pitchFamily="34" charset="0"/>
              <a:buChar cha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2495" rtl="0" eaLnBrk="0" fontAlgn="base" latinLnBrk="0" hangingPunct="0">
              <a:lnSpc>
                <a:spcPct val="100000"/>
              </a:lnSpc>
              <a:spcBef>
                <a:spcPct val="0"/>
              </a:spcBef>
              <a:spcAft>
                <a:spcPct val="0"/>
              </a:spcAft>
              <a:buClrTx/>
              <a:buSzTx/>
              <a:buFontTx/>
              <a:buNone/>
              <a:defRPr/>
            </a:pPr>
            <a:fld id="{4676184D-4107-463D-BE23-4D6C6CF81563}" type="datetimeFigureOut">
              <a:rPr kumimoji="0" lang="zh-CN" altLang="en-US" sz="1800" b="0" i="0" u="none" strike="noStrike" kern="1200" cap="none" spc="0" normalizeH="0" baseline="0" noProof="0">
                <a:ln>
                  <a:noFill/>
                </a:ln>
                <a:solidFill>
                  <a:srgbClr val="FFFFFF"/>
                </a:solidFill>
                <a:effectLst/>
                <a:uLnTx/>
                <a:uFillTx/>
                <a:latin typeface="+mn-lt"/>
                <a:ea typeface="+mn-ea"/>
                <a:cs typeface="+mn-cs"/>
              </a:rPr>
            </a:fld>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249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defTabSz="911225" fontAlgn="base">
              <a:buNone/>
            </a:pPr>
            <a:fld id="{9A0DB2DC-4C9A-4742-B13C-FB6460FD3503}" type="slidenum">
              <a:rPr lang="zh-CN" altLang="en-US" strike="noStrike" noProof="1" dirty="0">
                <a:latin typeface="Arial" panose="020B0604020202020204" pitchFamily="34" charset="0"/>
                <a:ea typeface="黑体" panose="02010609060101010101" pitchFamily="49"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nvPr>
        </p:nvSpPr>
        <p:spPr>
          <a:xfrm>
            <a:off x="838200" y="533400"/>
            <a:ext cx="10515600" cy="1157288"/>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66900"/>
            <a:ext cx="10515600" cy="43100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451600"/>
            <a:ext cx="2743200" cy="365125"/>
          </a:xfrm>
          <a:prstGeom prst="rect">
            <a:avLst/>
          </a:prstGeom>
        </p:spPr>
        <p:txBody>
          <a:bodyPr vert="horz" lIns="91440" tIns="45720" rIns="91440" bIns="45720" rtlCol="0" anchor="ctr">
            <a:normAutofit/>
          </a:bodyPr>
          <a:lstStyle>
            <a:lvl1pPr algn="l" defTabSz="912495" eaLnBrk="0" hangingPunct="0">
              <a:defRPr sz="1800" baseline="0">
                <a:solidFill>
                  <a:srgbClr val="FFFFFF"/>
                </a:solidFill>
                <a:latin typeface="+mn-lt"/>
                <a:ea typeface="+mn-ea"/>
              </a:defRPr>
            </a:lvl1pPr>
          </a:lstStyle>
          <a:p>
            <a:pPr marL="0" marR="0" lvl="0" indent="0" algn="l" defTabSz="912495" rtl="0" eaLnBrk="0" fontAlgn="base" latinLnBrk="0" hangingPunct="0">
              <a:lnSpc>
                <a:spcPct val="100000"/>
              </a:lnSpc>
              <a:spcBef>
                <a:spcPct val="0"/>
              </a:spcBef>
              <a:spcAft>
                <a:spcPct val="0"/>
              </a:spcAft>
              <a:buClrTx/>
              <a:buSzTx/>
              <a:buFontTx/>
              <a:buNone/>
              <a:defRPr/>
            </a:pPr>
            <a:fld id="{4676184D-4107-463D-BE23-4D6C6CF81563}" type="datetimeFigureOut">
              <a:rPr kumimoji="0" lang="zh-CN" altLang="en-US" sz="1800" b="0" i="0" u="none" strike="noStrike" kern="1200" cap="none" spc="0" normalizeH="0" baseline="0" noProof="0">
                <a:ln>
                  <a:noFill/>
                </a:ln>
                <a:solidFill>
                  <a:srgbClr val="FFFFFF"/>
                </a:solidFill>
                <a:effectLst/>
                <a:uLnTx/>
                <a:uFillTx/>
                <a:latin typeface="+mn-lt"/>
                <a:ea typeface="+mn-ea"/>
                <a:cs typeface="+mn-cs"/>
              </a:rPr>
            </a:fld>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 name="页脚占位符 4"/>
          <p:cNvSpPr>
            <a:spLocks noGrp="1"/>
          </p:cNvSpPr>
          <p:nvPr>
            <p:ph type="ftr" sz="quarter" idx="3"/>
          </p:nvPr>
        </p:nvSpPr>
        <p:spPr>
          <a:xfrm>
            <a:off x="4038600" y="6451600"/>
            <a:ext cx="4114800" cy="365125"/>
          </a:xfrm>
          <a:prstGeom prst="rect">
            <a:avLst/>
          </a:prstGeom>
        </p:spPr>
        <p:txBody>
          <a:bodyPr vert="horz" lIns="91440" tIns="45720" rIns="91440" bIns="45720" rtlCol="0" anchor="ctr">
            <a:normAutofit/>
          </a:bodyPr>
          <a:lstStyle>
            <a:lvl1pPr algn="ctr" defTabSz="912495" eaLnBrk="0" hangingPunct="0">
              <a:defRPr sz="1800" baseline="0">
                <a:solidFill>
                  <a:srgbClr val="FFFFFF"/>
                </a:solidFill>
                <a:latin typeface="+mn-lt"/>
                <a:ea typeface="+mn-ea"/>
              </a:defRPr>
            </a:lvl1pPr>
          </a:lstStyle>
          <a:p>
            <a:pPr marL="0" marR="0" lvl="0" indent="0" algn="ctr" defTabSz="912495"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451600"/>
            <a:ext cx="2743200" cy="365125"/>
          </a:xfrm>
          <a:prstGeom prst="rect">
            <a:avLst/>
          </a:prstGeom>
        </p:spPr>
        <p:txBody>
          <a:bodyPr vert="horz" wrap="square" lIns="91440" tIns="45720" rIns="91440" bIns="45720" numCol="1" anchor="ctr" anchorCtr="0" compatLnSpc="1"/>
          <a:lstStyle>
            <a:lvl1pPr algn="r">
              <a:defRPr>
                <a:solidFill>
                  <a:srgbClr val="FFFFFF"/>
                </a:solidFill>
              </a:defRPr>
            </a:lvl1pPr>
          </a:lstStyle>
          <a:p>
            <a:pPr lvl="0" defTabSz="911225" fontAlgn="base">
              <a:buNone/>
            </a:pPr>
            <a:fld id="{9A0DB2DC-4C9A-4742-B13C-FB6460FD3503}" type="slidenum">
              <a:rPr lang="zh-CN" altLang="en-US" strike="noStrike" noProof="1" dirty="0">
                <a:latin typeface="Arial" panose="020B0604020202020204" pitchFamily="34" charset="0"/>
                <a:ea typeface="黑体" panose="02010609060101010101" pitchFamily="49"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6pPr>
      <a:lvl7pPr marL="914400" algn="l" rtl="0" fontAlgn="base">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7pPr>
      <a:lvl8pPr marL="1371600" algn="l" rtl="0" fontAlgn="base">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8pPr>
      <a:lvl9pPr marL="1828800" algn="l" rtl="0" fontAlgn="base">
        <a:lnSpc>
          <a:spcPct val="90000"/>
        </a:lnSpc>
        <a:spcBef>
          <a:spcPct val="0"/>
        </a:spcBef>
        <a:spcAft>
          <a:spcPct val="0"/>
        </a:spcAft>
        <a:defRPr sz="3600" b="1">
          <a:solidFill>
            <a:schemeClr val="accent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10000"/>
        </a:lnSpc>
        <a:spcBef>
          <a:spcPts val="600"/>
        </a:spcBef>
        <a:spcAft>
          <a:spcPct val="0"/>
        </a:spcAft>
        <a:buFont typeface="Arial" panose="020B0604020202020204" pitchFamily="34" charset="0"/>
        <a:buChar char="•"/>
        <a:defRPr sz="2400" kern="1200">
          <a:solidFill>
            <a:srgbClr val="5F5F5F"/>
          </a:solidFill>
          <a:latin typeface="+mn-lt"/>
          <a:ea typeface="+mn-ea"/>
          <a:cs typeface="+mn-cs"/>
        </a:defRPr>
      </a:lvl1pPr>
      <a:lvl2pPr marL="800100" indent="-342900" algn="l" rtl="0" eaLnBrk="0" fontAlgn="base" hangingPunct="0">
        <a:lnSpc>
          <a:spcPct val="110000"/>
        </a:lnSpc>
        <a:spcBef>
          <a:spcPts val="600"/>
        </a:spcBef>
        <a:spcAft>
          <a:spcPct val="0"/>
        </a:spcAft>
        <a:buFont typeface="Arial" panose="020B0604020202020204" pitchFamily="34" charset="0"/>
        <a:buChar char="•"/>
        <a:defRPr sz="2000" kern="1200">
          <a:solidFill>
            <a:srgbClr val="5F5F5F"/>
          </a:solidFill>
          <a:latin typeface="+mn-lt"/>
          <a:ea typeface="+mn-ea"/>
          <a:cs typeface="+mn-cs"/>
        </a:defRPr>
      </a:lvl2pPr>
      <a:lvl3pPr marL="1257300" indent="-342900" algn="l" rtl="0" eaLnBrk="0" fontAlgn="base" hangingPunct="0">
        <a:lnSpc>
          <a:spcPct val="110000"/>
        </a:lnSpc>
        <a:spcBef>
          <a:spcPts val="600"/>
        </a:spcBef>
        <a:spcAft>
          <a:spcPct val="0"/>
        </a:spcAft>
        <a:buFont typeface="Arial" panose="020B0604020202020204" pitchFamily="34" charset="0"/>
        <a:buChar char="•"/>
        <a:defRPr kern="1200">
          <a:solidFill>
            <a:srgbClr val="5F5F5F"/>
          </a:solidFill>
          <a:latin typeface="+mn-lt"/>
          <a:ea typeface="+mn-ea"/>
          <a:cs typeface="+mn-cs"/>
        </a:defRPr>
      </a:lvl3pPr>
      <a:lvl4pPr marL="1657350" indent="-285750" algn="l" rtl="0" eaLnBrk="0" fontAlgn="base" hangingPunct="0">
        <a:lnSpc>
          <a:spcPct val="110000"/>
        </a:lnSpc>
        <a:spcBef>
          <a:spcPts val="600"/>
        </a:spcBef>
        <a:spcAft>
          <a:spcPct val="0"/>
        </a:spcAft>
        <a:buFont typeface="Arial" panose="020B0604020202020204" pitchFamily="34" charset="0"/>
        <a:buChar char="•"/>
        <a:defRPr kern="1200">
          <a:solidFill>
            <a:srgbClr val="5F5F5F"/>
          </a:solidFill>
          <a:latin typeface="+mn-lt"/>
          <a:ea typeface="+mn-ea"/>
          <a:cs typeface="+mn-cs"/>
        </a:defRPr>
      </a:lvl4pPr>
      <a:lvl5pPr marL="2114550" indent="-285750" algn="l" rtl="0" eaLnBrk="0" fontAlgn="base" hangingPunct="0">
        <a:lnSpc>
          <a:spcPct val="110000"/>
        </a:lnSpc>
        <a:spcBef>
          <a:spcPts val="600"/>
        </a:spcBef>
        <a:spcAft>
          <a:spcPct val="0"/>
        </a:spcAft>
        <a:buFont typeface="Arial" panose="020B0604020202020204" pitchFamily="34" charset="0"/>
        <a:buChar char="•"/>
        <a:defRPr kern="1200">
          <a:solidFill>
            <a:srgbClr val="5F5F5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3.wdp"/><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5"/>
          <p:cNvSpPr>
            <a:spLocks noGrp="1"/>
          </p:cNvSpPr>
          <p:nvPr>
            <p:ph type="ctrTitle"/>
            <p:custDataLst>
              <p:tags r:id="rId1"/>
            </p:custDataLst>
          </p:nvPr>
        </p:nvSpPr>
        <p:spPr>
          <a:xfrm>
            <a:off x="1524000" y="2763838"/>
            <a:ext cx="9144000" cy="1330325"/>
          </a:xfrm>
        </p:spPr>
        <p:txBody>
          <a:bodyPr vert="horz" wrap="square" lIns="91440" tIns="45720" rIns="91440" bIns="45720" anchor="ctr" anchorCtr="0"/>
          <a:p>
            <a:pPr eaLnBrk="1" hangingPunct="1">
              <a:lnSpc>
                <a:spcPct val="150000"/>
              </a:lnSpc>
              <a:buClrTx/>
              <a:buSzTx/>
              <a:buFontTx/>
            </a:pPr>
            <a:r>
              <a:rPr lang="zh-CN" altLang="en-US" sz="3600" kern="1200" dirty="0">
                <a:latin typeface="微软雅黑" panose="020B0503020204020204" pitchFamily="34" charset="-122"/>
                <a:ea typeface="微软雅黑" panose="020B0503020204020204" pitchFamily="34" charset="-122"/>
                <a:cs typeface="+mj-cs"/>
              </a:rPr>
              <a:t>2022年深圳市质量品牌双提升项目扶持计划政策解读</a:t>
            </a:r>
            <a:endParaRPr lang="zh-CN" altLang="en-US" sz="3600" kern="1200" dirty="0">
              <a:latin typeface="微软雅黑" panose="020B0503020204020204" pitchFamily="34" charset="-122"/>
              <a:ea typeface="微软雅黑" panose="020B0503020204020204" pitchFamily="34" charset="-122"/>
              <a:cs typeface="+mj-cs"/>
            </a:endParaRPr>
          </a:p>
        </p:txBody>
      </p:sp>
      <p:sp>
        <p:nvSpPr>
          <p:cNvPr id="2051" name="副标题 6"/>
          <p:cNvSpPr>
            <a:spLocks noGrp="1" noChangeArrowheads="1"/>
          </p:cNvSpPr>
          <p:nvPr>
            <p:ph type="subTitle" idx="1"/>
            <p:custDataLst>
              <p:tags r:id="rId2"/>
            </p:custDataLst>
          </p:nvPr>
        </p:nvSpPr>
        <p:spPr>
          <a:xfrm>
            <a:off x="3917950" y="5392738"/>
            <a:ext cx="4356100" cy="461963"/>
          </a:xfrm>
        </p:spPr>
        <p:txBody>
          <a:bodyPr vert="horz" wrap="square" lIns="91440" tIns="45720" rIns="91440" bIns="45720" numCol="1" anchor="t" anchorCtr="0" compatLnSpc="1">
            <a:normAutofit fontScale="90000"/>
          </a:bodyPr>
          <a:lstStyle/>
          <a:p>
            <a:pPr marL="0" marR="0" lvl="0" indent="0" algn="ctr" defTabSz="914400" rtl="0" eaLnBrk="1" fontAlgn="base" latinLnBrk="0" hangingPunct="1">
              <a:lnSpc>
                <a:spcPct val="110000"/>
              </a:lnSpc>
              <a:spcBef>
                <a:spcPts val="60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深圳市高新技术产业协会</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100455" y="1735455"/>
            <a:ext cx="10118725" cy="706755"/>
          </a:xfrm>
          <a:prstGeom prst="rect">
            <a:avLst/>
          </a:prstGeom>
          <a:noFill/>
        </p:spPr>
        <p:txBody>
          <a:bodyPr wrap="square" rtlCol="0">
            <a:spAutoFit/>
          </a:bodyPr>
          <a:p>
            <a:pPr algn="l">
              <a:lnSpc>
                <a:spcPct val="200000"/>
              </a:lnSpc>
            </a:pPr>
            <a:r>
              <a:rPr sz="2000" dirty="0">
                <a:latin typeface="微软雅黑" panose="020B0503020204020204" pitchFamily="34" charset="-122"/>
                <a:ea typeface="微软雅黑" panose="020B0503020204020204" pitchFamily="34" charset="-122"/>
                <a:sym typeface="+mn-ea"/>
              </a:rPr>
              <a:t> </a:t>
            </a:r>
            <a:endParaRPr lang="zh-CN" altLang="en-US" sz="2000" dirty="0">
              <a:latin typeface="微软雅黑" panose="020B0503020204020204" pitchFamily="34" charset="-122"/>
              <a:ea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1928495" y="989330"/>
            <a:ext cx="8935085" cy="5231130"/>
          </a:xfrm>
          <a:prstGeom prst="rect">
            <a:avLst/>
          </a:prstGeom>
        </p:spPr>
      </p:pic>
      <p:sp>
        <p:nvSpPr>
          <p:cNvPr id="7" name="文本框 6"/>
          <p:cNvSpPr txBox="1"/>
          <p:nvPr/>
        </p:nvSpPr>
        <p:spPr>
          <a:xfrm>
            <a:off x="7217410" y="3651885"/>
            <a:ext cx="3027045" cy="245110"/>
          </a:xfrm>
          <a:prstGeom prst="rect">
            <a:avLst/>
          </a:prstGeom>
          <a:noFill/>
        </p:spPr>
        <p:txBody>
          <a:bodyPr wrap="square" rtlCol="0">
            <a:spAutoFit/>
          </a:bodyPr>
          <a:p>
            <a:r>
              <a:rPr lang="zh-CN" altLang="en-US" sz="1000" b="1">
                <a:solidFill>
                  <a:srgbClr val="FF0000"/>
                </a:solidFill>
              </a:rPr>
              <a:t>可以是第三方出具，也可以是公司内部出具</a:t>
            </a:r>
            <a:endParaRPr lang="zh-CN" altLang="en-US" sz="1000" b="1">
              <a:solidFill>
                <a:srgbClr val="FF0000"/>
              </a:solidFill>
            </a:endParaRPr>
          </a:p>
        </p:txBody>
      </p:sp>
      <p:sp>
        <p:nvSpPr>
          <p:cNvPr id="8" name="文本框 7"/>
          <p:cNvSpPr txBox="1"/>
          <p:nvPr/>
        </p:nvSpPr>
        <p:spPr>
          <a:xfrm>
            <a:off x="8343265" y="2689860"/>
            <a:ext cx="1076325" cy="245110"/>
          </a:xfrm>
          <a:prstGeom prst="rect">
            <a:avLst/>
          </a:prstGeom>
          <a:noFill/>
        </p:spPr>
        <p:txBody>
          <a:bodyPr wrap="none" rtlCol="0">
            <a:spAutoFit/>
          </a:bodyPr>
          <a:p>
            <a:r>
              <a:rPr lang="zh-CN" altLang="en-US" sz="1000" b="1">
                <a:solidFill>
                  <a:srgbClr val="FF0000"/>
                </a:solidFill>
              </a:rPr>
              <a:t>不要求全部提供</a:t>
            </a:r>
            <a:endParaRPr lang="zh-CN" altLang="en-US" sz="1000" b="1">
              <a:solidFill>
                <a:srgbClr val="FF0000"/>
              </a:solidFill>
            </a:endParaRPr>
          </a:p>
        </p:txBody>
      </p:sp>
      <p:sp>
        <p:nvSpPr>
          <p:cNvPr id="9" name="文本框 8"/>
          <p:cNvSpPr txBox="1"/>
          <p:nvPr/>
        </p:nvSpPr>
        <p:spPr>
          <a:xfrm>
            <a:off x="7217410" y="2043430"/>
            <a:ext cx="2352675" cy="398780"/>
          </a:xfrm>
          <a:prstGeom prst="rect">
            <a:avLst/>
          </a:prstGeom>
          <a:noFill/>
        </p:spPr>
        <p:txBody>
          <a:bodyPr wrap="none" rtlCol="0">
            <a:spAutoFit/>
          </a:bodyPr>
          <a:p>
            <a:r>
              <a:rPr lang="zh-CN" altLang="en-US" sz="1000" b="1">
                <a:solidFill>
                  <a:srgbClr val="FF0000"/>
                </a:solidFill>
              </a:rPr>
              <a:t>无列入强制性产品认证目录内的产品，</a:t>
            </a:r>
            <a:endParaRPr lang="zh-CN" altLang="en-US" sz="1000" b="1">
              <a:solidFill>
                <a:srgbClr val="FF0000"/>
              </a:solidFill>
            </a:endParaRPr>
          </a:p>
          <a:p>
            <a:r>
              <a:rPr lang="zh-CN" altLang="en-US" sz="1000" b="1">
                <a:solidFill>
                  <a:srgbClr val="FF0000"/>
                </a:solidFill>
              </a:rPr>
              <a:t>无需提供国家强制性质量认证证书。</a:t>
            </a:r>
            <a:endParaRPr lang="zh-CN" altLang="en-US" sz="1000" b="1">
              <a:solidFill>
                <a:srgbClr val="FF0000"/>
              </a:solidFill>
            </a:endParaRPr>
          </a:p>
        </p:txBody>
      </p:sp>
      <p:sp>
        <p:nvSpPr>
          <p:cNvPr id="10" name="文本框 9"/>
          <p:cNvSpPr txBox="1"/>
          <p:nvPr/>
        </p:nvSpPr>
        <p:spPr>
          <a:xfrm>
            <a:off x="7586980" y="5894705"/>
            <a:ext cx="2939415" cy="245110"/>
          </a:xfrm>
          <a:prstGeom prst="rect">
            <a:avLst/>
          </a:prstGeom>
          <a:noFill/>
        </p:spPr>
        <p:txBody>
          <a:bodyPr wrap="none" rtlCol="0">
            <a:spAutoFit/>
          </a:bodyPr>
          <a:p>
            <a:r>
              <a:rPr lang="zh-CN" altLang="en-US" sz="1000" b="1">
                <a:solidFill>
                  <a:srgbClr val="FF0000"/>
                </a:solidFill>
              </a:rPr>
              <a:t>按照对应模板填报，申报系统需同步上传</a:t>
            </a:r>
            <a:r>
              <a:rPr lang="en-US" altLang="zh-CN" sz="1000" b="1">
                <a:solidFill>
                  <a:srgbClr val="FF0000"/>
                </a:solidFill>
              </a:rPr>
              <a:t>Excel</a:t>
            </a:r>
            <a:r>
              <a:rPr lang="zh-CN" altLang="en-US" sz="1000" b="1">
                <a:solidFill>
                  <a:srgbClr val="FF0000"/>
                </a:solidFill>
              </a:rPr>
              <a:t>版</a:t>
            </a:r>
            <a:endParaRPr lang="zh-CN" altLang="en-US" sz="1000" b="1">
              <a:solidFill>
                <a:srgbClr val="FF0000"/>
              </a:solidFill>
            </a:endParaRPr>
          </a:p>
        </p:txBody>
      </p:sp>
      <p:sp>
        <p:nvSpPr>
          <p:cNvPr id="11" name="文本框 10"/>
          <p:cNvSpPr txBox="1"/>
          <p:nvPr/>
        </p:nvSpPr>
        <p:spPr>
          <a:xfrm>
            <a:off x="729615" y="621030"/>
            <a:ext cx="2697480" cy="368300"/>
          </a:xfrm>
          <a:prstGeom prst="rect">
            <a:avLst/>
          </a:prstGeom>
          <a:noFill/>
        </p:spPr>
        <p:txBody>
          <a:bodyPr wrap="none" rtlCol="0" anchor="t">
            <a:spAutoFit/>
          </a:bodyPr>
          <a:p>
            <a:r>
              <a:rPr lang="zh-CN" altLang="en-US" b="1" dirty="0">
                <a:solidFill>
                  <a:schemeClr val="accent1"/>
                </a:solidFill>
                <a:latin typeface="微软雅黑" panose="020B0503020204020204" pitchFamily="34" charset="-122"/>
                <a:ea typeface="微软雅黑" panose="020B0503020204020204" pitchFamily="34" charset="-122"/>
                <a:sym typeface="+mn-ea"/>
              </a:rPr>
              <a:t>申报系统上传材料清单：</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nvCxnSpPr>
        <p:spPr>
          <a:xfrm>
            <a:off x="4594225" y="2709863"/>
            <a:ext cx="0" cy="143827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674" name="组合 26"/>
          <p:cNvGrpSpPr/>
          <p:nvPr/>
        </p:nvGrpSpPr>
        <p:grpSpPr>
          <a:xfrm>
            <a:off x="5046663" y="1619250"/>
            <a:ext cx="6073775" cy="3619500"/>
            <a:chOff x="4766933" y="1459098"/>
            <a:chExt cx="6073697" cy="3620911"/>
          </a:xfrm>
        </p:grpSpPr>
        <p:grpSp>
          <p:nvGrpSpPr>
            <p:cNvPr id="28675" name="组合 1"/>
            <p:cNvGrpSpPr/>
            <p:nvPr/>
          </p:nvGrpSpPr>
          <p:grpSpPr>
            <a:xfrm>
              <a:off x="4766933" y="1459098"/>
              <a:ext cx="2624456" cy="1477328"/>
              <a:chOff x="3466933" y="964953"/>
              <a:chExt cx="2624456" cy="1477328"/>
            </a:xfrm>
          </p:grpSpPr>
          <p:grpSp>
            <p:nvGrpSpPr>
              <p:cNvPr id="28676" name="组合 19"/>
              <p:cNvGrpSpPr/>
              <p:nvPr/>
            </p:nvGrpSpPr>
            <p:grpSpPr>
              <a:xfrm>
                <a:off x="3466933" y="964953"/>
                <a:ext cx="2624456" cy="1477328"/>
                <a:chOff x="5943600" y="1421612"/>
                <a:chExt cx="3050967" cy="1683161"/>
              </a:xfrm>
            </p:grpSpPr>
            <p:sp>
              <p:nvSpPr>
                <p:cNvPr id="28677" name="矩形 20"/>
                <p:cNvSpPr/>
                <p:nvPr/>
              </p:nvSpPr>
              <p:spPr>
                <a:xfrm>
                  <a:off x="5943600" y="1421612"/>
                  <a:ext cx="3050967" cy="1683161"/>
                </a:xfrm>
                <a:prstGeom prst="rect">
                  <a:avLst/>
                </a:prstGeom>
                <a:noFill/>
                <a:ln w="9525">
                  <a:noFill/>
                </a:ln>
              </p:spPr>
              <p:txBody>
                <a:bodyPr anchor="t" anchorCtr="0">
                  <a:spAutoFit/>
                </a:bodyPr>
                <a:p>
                  <a:pPr eaLnBrk="0" hangingPunct="0">
                    <a:lnSpc>
                      <a:spcPct val="150000"/>
                    </a:lnSpc>
                  </a:pPr>
                  <a:r>
                    <a:rPr lang="zh-CN" altLang="en-US" sz="2000" dirty="0">
                      <a:latin typeface="微软雅黑" panose="020B0503020204020204" pitchFamily="34" charset="-122"/>
                      <a:ea typeface="微软雅黑" panose="020B0503020204020204" pitchFamily="34" charset="-122"/>
                    </a:rPr>
                    <a:t>冉先生</a:t>
                  </a:r>
                  <a:endParaRPr lang="en-US" altLang="zh-CN" sz="2000" dirty="0">
                    <a:latin typeface="微软雅黑" panose="020B0503020204020204" pitchFamily="34" charset="-122"/>
                    <a:ea typeface="微软雅黑" panose="020B0503020204020204" pitchFamily="34" charset="-122"/>
                  </a:endParaRPr>
                </a:p>
                <a:p>
                  <a:pPr eaLnBrk="0" hangingPunct="0">
                    <a:lnSpc>
                      <a:spcPct val="150000"/>
                    </a:lnSpc>
                  </a:pPr>
                  <a:r>
                    <a:rPr lang="en-US" altLang="zh-CN" sz="2000" dirty="0">
                      <a:latin typeface="微软雅黑" panose="020B0503020204020204" pitchFamily="34" charset="-122"/>
                      <a:ea typeface="微软雅黑" panose="020B0503020204020204" pitchFamily="34" charset="-122"/>
                    </a:rPr>
                    <a:t>       0755-83671195</a:t>
                  </a:r>
                  <a:endParaRPr lang="en-US" altLang="zh-CN" sz="2000" dirty="0">
                    <a:latin typeface="微软雅黑" panose="020B0503020204020204" pitchFamily="34" charset="-122"/>
                    <a:ea typeface="微软雅黑" panose="020B0503020204020204" pitchFamily="34" charset="-122"/>
                  </a:endParaRPr>
                </a:p>
                <a:p>
                  <a:pPr eaLnBrk="0" hangingPunct="0">
                    <a:lnSpc>
                      <a:spcPct val="150000"/>
                    </a:lnSpc>
                  </a:pPr>
                  <a:r>
                    <a:rPr lang="en-US" altLang="zh-CN" sz="2000" dirty="0">
                      <a:latin typeface="微软雅黑" panose="020B0503020204020204" pitchFamily="34" charset="-122"/>
                      <a:ea typeface="微软雅黑" panose="020B0503020204020204" pitchFamily="34" charset="-122"/>
                    </a:rPr>
                    <a:t>       107645003</a:t>
                  </a:r>
                  <a:endParaRPr lang="en-US" altLang="zh-CN" sz="2000" dirty="0">
                    <a:latin typeface="微软雅黑" panose="020B0503020204020204" pitchFamily="34" charset="-122"/>
                    <a:ea typeface="微软雅黑" panose="020B0503020204020204" pitchFamily="34" charset="-122"/>
                  </a:endParaRPr>
                </a:p>
              </p:txBody>
            </p:sp>
            <p:pic>
              <p:nvPicPr>
                <p:cNvPr id="28678" name="图片 31"/>
                <p:cNvPicPr>
                  <a:picLocks noChangeAspect="1"/>
                </p:cNvPicPr>
                <p:nvPr/>
              </p:nvPicPr>
              <p:blipFill>
                <a:blip r:embed="rId1"/>
                <a:stretch>
                  <a:fillRect/>
                </a:stretch>
              </p:blipFill>
              <p:spPr>
                <a:xfrm>
                  <a:off x="6088472" y="2109277"/>
                  <a:ext cx="324000" cy="324000"/>
                </a:xfrm>
                <a:prstGeom prst="rect">
                  <a:avLst/>
                </a:prstGeom>
                <a:noFill/>
                <a:ln w="9525">
                  <a:noFill/>
                </a:ln>
              </p:spPr>
            </p:pic>
          </p:grpSp>
          <p:pic>
            <p:nvPicPr>
              <p:cNvPr id="28679" name="图片 33"/>
              <p:cNvPicPr>
                <a:picLocks noChangeAspect="1"/>
              </p:cNvPicPr>
              <p:nvPr/>
            </p:nvPicPr>
            <p:blipFill>
              <a:blip r:embed="rId2"/>
              <a:stretch>
                <a:fillRect/>
              </a:stretch>
            </p:blipFill>
            <p:spPr>
              <a:xfrm>
                <a:off x="3581280" y="1998457"/>
                <a:ext cx="340641" cy="347573"/>
              </a:xfrm>
              <a:prstGeom prst="rect">
                <a:avLst/>
              </a:prstGeom>
              <a:noFill/>
              <a:ln w="9525">
                <a:noFill/>
              </a:ln>
            </p:spPr>
          </p:pic>
        </p:grpSp>
        <p:grpSp>
          <p:nvGrpSpPr>
            <p:cNvPr id="28680" name="组合 46"/>
            <p:cNvGrpSpPr/>
            <p:nvPr/>
          </p:nvGrpSpPr>
          <p:grpSpPr>
            <a:xfrm>
              <a:off x="4766934" y="3602681"/>
              <a:ext cx="3135408" cy="1477328"/>
              <a:chOff x="5623541" y="474345"/>
              <a:chExt cx="3644955" cy="1683600"/>
            </a:xfrm>
          </p:grpSpPr>
          <p:grpSp>
            <p:nvGrpSpPr>
              <p:cNvPr id="28681" name="组合 47"/>
              <p:cNvGrpSpPr/>
              <p:nvPr/>
            </p:nvGrpSpPr>
            <p:grpSpPr>
              <a:xfrm>
                <a:off x="5623541" y="474345"/>
                <a:ext cx="3644955" cy="1683600"/>
                <a:chOff x="5943601" y="1421612"/>
                <a:chExt cx="3644955" cy="1683600"/>
              </a:xfrm>
            </p:grpSpPr>
            <p:sp>
              <p:nvSpPr>
                <p:cNvPr id="28682" name="矩形 49"/>
                <p:cNvSpPr/>
                <p:nvPr/>
              </p:nvSpPr>
              <p:spPr>
                <a:xfrm>
                  <a:off x="5943601" y="1421612"/>
                  <a:ext cx="3644955" cy="1683600"/>
                </a:xfrm>
                <a:prstGeom prst="rect">
                  <a:avLst/>
                </a:prstGeom>
                <a:noFill/>
                <a:ln w="9525">
                  <a:noFill/>
                </a:ln>
              </p:spPr>
              <p:txBody>
                <a:bodyPr anchor="t" anchorCtr="0">
                  <a:spAutoFit/>
                </a:bodyPr>
                <a:p>
                  <a:pPr eaLnBrk="0" hangingPunct="0">
                    <a:lnSpc>
                      <a:spcPct val="150000"/>
                    </a:lnSpc>
                  </a:pPr>
                  <a:r>
                    <a:rPr lang="zh-CN" altLang="en-US" sz="2000" dirty="0">
                      <a:latin typeface="微软雅黑" panose="020B0503020204020204" pitchFamily="34" charset="-122"/>
                      <a:ea typeface="微软雅黑" panose="020B0503020204020204" pitchFamily="34" charset="-122"/>
                    </a:rPr>
                    <a:t>施先生</a:t>
                  </a:r>
                  <a:endParaRPr lang="en-US" altLang="zh-CN" sz="2000" dirty="0">
                    <a:latin typeface="微软雅黑" panose="020B0503020204020204" pitchFamily="34" charset="-122"/>
                    <a:ea typeface="微软雅黑" panose="020B0503020204020204" pitchFamily="34" charset="-122"/>
                  </a:endParaRPr>
                </a:p>
                <a:p>
                  <a:pPr eaLnBrk="0" hangingPunct="0">
                    <a:lnSpc>
                      <a:spcPct val="150000"/>
                    </a:lnSpc>
                  </a:pPr>
                  <a:r>
                    <a:rPr lang="en-US" altLang="zh-CN" sz="2000" dirty="0">
                      <a:latin typeface="微软雅黑" panose="020B0503020204020204" pitchFamily="34" charset="-122"/>
                      <a:ea typeface="微软雅黑" panose="020B0503020204020204" pitchFamily="34" charset="-122"/>
                    </a:rPr>
                    <a:t>       0755-83676356</a:t>
                  </a:r>
                  <a:endParaRPr lang="en-US" altLang="zh-CN" sz="2000" dirty="0">
                    <a:latin typeface="微软雅黑" panose="020B0503020204020204" pitchFamily="34" charset="-122"/>
                    <a:ea typeface="微软雅黑" panose="020B0503020204020204" pitchFamily="34" charset="-122"/>
                  </a:endParaRPr>
                </a:p>
                <a:p>
                  <a:pPr eaLnBrk="0" hangingPunct="0">
                    <a:lnSpc>
                      <a:spcPct val="150000"/>
                    </a:lnSpc>
                  </a:pPr>
                  <a:r>
                    <a:rPr lang="en-US" altLang="zh-CN" sz="2000" dirty="0">
                      <a:latin typeface="微软雅黑" panose="020B0503020204020204" pitchFamily="34" charset="-122"/>
                      <a:ea typeface="微软雅黑" panose="020B0503020204020204" pitchFamily="34" charset="-122"/>
                    </a:rPr>
                    <a:t>       3224622547  </a:t>
                  </a:r>
                  <a:endParaRPr lang="en-US" altLang="zh-CN" sz="2000" dirty="0">
                    <a:latin typeface="微软雅黑" panose="020B0503020204020204" pitchFamily="34" charset="-122"/>
                    <a:ea typeface="微软雅黑" panose="020B0503020204020204" pitchFamily="34" charset="-122"/>
                  </a:endParaRPr>
                </a:p>
              </p:txBody>
            </p:sp>
            <p:pic>
              <p:nvPicPr>
                <p:cNvPr id="28683" name="图片 50"/>
                <p:cNvPicPr>
                  <a:picLocks noChangeAspect="1"/>
                </p:cNvPicPr>
                <p:nvPr/>
              </p:nvPicPr>
              <p:blipFill>
                <a:blip r:embed="rId1"/>
                <a:stretch>
                  <a:fillRect/>
                </a:stretch>
              </p:blipFill>
              <p:spPr>
                <a:xfrm>
                  <a:off x="6088472" y="2109303"/>
                  <a:ext cx="324000" cy="324000"/>
                </a:xfrm>
                <a:prstGeom prst="rect">
                  <a:avLst/>
                </a:prstGeom>
                <a:noFill/>
                <a:ln w="9525">
                  <a:noFill/>
                </a:ln>
              </p:spPr>
            </p:pic>
          </p:grpSp>
          <p:pic>
            <p:nvPicPr>
              <p:cNvPr id="28684" name="图片 48"/>
              <p:cNvPicPr>
                <a:picLocks noChangeAspect="1"/>
              </p:cNvPicPr>
              <p:nvPr/>
            </p:nvPicPr>
            <p:blipFill>
              <a:blip r:embed="rId2"/>
              <a:stretch>
                <a:fillRect/>
              </a:stretch>
            </p:blipFill>
            <p:spPr>
              <a:xfrm>
                <a:off x="5747147" y="1636118"/>
                <a:ext cx="396000" cy="396000"/>
              </a:xfrm>
              <a:prstGeom prst="rect">
                <a:avLst/>
              </a:prstGeom>
              <a:noFill/>
              <a:ln w="9525">
                <a:noFill/>
              </a:ln>
            </p:spPr>
          </p:pic>
        </p:grpSp>
        <p:grpSp>
          <p:nvGrpSpPr>
            <p:cNvPr id="28685" name="组合 53"/>
            <p:cNvGrpSpPr/>
            <p:nvPr/>
          </p:nvGrpSpPr>
          <p:grpSpPr>
            <a:xfrm>
              <a:off x="8051265" y="3602681"/>
              <a:ext cx="2789365" cy="1477328"/>
              <a:chOff x="5623540" y="474345"/>
              <a:chExt cx="3242676" cy="1683161"/>
            </a:xfrm>
          </p:grpSpPr>
          <p:grpSp>
            <p:nvGrpSpPr>
              <p:cNvPr id="28686" name="组合 54"/>
              <p:cNvGrpSpPr/>
              <p:nvPr/>
            </p:nvGrpSpPr>
            <p:grpSpPr>
              <a:xfrm>
                <a:off x="5623540" y="474345"/>
                <a:ext cx="3242676" cy="1683161"/>
                <a:chOff x="5943600" y="1421612"/>
                <a:chExt cx="3242676" cy="1683161"/>
              </a:xfrm>
            </p:grpSpPr>
            <p:sp>
              <p:nvSpPr>
                <p:cNvPr id="28687" name="矩形 56"/>
                <p:cNvSpPr/>
                <p:nvPr/>
              </p:nvSpPr>
              <p:spPr>
                <a:xfrm>
                  <a:off x="5943600" y="1421612"/>
                  <a:ext cx="3242676" cy="1683161"/>
                </a:xfrm>
                <a:prstGeom prst="rect">
                  <a:avLst/>
                </a:prstGeom>
                <a:noFill/>
                <a:ln w="9525">
                  <a:noFill/>
                </a:ln>
              </p:spPr>
              <p:txBody>
                <a:bodyPr anchor="t" anchorCtr="0">
                  <a:spAutoFit/>
                </a:bodyPr>
                <a:p>
                  <a:pPr eaLnBrk="0" hangingPunct="0">
                    <a:lnSpc>
                      <a:spcPct val="150000"/>
                    </a:lnSpc>
                  </a:pPr>
                  <a:r>
                    <a:rPr lang="zh-CN" altLang="en-US" sz="2000" dirty="0">
                      <a:latin typeface="微软雅黑" panose="020B0503020204020204" pitchFamily="34" charset="-122"/>
                      <a:ea typeface="微软雅黑" panose="020B0503020204020204" pitchFamily="34" charset="-122"/>
                    </a:rPr>
                    <a:t>巫先生</a:t>
                  </a:r>
                  <a:endParaRPr lang="en-US" altLang="zh-CN" sz="2000" dirty="0">
                    <a:latin typeface="微软雅黑" panose="020B0503020204020204" pitchFamily="34" charset="-122"/>
                    <a:ea typeface="微软雅黑" panose="020B0503020204020204" pitchFamily="34" charset="-122"/>
                  </a:endParaRPr>
                </a:p>
                <a:p>
                  <a:pPr eaLnBrk="0" hangingPunct="0">
                    <a:lnSpc>
                      <a:spcPct val="150000"/>
                    </a:lnSpc>
                  </a:pPr>
                  <a:r>
                    <a:rPr lang="en-US" altLang="zh-CN" sz="2000" dirty="0">
                      <a:latin typeface="微软雅黑" panose="020B0503020204020204" pitchFamily="34" charset="-122"/>
                      <a:ea typeface="微软雅黑" panose="020B0503020204020204" pitchFamily="34" charset="-122"/>
                    </a:rPr>
                    <a:t>       0755-83699014</a:t>
                  </a:r>
                  <a:endParaRPr lang="en-US" altLang="zh-CN" sz="2000" dirty="0">
                    <a:latin typeface="微软雅黑" panose="020B0503020204020204" pitchFamily="34" charset="-122"/>
                    <a:ea typeface="微软雅黑" panose="020B0503020204020204" pitchFamily="34" charset="-122"/>
                  </a:endParaRPr>
                </a:p>
                <a:p>
                  <a:pPr eaLnBrk="0" hangingPunct="0">
                    <a:lnSpc>
                      <a:spcPct val="150000"/>
                    </a:lnSpc>
                  </a:pPr>
                  <a:r>
                    <a:rPr lang="en-US" altLang="zh-CN" sz="2000" dirty="0">
                      <a:latin typeface="微软雅黑" panose="020B0503020204020204" pitchFamily="34" charset="-122"/>
                      <a:ea typeface="微软雅黑" panose="020B0503020204020204" pitchFamily="34" charset="-122"/>
                    </a:rPr>
                    <a:t>       1076439572</a:t>
                  </a:r>
                  <a:endParaRPr lang="en-US" altLang="zh-CN" sz="2000" dirty="0">
                    <a:latin typeface="微软雅黑" panose="020B0503020204020204" pitchFamily="34" charset="-122"/>
                    <a:ea typeface="微软雅黑" panose="020B0503020204020204" pitchFamily="34" charset="-122"/>
                  </a:endParaRPr>
                </a:p>
              </p:txBody>
            </p:sp>
            <p:pic>
              <p:nvPicPr>
                <p:cNvPr id="28688" name="图片 57"/>
                <p:cNvPicPr>
                  <a:picLocks noChangeAspect="1"/>
                </p:cNvPicPr>
                <p:nvPr/>
              </p:nvPicPr>
              <p:blipFill>
                <a:blip r:embed="rId1"/>
                <a:stretch>
                  <a:fillRect/>
                </a:stretch>
              </p:blipFill>
              <p:spPr>
                <a:xfrm>
                  <a:off x="6088472" y="2098311"/>
                  <a:ext cx="324000" cy="324000"/>
                </a:xfrm>
                <a:prstGeom prst="rect">
                  <a:avLst/>
                </a:prstGeom>
                <a:noFill/>
                <a:ln w="9525">
                  <a:noFill/>
                </a:ln>
              </p:spPr>
            </p:pic>
          </p:grpSp>
          <p:pic>
            <p:nvPicPr>
              <p:cNvPr id="28689" name="图片 55"/>
              <p:cNvPicPr>
                <a:picLocks noChangeAspect="1"/>
              </p:cNvPicPr>
              <p:nvPr/>
            </p:nvPicPr>
            <p:blipFill>
              <a:blip r:embed="rId2"/>
              <a:stretch>
                <a:fillRect/>
              </a:stretch>
            </p:blipFill>
            <p:spPr>
              <a:xfrm>
                <a:off x="5747147" y="1614129"/>
                <a:ext cx="396000" cy="396000"/>
              </a:xfrm>
              <a:prstGeom prst="rect">
                <a:avLst/>
              </a:prstGeom>
              <a:noFill/>
              <a:ln w="9525">
                <a:noFill/>
              </a:ln>
            </p:spPr>
          </p:pic>
        </p:grpSp>
        <p:grpSp>
          <p:nvGrpSpPr>
            <p:cNvPr id="28690" name="组合 25"/>
            <p:cNvGrpSpPr/>
            <p:nvPr/>
          </p:nvGrpSpPr>
          <p:grpSpPr>
            <a:xfrm>
              <a:off x="8051265" y="1459098"/>
              <a:ext cx="2700153" cy="1477328"/>
              <a:chOff x="6973236" y="809567"/>
              <a:chExt cx="2700153" cy="1477328"/>
            </a:xfrm>
          </p:grpSpPr>
          <p:grpSp>
            <p:nvGrpSpPr>
              <p:cNvPr id="28691" name="组合 61"/>
              <p:cNvGrpSpPr/>
              <p:nvPr/>
            </p:nvGrpSpPr>
            <p:grpSpPr>
              <a:xfrm>
                <a:off x="6973236" y="809567"/>
                <a:ext cx="2700153" cy="1477328"/>
                <a:chOff x="1066273" y="190249"/>
                <a:chExt cx="3138966" cy="1684038"/>
              </a:xfrm>
            </p:grpSpPr>
            <p:sp>
              <p:nvSpPr>
                <p:cNvPr id="28692" name="矩形 63"/>
                <p:cNvSpPr/>
                <p:nvPr/>
              </p:nvSpPr>
              <p:spPr>
                <a:xfrm>
                  <a:off x="1066273" y="190249"/>
                  <a:ext cx="3138966" cy="1684038"/>
                </a:xfrm>
                <a:prstGeom prst="rect">
                  <a:avLst/>
                </a:prstGeom>
                <a:noFill/>
                <a:ln w="9525">
                  <a:noFill/>
                </a:ln>
              </p:spPr>
              <p:txBody>
                <a:bodyPr anchor="t" anchorCtr="0">
                  <a:spAutoFit/>
                </a:bodyPr>
                <a:p>
                  <a:pPr eaLnBrk="0" hangingPunct="0">
                    <a:lnSpc>
                      <a:spcPct val="150000"/>
                    </a:lnSpc>
                  </a:pPr>
                  <a:r>
                    <a:rPr lang="zh-CN" altLang="en-US" sz="2000" dirty="0">
                      <a:latin typeface="微软雅黑" panose="020B0503020204020204" pitchFamily="34" charset="-122"/>
                      <a:ea typeface="微软雅黑" panose="020B0503020204020204" pitchFamily="34" charset="-122"/>
                    </a:rPr>
                    <a:t>符先生</a:t>
                  </a:r>
                  <a:endParaRPr lang="en-US" altLang="zh-CN" sz="2000" dirty="0">
                    <a:latin typeface="微软雅黑" panose="020B0503020204020204" pitchFamily="34" charset="-122"/>
                    <a:ea typeface="微软雅黑" panose="020B0503020204020204" pitchFamily="34" charset="-122"/>
                  </a:endParaRPr>
                </a:p>
                <a:p>
                  <a:pPr eaLnBrk="0" hangingPunct="0">
                    <a:lnSpc>
                      <a:spcPct val="150000"/>
                    </a:lnSpc>
                  </a:pPr>
                  <a:r>
                    <a:rPr lang="en-US" altLang="zh-CN" sz="2000" dirty="0">
                      <a:latin typeface="微软雅黑" panose="020B0503020204020204" pitchFamily="34" charset="-122"/>
                      <a:ea typeface="微软雅黑" panose="020B0503020204020204" pitchFamily="34" charset="-122"/>
                    </a:rPr>
                    <a:t>       0755-83671058</a:t>
                  </a:r>
                  <a:endParaRPr lang="en-US" altLang="zh-CN" sz="2000" dirty="0">
                    <a:latin typeface="微软雅黑" panose="020B0503020204020204" pitchFamily="34" charset="-122"/>
                    <a:ea typeface="微软雅黑" panose="020B0503020204020204" pitchFamily="34" charset="-122"/>
                  </a:endParaRPr>
                </a:p>
                <a:p>
                  <a:pPr eaLnBrk="0" hangingPunct="0">
                    <a:lnSpc>
                      <a:spcPct val="150000"/>
                    </a:lnSpc>
                  </a:pPr>
                  <a:r>
                    <a:rPr lang="en-US" altLang="zh-CN" sz="2000" dirty="0">
                      <a:latin typeface="微软雅黑" panose="020B0503020204020204" pitchFamily="34" charset="-122"/>
                      <a:ea typeface="微软雅黑" panose="020B0503020204020204" pitchFamily="34" charset="-122"/>
                    </a:rPr>
                    <a:t>       609423013</a:t>
                  </a:r>
                  <a:endParaRPr lang="en-US" altLang="zh-CN" sz="2000" dirty="0">
                    <a:latin typeface="微软雅黑" panose="020B0503020204020204" pitchFamily="34" charset="-122"/>
                    <a:ea typeface="微软雅黑" panose="020B0503020204020204" pitchFamily="34" charset="-122"/>
                  </a:endParaRPr>
                </a:p>
              </p:txBody>
            </p:sp>
            <p:pic>
              <p:nvPicPr>
                <p:cNvPr id="28693" name="图片 64"/>
                <p:cNvPicPr>
                  <a:picLocks noChangeAspect="1"/>
                </p:cNvPicPr>
                <p:nvPr/>
              </p:nvPicPr>
              <p:blipFill>
                <a:blip r:embed="rId1"/>
                <a:stretch>
                  <a:fillRect/>
                </a:stretch>
              </p:blipFill>
              <p:spPr>
                <a:xfrm>
                  <a:off x="1192381" y="870759"/>
                  <a:ext cx="324000" cy="324000"/>
                </a:xfrm>
                <a:prstGeom prst="rect">
                  <a:avLst/>
                </a:prstGeom>
                <a:noFill/>
                <a:ln w="9525">
                  <a:noFill/>
                </a:ln>
              </p:spPr>
            </p:pic>
          </p:grpSp>
          <p:pic>
            <p:nvPicPr>
              <p:cNvPr id="28694" name="图片 62"/>
              <p:cNvPicPr>
                <a:picLocks noChangeAspect="1"/>
              </p:cNvPicPr>
              <p:nvPr/>
            </p:nvPicPr>
            <p:blipFill>
              <a:blip r:embed="rId2"/>
              <a:stretch>
                <a:fillRect/>
              </a:stretch>
            </p:blipFill>
            <p:spPr>
              <a:xfrm>
                <a:off x="7050748" y="1850370"/>
                <a:ext cx="340641" cy="347392"/>
              </a:xfrm>
              <a:prstGeom prst="rect">
                <a:avLst/>
              </a:prstGeom>
              <a:noFill/>
              <a:ln w="9525">
                <a:noFill/>
              </a:ln>
            </p:spPr>
          </p:pic>
        </p:grpSp>
      </p:grpSp>
      <p:sp>
        <p:nvSpPr>
          <p:cNvPr id="28695" name="TextBox 1"/>
          <p:cNvSpPr txBox="1"/>
          <p:nvPr/>
        </p:nvSpPr>
        <p:spPr>
          <a:xfrm>
            <a:off x="1316038" y="3095625"/>
            <a:ext cx="2770187" cy="585788"/>
          </a:xfrm>
          <a:prstGeom prst="rect">
            <a:avLst/>
          </a:prstGeom>
          <a:noFill/>
          <a:ln w="9525">
            <a:noFill/>
          </a:ln>
        </p:spPr>
        <p:txBody>
          <a:bodyPr anchor="t" anchorCtr="0">
            <a:spAutoFit/>
          </a:bodyPr>
          <a:p>
            <a:pPr eaLnBrk="0" hangingPunct="0"/>
            <a:r>
              <a:rPr lang="zh-CN" altLang="en-US" sz="3200" b="1" dirty="0">
                <a:solidFill>
                  <a:schemeClr val="accent1"/>
                </a:solidFill>
                <a:latin typeface="微软雅黑" panose="020B0503020204020204" pitchFamily="34" charset="-122"/>
                <a:ea typeface="微软雅黑" panose="020B0503020204020204" pitchFamily="34" charset="-122"/>
              </a:rPr>
              <a:t>联系咨询方式</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93980" y="0"/>
            <a:ext cx="12285980" cy="6871335"/>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121" name="组合 1"/>
          <p:cNvGrpSpPr/>
          <p:nvPr/>
        </p:nvGrpSpPr>
        <p:grpSpPr>
          <a:xfrm>
            <a:off x="3232468" y="1828800"/>
            <a:ext cx="6059487" cy="576263"/>
            <a:chOff x="3221038" y="2146300"/>
            <a:chExt cx="6059170" cy="576263"/>
          </a:xfrm>
        </p:grpSpPr>
        <p:sp>
          <p:nvSpPr>
            <p:cNvPr id="5122" name="TextBox 15"/>
            <p:cNvSpPr txBox="1"/>
            <p:nvPr/>
          </p:nvSpPr>
          <p:spPr>
            <a:xfrm>
              <a:off x="4082733" y="2173605"/>
              <a:ext cx="5197475" cy="521970"/>
            </a:xfrm>
            <a:prstGeom prst="rect">
              <a:avLst/>
            </a:prstGeom>
            <a:noFill/>
            <a:ln w="9525">
              <a:noFill/>
            </a:ln>
          </p:spPr>
          <p:txBody>
            <a:bodyPr wrap="square" anchor="t" anchorCtr="0">
              <a:spAutoFit/>
            </a:bodyPr>
            <a:p>
              <a:r>
                <a:rPr lang="zh-CN" altLang="en-US" sz="2800" b="1" dirty="0">
                  <a:ea typeface="微软雅黑" panose="020B0503020204020204" pitchFamily="34" charset="-122"/>
                  <a:sym typeface="+mn-ea"/>
                </a:rPr>
                <a:t>质量品牌双提升</a:t>
              </a:r>
              <a:r>
                <a:rPr lang="zh-CN" altLang="en-US" sz="2800" b="1" dirty="0">
                  <a:latin typeface="Arial" panose="020B0604020202020204" pitchFamily="34" charset="0"/>
                  <a:ea typeface="微软雅黑" panose="020B0503020204020204" pitchFamily="34" charset="-122"/>
                </a:rPr>
                <a:t>项目介绍</a:t>
              </a:r>
              <a:endParaRPr lang="zh-CN" altLang="en-US" sz="2600" b="1" dirty="0">
                <a:latin typeface="微软雅黑" panose="020B0503020204020204" pitchFamily="34" charset="-122"/>
                <a:ea typeface="微软雅黑" panose="020B0503020204020204" pitchFamily="34" charset="-122"/>
              </a:endParaRPr>
            </a:p>
          </p:txBody>
        </p:sp>
        <p:sp>
          <p:nvSpPr>
            <p:cNvPr id="3" name="圆角矩形 50"/>
            <p:cNvSpPr>
              <a:spLocks noChangeArrowheads="1"/>
            </p:cNvSpPr>
            <p:nvPr/>
          </p:nvSpPr>
          <p:spPr bwMode="auto">
            <a:xfrm>
              <a:off x="3221038" y="2146300"/>
              <a:ext cx="576262" cy="576263"/>
            </a:xfrm>
            <a:prstGeom prst="roundRect">
              <a:avLst>
                <a:gd name="adj" fmla="val 16667"/>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lvl1pPr eaLnBrk="0" hangingPunct="0">
                <a:spcBef>
                  <a:spcPct val="20000"/>
                </a:spcBef>
                <a:buChar char="•"/>
                <a:defRPr sz="2000">
                  <a:solidFill>
                    <a:srgbClr val="37CCCE"/>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rgbClr val="37CCCE"/>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一</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27" name="椭圆 26"/>
          <p:cNvSpPr/>
          <p:nvPr/>
        </p:nvSpPr>
        <p:spPr>
          <a:xfrm>
            <a:off x="1081088" y="788988"/>
            <a:ext cx="1855788" cy="95726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目录</a:t>
            </a:r>
            <a:endParaRPr kumimoji="0" lang="zh-CN" altLang="en-US" sz="40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5125" name="组合 3"/>
          <p:cNvGrpSpPr/>
          <p:nvPr/>
        </p:nvGrpSpPr>
        <p:grpSpPr>
          <a:xfrm>
            <a:off x="3232468" y="2705100"/>
            <a:ext cx="7370762" cy="762000"/>
            <a:chOff x="3221038" y="2951163"/>
            <a:chExt cx="7370762" cy="763587"/>
          </a:xfrm>
        </p:grpSpPr>
        <p:sp>
          <p:nvSpPr>
            <p:cNvPr id="5126" name="TextBox 57"/>
            <p:cNvSpPr txBox="1"/>
            <p:nvPr/>
          </p:nvSpPr>
          <p:spPr>
            <a:xfrm>
              <a:off x="4083050" y="2951163"/>
              <a:ext cx="6508750" cy="763587"/>
            </a:xfrm>
            <a:prstGeom prst="rect">
              <a:avLst/>
            </a:prstGeom>
            <a:noFill/>
            <a:ln w="9525">
              <a:noFill/>
            </a:ln>
          </p:spPr>
          <p:txBody>
            <a:bodyPr anchor="ctr" anchorCtr="0"/>
            <a:p>
              <a:r>
                <a:rPr lang="zh-CN" altLang="en-US" sz="2800" b="1" dirty="0">
                  <a:latin typeface="Arial" panose="020B0604020202020204" pitchFamily="34" charset="0"/>
                  <a:ea typeface="微软雅黑" panose="020B0503020204020204" pitchFamily="34" charset="-122"/>
                </a:rPr>
                <a:t>项目申报时间</a:t>
              </a:r>
              <a:endParaRPr lang="zh-CN" altLang="en-US" sz="2600" b="1" dirty="0">
                <a:latin typeface="微软雅黑" panose="020B0503020204020204" pitchFamily="34" charset="-122"/>
                <a:ea typeface="微软雅黑" panose="020B0503020204020204" pitchFamily="34" charset="-122"/>
              </a:endParaRPr>
            </a:p>
          </p:txBody>
        </p:sp>
        <p:sp>
          <p:nvSpPr>
            <p:cNvPr id="14" name="圆角矩形 50"/>
            <p:cNvSpPr>
              <a:spLocks noChangeArrowheads="1"/>
            </p:cNvSpPr>
            <p:nvPr/>
          </p:nvSpPr>
          <p:spPr bwMode="auto">
            <a:xfrm>
              <a:off x="3221038" y="3045021"/>
              <a:ext cx="576262" cy="575872"/>
            </a:xfrm>
            <a:prstGeom prst="roundRect">
              <a:avLst>
                <a:gd name="adj" fmla="val 16667"/>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lvl1pPr eaLnBrk="0" hangingPunct="0">
                <a:spcBef>
                  <a:spcPct val="20000"/>
                </a:spcBef>
                <a:buChar char="•"/>
                <a:defRPr sz="2000">
                  <a:solidFill>
                    <a:srgbClr val="37CCCE"/>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rgbClr val="37CCCE"/>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5131" name="组合 4"/>
          <p:cNvGrpSpPr/>
          <p:nvPr/>
        </p:nvGrpSpPr>
        <p:grpSpPr>
          <a:xfrm>
            <a:off x="3232468" y="4548188"/>
            <a:ext cx="5794375" cy="576262"/>
            <a:chOff x="3221038" y="3941763"/>
            <a:chExt cx="5794375" cy="576262"/>
          </a:xfrm>
        </p:grpSpPr>
        <p:sp>
          <p:nvSpPr>
            <p:cNvPr id="5132" name="TextBox 60"/>
            <p:cNvSpPr txBox="1"/>
            <p:nvPr/>
          </p:nvSpPr>
          <p:spPr>
            <a:xfrm>
              <a:off x="4083050" y="3968750"/>
              <a:ext cx="4932363" cy="521970"/>
            </a:xfrm>
            <a:prstGeom prst="rect">
              <a:avLst/>
            </a:prstGeom>
            <a:noFill/>
            <a:ln w="9525">
              <a:noFill/>
            </a:ln>
          </p:spPr>
          <p:txBody>
            <a:bodyPr anchor="t" anchorCtr="0">
              <a:spAutoFit/>
            </a:bodyPr>
            <a:p>
              <a:pPr algn="l">
                <a:buClrTx/>
                <a:buSzTx/>
                <a:buFontTx/>
              </a:pPr>
              <a:r>
                <a:rPr lang="zh-CN" altLang="en-US" sz="2800" b="1" dirty="0">
                  <a:ea typeface="微软雅黑" panose="020B0503020204020204" pitchFamily="34" charset="-122"/>
                </a:rPr>
                <a:t>申报所需材料</a:t>
              </a:r>
              <a:endParaRPr lang="zh-CN" altLang="en-US" sz="2800" b="1" dirty="0">
                <a:ea typeface="微软雅黑" panose="020B0503020204020204" pitchFamily="34" charset="-122"/>
              </a:endParaRPr>
            </a:p>
          </p:txBody>
        </p:sp>
        <p:sp>
          <p:nvSpPr>
            <p:cNvPr id="17" name="圆角矩形 50"/>
            <p:cNvSpPr>
              <a:spLocks noChangeArrowheads="1"/>
            </p:cNvSpPr>
            <p:nvPr/>
          </p:nvSpPr>
          <p:spPr bwMode="auto">
            <a:xfrm>
              <a:off x="3221038" y="3941763"/>
              <a:ext cx="576262" cy="576262"/>
            </a:xfrm>
            <a:prstGeom prst="roundRect">
              <a:avLst>
                <a:gd name="adj" fmla="val 16667"/>
              </a:avLst>
            </a:prstGeom>
            <a:solidFill>
              <a:schemeClr val="accent1"/>
            </a:solidFill>
            <a:ln>
              <a:solidFill>
                <a:schemeClr val="accent1">
                  <a:lumMod val="60000"/>
                  <a:lumOff val="40000"/>
                </a:schemeClr>
              </a:solidFill>
            </a:ln>
          </p:spPr>
          <p:style>
            <a:lnRef idx="0">
              <a:schemeClr val="accent2"/>
            </a:lnRef>
            <a:fillRef idx="3">
              <a:schemeClr val="accent2"/>
            </a:fillRef>
            <a:effectRef idx="3">
              <a:schemeClr val="accent2"/>
            </a:effectRef>
            <a:fontRef idx="minor">
              <a:schemeClr val="lt1"/>
            </a:fontRef>
          </p:style>
          <p:txBody>
            <a:bodyPr anchor="ctr"/>
            <a:lstStyle>
              <a:lvl1pPr eaLnBrk="0" hangingPunct="0">
                <a:spcBef>
                  <a:spcPct val="20000"/>
                </a:spcBef>
                <a:buChar char="•"/>
                <a:defRPr sz="2000">
                  <a:solidFill>
                    <a:srgbClr val="37CCCE"/>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rgbClr val="37CCCE"/>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四</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5134" name="组合 4"/>
          <p:cNvGrpSpPr/>
          <p:nvPr/>
        </p:nvGrpSpPr>
        <p:grpSpPr>
          <a:xfrm>
            <a:off x="3232468" y="5380038"/>
            <a:ext cx="5794375" cy="576262"/>
            <a:chOff x="3221038" y="3941763"/>
            <a:chExt cx="5794375" cy="576262"/>
          </a:xfrm>
        </p:grpSpPr>
        <p:sp>
          <p:nvSpPr>
            <p:cNvPr id="5135" name="TextBox 60"/>
            <p:cNvSpPr txBox="1"/>
            <p:nvPr/>
          </p:nvSpPr>
          <p:spPr>
            <a:xfrm>
              <a:off x="4083050" y="3968750"/>
              <a:ext cx="4932363" cy="521970"/>
            </a:xfrm>
            <a:prstGeom prst="rect">
              <a:avLst/>
            </a:prstGeom>
            <a:noFill/>
            <a:ln w="9525">
              <a:noFill/>
            </a:ln>
          </p:spPr>
          <p:txBody>
            <a:bodyPr anchor="t" anchorCtr="0">
              <a:spAutoFit/>
            </a:bodyPr>
            <a:p>
              <a:r>
                <a:rPr lang="zh-CN" altLang="en-US" sz="2800" b="1" dirty="0">
                  <a:ea typeface="微软雅黑" panose="020B0503020204020204" pitchFamily="34" charset="-122"/>
                </a:rPr>
                <a:t>申报书填写事项</a:t>
              </a:r>
              <a:endParaRPr lang="zh-CN" altLang="en-US" sz="2800" b="1" dirty="0">
                <a:ea typeface="微软雅黑" panose="020B0503020204020204" pitchFamily="34" charset="-122"/>
              </a:endParaRPr>
            </a:p>
          </p:txBody>
        </p:sp>
        <p:sp>
          <p:nvSpPr>
            <p:cNvPr id="20" name="圆角矩形 50"/>
            <p:cNvSpPr>
              <a:spLocks noChangeArrowheads="1"/>
            </p:cNvSpPr>
            <p:nvPr/>
          </p:nvSpPr>
          <p:spPr bwMode="auto">
            <a:xfrm>
              <a:off x="3221038" y="3941763"/>
              <a:ext cx="576262" cy="576262"/>
            </a:xfrm>
            <a:prstGeom prst="roundRect">
              <a:avLst>
                <a:gd name="adj" fmla="val 16667"/>
              </a:avLst>
            </a:prstGeom>
            <a:solidFill>
              <a:schemeClr val="accent1"/>
            </a:solidFill>
            <a:ln>
              <a:solidFill>
                <a:schemeClr val="accent1">
                  <a:lumMod val="60000"/>
                  <a:lumOff val="40000"/>
                </a:schemeClr>
              </a:solidFill>
            </a:ln>
          </p:spPr>
          <p:style>
            <a:lnRef idx="0">
              <a:schemeClr val="accent2"/>
            </a:lnRef>
            <a:fillRef idx="3">
              <a:schemeClr val="accent2"/>
            </a:fillRef>
            <a:effectRef idx="3">
              <a:schemeClr val="accent2"/>
            </a:effectRef>
            <a:fontRef idx="minor">
              <a:schemeClr val="lt1"/>
            </a:fontRef>
          </p:style>
          <p:txBody>
            <a:bodyPr anchor="ctr"/>
            <a:lstStyle>
              <a:lvl1pPr eaLnBrk="0" hangingPunct="0">
                <a:spcBef>
                  <a:spcPct val="20000"/>
                </a:spcBef>
                <a:buChar char="•"/>
                <a:defRPr sz="2000">
                  <a:solidFill>
                    <a:srgbClr val="37CCCE"/>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rgbClr val="37CCCE"/>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五</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2" name="组合 4"/>
          <p:cNvGrpSpPr/>
          <p:nvPr/>
        </p:nvGrpSpPr>
        <p:grpSpPr>
          <a:xfrm>
            <a:off x="3232468" y="3716338"/>
            <a:ext cx="5794375" cy="576262"/>
            <a:chOff x="3221038" y="3941763"/>
            <a:chExt cx="5794375" cy="576262"/>
          </a:xfrm>
        </p:grpSpPr>
        <p:sp>
          <p:nvSpPr>
            <p:cNvPr id="4" name="TextBox 60"/>
            <p:cNvSpPr txBox="1"/>
            <p:nvPr/>
          </p:nvSpPr>
          <p:spPr>
            <a:xfrm>
              <a:off x="4083050" y="3969385"/>
              <a:ext cx="4932363" cy="521970"/>
            </a:xfrm>
            <a:prstGeom prst="rect">
              <a:avLst/>
            </a:prstGeom>
            <a:noFill/>
            <a:ln w="9525">
              <a:noFill/>
            </a:ln>
          </p:spPr>
          <p:txBody>
            <a:bodyPr anchor="t" anchorCtr="0">
              <a:spAutoFit/>
            </a:bodyPr>
            <a:p>
              <a:r>
                <a:rPr lang="zh-CN" altLang="en-US" sz="2800" b="1" dirty="0">
                  <a:ea typeface="微软雅黑" panose="020B0503020204020204" pitchFamily="34" charset="-122"/>
                  <a:sym typeface="+mn-ea"/>
                </a:rPr>
                <a:t>项目申报条件</a:t>
              </a:r>
              <a:endParaRPr lang="zh-CN" altLang="en-US" sz="2800" b="1" dirty="0">
                <a:ea typeface="微软雅黑" panose="020B0503020204020204" pitchFamily="34" charset="-122"/>
              </a:endParaRPr>
            </a:p>
          </p:txBody>
        </p:sp>
        <p:sp>
          <p:nvSpPr>
            <p:cNvPr id="5" name="圆角矩形 50"/>
            <p:cNvSpPr>
              <a:spLocks noChangeArrowheads="1"/>
            </p:cNvSpPr>
            <p:nvPr/>
          </p:nvSpPr>
          <p:spPr bwMode="auto">
            <a:xfrm>
              <a:off x="3221038" y="3941763"/>
              <a:ext cx="576262" cy="576262"/>
            </a:xfrm>
            <a:prstGeom prst="roundRect">
              <a:avLst>
                <a:gd name="adj" fmla="val 16667"/>
              </a:avLst>
            </a:prstGeom>
            <a:solidFill>
              <a:schemeClr val="accent1"/>
            </a:solidFill>
            <a:ln>
              <a:solidFill>
                <a:schemeClr val="accent1">
                  <a:lumMod val="60000"/>
                  <a:lumOff val="40000"/>
                </a:schemeClr>
              </a:solidFill>
            </a:ln>
          </p:spPr>
          <p:style>
            <a:lnRef idx="0">
              <a:schemeClr val="accent2"/>
            </a:lnRef>
            <a:fillRef idx="3">
              <a:schemeClr val="accent2"/>
            </a:fillRef>
            <a:effectRef idx="3">
              <a:schemeClr val="accent2"/>
            </a:effectRef>
            <a:fontRef idx="minor">
              <a:schemeClr val="lt1"/>
            </a:fontRef>
          </p:style>
          <p:txBody>
            <a:bodyPr anchor="ctr"/>
            <a:lstStyle>
              <a:lvl1pPr eaLnBrk="0" hangingPunct="0">
                <a:spcBef>
                  <a:spcPct val="20000"/>
                </a:spcBef>
                <a:buChar char="•"/>
                <a:defRPr sz="2000">
                  <a:solidFill>
                    <a:srgbClr val="37CCCE"/>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rgbClr val="37CCCE"/>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三</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1">
            <a:extLst>
              <a:ext uri="{BEBA8EAE-BF5A-486C-A8C5-ECC9F3942E4B}">
                <a14:imgProps xmlns:a14="http://schemas.microsoft.com/office/drawing/2010/main">
                  <a14:imgLayer r:embed="rId2">
                    <a14:imgEffect>
                      <a14:backgroundRemoval t="4867" b="92478" l="273" r="100000">
                        <a14:foregroundMark x1="841" y1="57412" x2="841" y2="66593"/>
                        <a14:foregroundMark x1="5841" y1="54978" x2="5136" y2="55973"/>
                        <a14:foregroundMark x1="14455" y1="53097" x2="14295" y2="65155"/>
                        <a14:foregroundMark x1="93205" y1="43363" x2="92909" y2="52544"/>
                        <a14:foregroundMark x1="93477" y1="40487" x2="92773" y2="40487"/>
                        <a14:foregroundMark x1="93045" y1="41040" x2="93477" y2="45796"/>
                        <a14:backgroundMark x1="8205" y1="27987" x2="14295" y2="28429"/>
                        <a14:backgroundMark x1="3205" y1="30863" x2="16523" y2="28982"/>
                      </a14:backgroundRemoval>
                    </a14:imgEffect>
                  </a14:imgLayer>
                </a14:imgProps>
              </a:ext>
              <a:ext uri="{28A0092B-C50C-407E-A947-70E740481C1C}">
                <a14:useLocalDpi xmlns:a14="http://schemas.microsoft.com/office/drawing/2010/main" val="0"/>
              </a:ext>
            </a:extLst>
          </a:blip>
          <a:srcRect b="22334"/>
          <a:stretch>
            <a:fillRect/>
          </a:stretch>
        </p:blipFill>
        <p:spPr>
          <a:xfrm>
            <a:off x="0" y="4919980"/>
            <a:ext cx="12192000" cy="1938020"/>
          </a:xfrm>
          <a:prstGeom prst="rect">
            <a:avLst/>
          </a:prstGeom>
        </p:spPr>
      </p:pic>
      <p:sp>
        <p:nvSpPr>
          <p:cNvPr id="3" name="内容占位符 2"/>
          <p:cNvSpPr>
            <a:spLocks noGrp="1"/>
          </p:cNvSpPr>
          <p:nvPr>
            <p:ph idx="4294967295"/>
          </p:nvPr>
        </p:nvSpPr>
        <p:spPr>
          <a:xfrm>
            <a:off x="5894070" y="2392680"/>
            <a:ext cx="5693410" cy="2430145"/>
          </a:xfrm>
          <a:ln>
            <a:noFill/>
          </a:ln>
        </p:spPr>
        <p:txBody>
          <a:bodyPr wrap="square">
            <a:spAutoFit/>
          </a:bodyPr>
          <a:lstStyle/>
          <a:p>
            <a:pPr indent="0" algn="just" eaLnBrk="0" hangingPunct="0">
              <a:lnSpc>
                <a:spcPct val="100000"/>
              </a:lnSpc>
              <a:buNone/>
            </a:pPr>
            <a:r>
              <a:rPr lang="zh-CN" altLang="en-US" sz="1400" b="1" dirty="0">
                <a:latin typeface="微软雅黑" panose="020B0503020204020204" pitchFamily="34" charset="-122"/>
                <a:ea typeface="微软雅黑" panose="020B0503020204020204" pitchFamily="34" charset="-122"/>
                <a:sym typeface="+mn-ea"/>
              </a:rPr>
              <a:t>　　</a:t>
            </a:r>
            <a:r>
              <a:rPr lang="zh-CN" altLang="en-US" sz="1600" b="1" dirty="0">
                <a:solidFill>
                  <a:srgbClr val="CC0000"/>
                </a:solidFill>
                <a:uFillTx/>
                <a:latin typeface="微软雅黑" panose="020B0503020204020204" pitchFamily="34" charset="-122"/>
                <a:ea typeface="微软雅黑" panose="020B0503020204020204" pitchFamily="34" charset="-122"/>
                <a:sym typeface="+mn-ea"/>
              </a:rPr>
              <a:t>由行业协会、民营非企业等第三方服务机构实施的：</a:t>
            </a:r>
            <a:endParaRPr lang="zh-CN" altLang="en-US" sz="1600" b="1" dirty="0">
              <a:solidFill>
                <a:srgbClr val="CC0000"/>
              </a:solidFill>
              <a:uFillTx/>
              <a:latin typeface="微软雅黑" panose="020B0503020204020204" pitchFamily="34" charset="-122"/>
              <a:ea typeface="微软雅黑" panose="020B0503020204020204" pitchFamily="34" charset="-122"/>
            </a:endParaRPr>
          </a:p>
          <a:p>
            <a:pPr indent="0" algn="just" eaLnBrk="0" hangingPunct="0">
              <a:lnSpc>
                <a:spcPct val="100000"/>
              </a:lnSpc>
              <a:buNone/>
            </a:pPr>
            <a:r>
              <a:rPr lang="zh-CN" altLang="en-US" sz="1400" b="1" dirty="0">
                <a:latin typeface="微软雅黑" panose="020B0503020204020204" pitchFamily="34" charset="-122"/>
                <a:ea typeface="微软雅黑" panose="020B0503020204020204" pitchFamily="34" charset="-122"/>
                <a:sym typeface="+mn-ea"/>
              </a:rPr>
              <a:t>　　——以促进深圳制造业产品（服务）质量和品牌提升为核心内容、对行业（区域）质量品牌体系建设发挥“强基础、管长远”作用的各类非营利性公共服务项目。包括但不限于行业（区域）技术与质量标准建设、专业化质量检测软硬件设施建设、质量与品牌数据库建设、品牌发展规划与培育、产品（服务）质量与品牌评价、高端论坛和专业会展、质量品牌促进活动、先进标准宣贯与辅导、经验交流、人才培训、国际合作等项目。</a:t>
            </a:r>
            <a:endParaRPr lang="zh-CN" altLang="en-US" sz="1400" b="1" dirty="0">
              <a:latin typeface="微软雅黑" panose="020B0503020204020204" pitchFamily="34" charset="-122"/>
              <a:ea typeface="微软雅黑" panose="020B0503020204020204" pitchFamily="34" charset="-122"/>
            </a:endParaRPr>
          </a:p>
          <a:p>
            <a:pPr indent="0" algn="just" eaLnBrk="0" hangingPunct="0">
              <a:lnSpc>
                <a:spcPct val="100000"/>
              </a:lnSpc>
              <a:buNone/>
            </a:pPr>
            <a:r>
              <a:rPr lang="zh-CN" altLang="en-US" sz="1400" b="1" dirty="0">
                <a:latin typeface="微软雅黑" panose="020B0503020204020204" pitchFamily="34" charset="-122"/>
                <a:ea typeface="微软雅黑" panose="020B0503020204020204" pitchFamily="34" charset="-122"/>
                <a:sym typeface="+mn-ea"/>
              </a:rPr>
              <a:t>　</a:t>
            </a:r>
            <a:r>
              <a:rPr lang="en-US" altLang="zh-CN" sz="1400" b="1" dirty="0">
                <a:latin typeface="微软雅黑" panose="020B0503020204020204" pitchFamily="34" charset="-122"/>
                <a:ea typeface="微软雅黑" panose="020B0503020204020204" pitchFamily="34" charset="-122"/>
                <a:sym typeface="+mn-ea"/>
              </a:rPr>
              <a:t>   </a:t>
            </a:r>
            <a:r>
              <a:rPr lang="zh-CN" altLang="en-US" sz="1400" b="1" dirty="0">
                <a:latin typeface="微软雅黑" panose="020B0503020204020204" pitchFamily="34" charset="-122"/>
                <a:ea typeface="微软雅黑" panose="020B0503020204020204" pitchFamily="34" charset="-122"/>
                <a:sym typeface="+mn-ea"/>
              </a:rPr>
              <a:t>第三方服务机构为单一企业提供的商业化营利性质量品牌提升项目，不得纳入项目扶持计划。</a:t>
            </a:r>
            <a:endParaRPr lang="zh-CN" altLang="en-US" sz="1400" b="1" dirty="0">
              <a:latin typeface="微软雅黑" panose="020B0503020204020204" pitchFamily="34" charset="-122"/>
              <a:ea typeface="微软雅黑" panose="020B0503020204020204" pitchFamily="34" charset="-122"/>
              <a:sym typeface="+mn-ea"/>
            </a:endParaRPr>
          </a:p>
        </p:txBody>
      </p:sp>
      <p:sp>
        <p:nvSpPr>
          <p:cNvPr id="9" name="矩形 8"/>
          <p:cNvSpPr/>
          <p:nvPr/>
        </p:nvSpPr>
        <p:spPr>
          <a:xfrm>
            <a:off x="765175" y="2395855"/>
            <a:ext cx="5128895" cy="3353435"/>
          </a:xfrm>
          <a:prstGeom prst="rect">
            <a:avLst/>
          </a:prstGeom>
          <a:ln>
            <a:noFill/>
          </a:ln>
        </p:spPr>
        <p:txBody>
          <a:bodyPr vert="horz" wrap="square" lIns="91440" tIns="45720" rIns="91440" bIns="45720" rtlCol="0">
            <a:spAutoFit/>
          </a:bodyPr>
          <a:lstStyle/>
          <a:p>
            <a:pPr indent="457200" algn="just" eaLnBrk="0" hangingPunct="0">
              <a:lnSpc>
                <a:spcPct val="100000"/>
              </a:lnSpc>
            </a:pPr>
            <a:r>
              <a:rPr lang="zh-CN" altLang="en-US" sz="1600" b="1" dirty="0">
                <a:solidFill>
                  <a:srgbClr val="CC0000"/>
                </a:solidFill>
                <a:uFillTx/>
                <a:latin typeface="微软雅黑" panose="020B0503020204020204" pitchFamily="34" charset="-122"/>
                <a:ea typeface="微软雅黑" panose="020B0503020204020204" pitchFamily="34" charset="-122"/>
                <a:sym typeface="+mn-ea"/>
              </a:rPr>
              <a:t>由企业实施的：</a:t>
            </a:r>
            <a:endParaRPr lang="zh-CN" altLang="en-US" sz="1600" b="1" dirty="0">
              <a:solidFill>
                <a:srgbClr val="CC0000"/>
              </a:solidFill>
              <a:uFillTx/>
              <a:latin typeface="微软雅黑" panose="020B0503020204020204" pitchFamily="34" charset="-122"/>
              <a:ea typeface="微软雅黑" panose="020B0503020204020204" pitchFamily="34" charset="-122"/>
            </a:endParaRPr>
          </a:p>
          <a:p>
            <a:pPr indent="457200" algn="just" eaLnBrk="0" hangingPunct="0">
              <a:lnSpc>
                <a:spcPct val="100000"/>
              </a:lnSpc>
            </a:pPr>
            <a:r>
              <a:rPr lang="zh-CN" altLang="en-US" sz="1400" b="1" dirty="0">
                <a:solidFill>
                  <a:srgbClr val="5F5F5F"/>
                </a:solidFill>
                <a:latin typeface="微软雅黑" panose="020B0503020204020204" pitchFamily="34" charset="-122"/>
                <a:ea typeface="微软雅黑" panose="020B0503020204020204" pitchFamily="34" charset="-122"/>
                <a:sym typeface="+mn-ea"/>
              </a:rPr>
              <a:t>——以提升制造业产品（服务）质量为核心内容、对企业质量管理体系建设发挥“强基础、管长远”作用的各类项目，包括但不限于企业质量发展规划、先进质量管理制度与标准导入、质量技术标准与工具研发和创新、非强制性质量认证与配套检测验证、专业化质量检测软硬件设施建设、质量管理数据库和人才队伍建设等项目。</a:t>
            </a:r>
            <a:endParaRPr lang="zh-CN" altLang="en-US" sz="1400" b="1" dirty="0">
              <a:solidFill>
                <a:srgbClr val="5F5F5F"/>
              </a:solidFill>
              <a:latin typeface="微软雅黑" panose="020B0503020204020204" pitchFamily="34" charset="-122"/>
              <a:ea typeface="微软雅黑" panose="020B0503020204020204" pitchFamily="34" charset="-122"/>
              <a:sym typeface="+mn-ea"/>
            </a:endParaRPr>
          </a:p>
          <a:p>
            <a:pPr indent="457200" algn="just" eaLnBrk="0" hangingPunct="0">
              <a:lnSpc>
                <a:spcPct val="100000"/>
              </a:lnSpc>
            </a:pPr>
            <a:r>
              <a:rPr lang="zh-CN" altLang="en-US" sz="1400" b="1" dirty="0">
                <a:solidFill>
                  <a:srgbClr val="5F5F5F"/>
                </a:solidFill>
                <a:latin typeface="微软雅黑" panose="020B0503020204020204" pitchFamily="34" charset="-122"/>
                <a:ea typeface="微软雅黑" panose="020B0503020204020204" pitchFamily="34" charset="-122"/>
                <a:sym typeface="+mn-ea"/>
              </a:rPr>
              <a:t>——以提升制造业产品（服务）品牌影响力为核心内容、对企业品牌管理体系建设发挥“强基础、管长远”作用的各类项目，包括但不限于企业以质量为基础的品牌发展战略规划、品牌设计与诊断评价、品牌宣传策划与制作发布、品牌线下连锁与线上网店等营销渠道建设、品牌管理与维护，以及品牌数据库和专业化团队建设等项目。</a:t>
            </a:r>
            <a:endParaRPr lang="zh-CN" altLang="en-US" sz="1400" b="1" dirty="0">
              <a:solidFill>
                <a:srgbClr val="5F5F5F"/>
              </a:solidFill>
              <a:latin typeface="微软雅黑" panose="020B0503020204020204" pitchFamily="34" charset="-122"/>
              <a:ea typeface="微软雅黑" panose="020B0503020204020204" pitchFamily="34" charset="-122"/>
              <a:sym typeface="+mn-ea"/>
            </a:endParaRPr>
          </a:p>
          <a:p>
            <a:pPr indent="457200" algn="just" eaLnBrk="0" hangingPunct="0">
              <a:lnSpc>
                <a:spcPct val="100000"/>
              </a:lnSpc>
            </a:pPr>
            <a:r>
              <a:rPr lang="zh-CN" altLang="en-US" sz="1400" b="1" dirty="0">
                <a:solidFill>
                  <a:srgbClr val="5F5F5F"/>
                </a:solidFill>
                <a:latin typeface="微软雅黑" panose="020B0503020204020204" pitchFamily="34" charset="-122"/>
                <a:ea typeface="微软雅黑" panose="020B0503020204020204" pitchFamily="34" charset="-122"/>
                <a:sym typeface="+mn-ea"/>
              </a:rPr>
              <a:t>资助项目的建设内容，可以是本项所示以质量或品牌分类的专项建设，也可以是质量和品牌融合一体的系统性建设。</a:t>
            </a:r>
            <a:endParaRPr lang="zh-CN" altLang="en-US" sz="1400" b="1" dirty="0">
              <a:solidFill>
                <a:srgbClr val="5F5F5F"/>
              </a:solidFill>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1489710" y="1724660"/>
            <a:ext cx="3679825" cy="530225"/>
            <a:chOff x="2299164" y="2012370"/>
            <a:chExt cx="3396615" cy="711144"/>
          </a:xfrm>
        </p:grpSpPr>
        <p:sp>
          <p:nvSpPr>
            <p:cNvPr id="7" name="文本框 6"/>
            <p:cNvSpPr txBox="1"/>
            <p:nvPr/>
          </p:nvSpPr>
          <p:spPr>
            <a:xfrm>
              <a:off x="2299164" y="2012370"/>
              <a:ext cx="3396615" cy="534849"/>
            </a:xfrm>
            <a:prstGeom prst="rect">
              <a:avLst/>
            </a:prstGeom>
            <a:solidFill>
              <a:srgbClr val="2F5395"/>
            </a:solidFill>
            <a:ln>
              <a:solidFill>
                <a:schemeClr val="accent1"/>
              </a:solidFill>
            </a:ln>
          </p:spPr>
          <p:txBody>
            <a:bodyPr wrap="square" rtlCol="0">
              <a:spAutoFit/>
            </a:bodyPr>
            <a:lstStyle/>
            <a:p>
              <a:pPr algn="ctr"/>
              <a:r>
                <a:rPr lang="en-US" altLang="zh-CN" sz="2000" b="1" dirty="0">
                  <a:solidFill>
                    <a:schemeClr val="bg1"/>
                  </a:solidFill>
                  <a:latin typeface="文泉驿等宽微米黑" panose="020B0606030804020204" pitchFamily="34" charset="-122"/>
                  <a:ea typeface="文泉驿等宽微米黑" panose="020B0606030804020204" pitchFamily="34" charset="-122"/>
                  <a:sym typeface="+mn-ea"/>
                </a:rPr>
                <a:t>（一）企业质量品牌提升项目</a:t>
              </a:r>
              <a:endParaRPr lang="zh-CN" altLang="en-US" sz="2800" b="1" dirty="0">
                <a:solidFill>
                  <a:schemeClr val="bg1"/>
                </a:solidFill>
                <a:latin typeface="文泉驿等宽微米黑" panose="020B0606030804020204" pitchFamily="34" charset="-122"/>
                <a:ea typeface="文泉驿等宽微米黑" panose="020B0606030804020204" pitchFamily="34" charset="-122"/>
              </a:endParaRPr>
            </a:p>
          </p:txBody>
        </p:sp>
        <p:sp>
          <p:nvSpPr>
            <p:cNvPr id="28" name="等腰三角形 27"/>
            <p:cNvSpPr/>
            <p:nvPr/>
          </p:nvSpPr>
          <p:spPr>
            <a:xfrm rot="10800000">
              <a:off x="3815117" y="2579514"/>
              <a:ext cx="169333" cy="14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泉驿等宽微米黑" panose="020B0606030804020204" pitchFamily="34" charset="-122"/>
                <a:ea typeface="文泉驿等宽微米黑" panose="020B0606030804020204" pitchFamily="34" charset="-122"/>
              </a:endParaRPr>
            </a:p>
          </p:txBody>
        </p:sp>
      </p:grpSp>
      <p:grpSp>
        <p:nvGrpSpPr>
          <p:cNvPr id="4" name="组合 3"/>
          <p:cNvGrpSpPr/>
          <p:nvPr/>
        </p:nvGrpSpPr>
        <p:grpSpPr>
          <a:xfrm>
            <a:off x="6739255" y="1715135"/>
            <a:ext cx="3730625" cy="546100"/>
            <a:chOff x="7610277" y="1939760"/>
            <a:chExt cx="2951480" cy="757185"/>
          </a:xfrm>
        </p:grpSpPr>
        <p:sp>
          <p:nvSpPr>
            <p:cNvPr id="8" name="文本框 7"/>
            <p:cNvSpPr txBox="1"/>
            <p:nvPr/>
          </p:nvSpPr>
          <p:spPr>
            <a:xfrm>
              <a:off x="7610277" y="1939760"/>
              <a:ext cx="2951480" cy="552921"/>
            </a:xfrm>
            <a:prstGeom prst="rect">
              <a:avLst/>
            </a:prstGeom>
            <a:solidFill>
              <a:srgbClr val="2F5395"/>
            </a:solidFill>
            <a:ln>
              <a:solidFill>
                <a:schemeClr val="accent1"/>
              </a:solidFill>
            </a:ln>
          </p:spPr>
          <p:txBody>
            <a:bodyPr wrap="square" rtlCol="0">
              <a:spAutoFit/>
            </a:bodyPr>
            <a:lstStyle/>
            <a:p>
              <a:pPr algn="ctr">
                <a:buClrTx/>
                <a:buSzTx/>
                <a:buFontTx/>
              </a:pPr>
              <a:r>
                <a:rPr lang="en-US" altLang="zh-CN" sz="2000" b="1" dirty="0">
                  <a:solidFill>
                    <a:schemeClr val="bg1"/>
                  </a:solidFill>
                  <a:latin typeface="文泉驿等宽微米黑" panose="020B0606030804020204" pitchFamily="34" charset="-122"/>
                  <a:ea typeface="文泉驿等宽微米黑" panose="020B0606030804020204" pitchFamily="34" charset="-122"/>
                  <a:sym typeface="+mn-ea"/>
                </a:rPr>
                <a:t>（二）质量品牌公共服务项目</a:t>
              </a:r>
              <a:endParaRPr lang="en-US" altLang="zh-CN" sz="2000" b="1" dirty="0">
                <a:solidFill>
                  <a:schemeClr val="bg1"/>
                </a:solidFill>
                <a:latin typeface="文泉驿等宽微米黑" panose="020B0606030804020204" pitchFamily="34" charset="-122"/>
                <a:ea typeface="文泉驿等宽微米黑" panose="020B0606030804020204" pitchFamily="34" charset="-122"/>
                <a:sym typeface="+mn-ea"/>
              </a:endParaRPr>
            </a:p>
          </p:txBody>
        </p:sp>
        <p:sp>
          <p:nvSpPr>
            <p:cNvPr id="29" name="等腰三角形 28"/>
            <p:cNvSpPr/>
            <p:nvPr/>
          </p:nvSpPr>
          <p:spPr>
            <a:xfrm rot="10800000">
              <a:off x="9106941" y="2552945"/>
              <a:ext cx="169333" cy="14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文泉驿等宽微米黑" panose="020B0606030804020204" pitchFamily="34" charset="-122"/>
                <a:ea typeface="文泉驿等宽微米黑" panose="020B0606030804020204" pitchFamily="34" charset="-122"/>
              </a:endParaRPr>
            </a:p>
          </p:txBody>
        </p:sp>
      </p:grpSp>
      <p:grpSp>
        <p:nvGrpSpPr>
          <p:cNvPr id="12" name="组合 1"/>
          <p:cNvGrpSpPr/>
          <p:nvPr/>
        </p:nvGrpSpPr>
        <p:grpSpPr>
          <a:xfrm>
            <a:off x="1069658" y="771843"/>
            <a:ext cx="10433685" cy="583565"/>
            <a:chOff x="1636716" y="1293179"/>
            <a:chExt cx="10434165" cy="582931"/>
          </a:xfrm>
        </p:grpSpPr>
        <p:sp>
          <p:nvSpPr>
            <p:cNvPr id="13" name="TextBox 15"/>
            <p:cNvSpPr txBox="1"/>
            <p:nvPr/>
          </p:nvSpPr>
          <p:spPr>
            <a:xfrm>
              <a:off x="2446378" y="1293179"/>
              <a:ext cx="9624503" cy="582931"/>
            </a:xfrm>
            <a:prstGeom prst="rect">
              <a:avLst/>
            </a:prstGeom>
            <a:noFill/>
            <a:ln w="9525">
              <a:noFill/>
            </a:ln>
          </p:spPr>
          <p:txBody>
            <a:bodyPr wrap="square" anchor="t" anchorCtr="0">
              <a:spAutoFit/>
            </a:bodyPr>
            <a:p>
              <a:r>
                <a:rPr lang="zh-CN" altLang="en-US" sz="3200" b="1" dirty="0">
                  <a:solidFill>
                    <a:schemeClr val="accent1"/>
                  </a:solidFill>
                  <a:latin typeface="微软雅黑" panose="020B0503020204020204" pitchFamily="34" charset="-122"/>
                  <a:ea typeface="微软雅黑" panose="020B0503020204020204" pitchFamily="34" charset="-122"/>
                  <a:sym typeface="+mn-ea"/>
                </a:rPr>
                <a:t>质量品牌双提升项目</a:t>
              </a:r>
              <a:r>
                <a:rPr lang="zh-CN" altLang="en-US" sz="3200" b="1" dirty="0">
                  <a:solidFill>
                    <a:schemeClr val="accent1"/>
                  </a:solidFill>
                  <a:latin typeface="微软雅黑" panose="020B0503020204020204" pitchFamily="34" charset="-122"/>
                  <a:ea typeface="微软雅黑" panose="020B0503020204020204" pitchFamily="34" charset="-122"/>
                </a:rPr>
                <a:t>介绍：</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14" name="圆角矩形 50"/>
            <p:cNvSpPr>
              <a:spLocks noChangeArrowheads="1"/>
            </p:cNvSpPr>
            <p:nvPr/>
          </p:nvSpPr>
          <p:spPr bwMode="auto">
            <a:xfrm>
              <a:off x="1636716" y="1366759"/>
              <a:ext cx="578512" cy="483344"/>
            </a:xfrm>
            <a:prstGeom prst="roundRect">
              <a:avLst>
                <a:gd name="adj" fmla="val 16667"/>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lvl1pPr eaLnBrk="0" hangingPunct="0">
                <a:spcBef>
                  <a:spcPct val="20000"/>
                </a:spcBef>
                <a:buChar char="•"/>
                <a:defRPr sz="2000">
                  <a:solidFill>
                    <a:srgbClr val="37CCCE"/>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rgbClr val="37CCCE"/>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一</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2" name="文本框 1"/>
          <p:cNvSpPr txBox="1"/>
          <p:nvPr/>
        </p:nvSpPr>
        <p:spPr>
          <a:xfrm>
            <a:off x="1763395" y="1276350"/>
            <a:ext cx="8547735" cy="306705"/>
          </a:xfrm>
          <a:prstGeom prst="rect">
            <a:avLst/>
          </a:prstGeom>
          <a:noFill/>
        </p:spPr>
        <p:txBody>
          <a:bodyPr wrap="square" rtlCol="0">
            <a:spAutoFit/>
          </a:bodyPr>
          <a:p>
            <a:pPr algn="l"/>
            <a:r>
              <a:rPr lang="zh-CN" altLang="en-US" sz="1400">
                <a:highlight>
                  <a:srgbClr val="00FFFF"/>
                </a:highlight>
              </a:rPr>
              <a:t>（企业和第三方服务机构开展的，致力于制造业产品和服务的质量提升、及其品牌建设推广的相关项目。）</a:t>
            </a:r>
            <a:endParaRPr lang="zh-CN" altLang="en-US" sz="1400">
              <a:highlight>
                <a:srgbClr val="00FF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arn(inVertical)">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barn(inVertical)">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793865" y="1351915"/>
            <a:ext cx="3482975" cy="523875"/>
            <a:chOff x="680500" y="1217234"/>
            <a:chExt cx="3627772" cy="524127"/>
          </a:xfrm>
        </p:grpSpPr>
        <p:sp>
          <p:nvSpPr>
            <p:cNvPr id="5" name="圆角矩形 10"/>
            <p:cNvSpPr/>
            <p:nvPr/>
          </p:nvSpPr>
          <p:spPr>
            <a:xfrm>
              <a:off x="1066006" y="1217234"/>
              <a:ext cx="3108002" cy="524127"/>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站酷小薇LOGO体" panose="02010600010101010101" pitchFamily="2" charset="-122"/>
                <a:ea typeface="站酷小薇LOGO体" panose="02010600010101010101" pitchFamily="2" charset="-122"/>
                <a:cs typeface="+mn-cs"/>
              </a:endParaRPr>
            </a:p>
          </p:txBody>
        </p:sp>
        <p:sp>
          <p:nvSpPr>
            <p:cNvPr id="6" name="文本框 5"/>
            <p:cNvSpPr txBox="1"/>
            <p:nvPr/>
          </p:nvSpPr>
          <p:spPr>
            <a:xfrm>
              <a:off x="680500" y="1357001"/>
              <a:ext cx="3627772" cy="368477"/>
            </a:xfrm>
            <a:prstGeom prst="rect">
              <a:avLst/>
            </a:prstGeom>
            <a:noFill/>
          </p:spPr>
          <p:txBody>
            <a:bodyPr wrap="square" rtlCol="0">
              <a:spAutoFit/>
            </a:bodyPr>
            <a:lstStyle/>
            <a:p>
              <a:pPr indent="457200" algn="just" eaLnBrk="0" hangingPunct="0">
                <a:lnSpc>
                  <a:spcPct val="100000"/>
                </a:lnSpc>
              </a:pPr>
              <a:r>
                <a:rPr lang="zh-CN" altLang="en-US" sz="1800" b="1" dirty="0">
                  <a:solidFill>
                    <a:schemeClr val="bg1"/>
                  </a:solidFill>
                  <a:uFillTx/>
                  <a:latin typeface="微软雅黑" panose="020B0503020204020204" pitchFamily="34" charset="-122"/>
                  <a:ea typeface="微软雅黑" panose="020B0503020204020204" pitchFamily="34" charset="-122"/>
                  <a:sym typeface="+mn-ea"/>
                </a:rPr>
                <a:t>资助项目的</a:t>
              </a:r>
              <a:r>
                <a:rPr lang="zh-CN" altLang="en-US" sz="1800" b="1" dirty="0">
                  <a:solidFill>
                    <a:schemeClr val="bg1"/>
                  </a:solidFill>
                  <a:highlight>
                    <a:srgbClr val="FF0000"/>
                  </a:highlight>
                  <a:uFillTx/>
                  <a:latin typeface="微软雅黑" panose="020B0503020204020204" pitchFamily="34" charset="-122"/>
                  <a:ea typeface="微软雅黑" panose="020B0503020204020204" pitchFamily="34" charset="-122"/>
                  <a:sym typeface="+mn-ea"/>
                </a:rPr>
                <a:t>费用范围</a:t>
              </a:r>
              <a:r>
                <a:rPr lang="zh-CN" altLang="en-US" sz="1800" b="1" dirty="0">
                  <a:solidFill>
                    <a:schemeClr val="bg1"/>
                  </a:solidFill>
                  <a:uFillTx/>
                  <a:latin typeface="微软雅黑" panose="020B0503020204020204" pitchFamily="34" charset="-122"/>
                  <a:ea typeface="微软雅黑" panose="020B0503020204020204" pitchFamily="34" charset="-122"/>
                  <a:sym typeface="+mn-ea"/>
                </a:rPr>
                <a:t>如下：</a:t>
              </a:r>
              <a:endParaRPr kumimoji="0" lang="zh-CN" altLang="en-US" sz="1800" b="1" i="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endParaRPr>
            </a:p>
          </p:txBody>
        </p:sp>
      </p:grpSp>
      <p:sp>
        <p:nvSpPr>
          <p:cNvPr id="7" name="文本占位符 11"/>
          <p:cNvSpPr txBox="1"/>
          <p:nvPr/>
        </p:nvSpPr>
        <p:spPr>
          <a:xfrm>
            <a:off x="5869940" y="2000885"/>
            <a:ext cx="5651500" cy="1160780"/>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eaLnBrk="0" hangingPunct="0">
              <a:lnSpc>
                <a:spcPct val="100000"/>
              </a:lnSpc>
            </a:pPr>
            <a:r>
              <a:rPr lang="en-US" altLang="zh-CN" sz="1400" b="1" dirty="0">
                <a:latin typeface="微软雅黑" panose="020B0503020204020204" pitchFamily="34" charset="-122"/>
                <a:ea typeface="微软雅黑" panose="020B0503020204020204" pitchFamily="34" charset="-122"/>
                <a:sym typeface="+mn-ea"/>
              </a:rPr>
              <a:t>1</a:t>
            </a:r>
            <a:r>
              <a:rPr lang="zh-CN" altLang="en-US" sz="1400" b="1" dirty="0">
                <a:latin typeface="微软雅黑" panose="020B0503020204020204" pitchFamily="34" charset="-122"/>
                <a:ea typeface="微软雅黑" panose="020B0503020204020204" pitchFamily="34" charset="-122"/>
                <a:sym typeface="+mn-ea"/>
              </a:rPr>
              <a:t>、项目实施单位为所列资助项目实际发生的研究咨询、诊断评价、策划设计、培训辅导、知识产权、专业化质量检测软硬件设施投资（改造）与安装校准、质量技术研发、非强制性质量检测认证及检测样品损耗、宣传展示和营销推广等费用；</a:t>
            </a:r>
            <a:endParaRPr lang="zh-CN" altLang="en-US" sz="1400" b="1" dirty="0">
              <a:latin typeface="微软雅黑" panose="020B0503020204020204" pitchFamily="34" charset="-122"/>
              <a:ea typeface="微软雅黑" panose="020B0503020204020204" pitchFamily="34" charset="-122"/>
              <a:sym typeface="+mn-ea"/>
            </a:endParaRPr>
          </a:p>
          <a:p>
            <a:pPr indent="457200" algn="just" eaLnBrk="0" hangingPunct="0">
              <a:lnSpc>
                <a:spcPct val="100000"/>
              </a:lnSpc>
            </a:pPr>
            <a:r>
              <a:rPr lang="en-US" altLang="zh-CN" sz="1400" b="1" dirty="0">
                <a:latin typeface="微软雅黑" panose="020B0503020204020204" pitchFamily="34" charset="-122"/>
                <a:ea typeface="微软雅黑" panose="020B0503020204020204" pitchFamily="34" charset="-122"/>
                <a:sym typeface="+mn-ea"/>
              </a:rPr>
              <a:t>2</a:t>
            </a:r>
            <a:r>
              <a:rPr lang="zh-CN" altLang="en-US" sz="1400" b="1" dirty="0">
                <a:latin typeface="微软雅黑" panose="020B0503020204020204" pitchFamily="34" charset="-122"/>
                <a:ea typeface="微软雅黑" panose="020B0503020204020204" pitchFamily="34" charset="-122"/>
                <a:sym typeface="+mn-ea"/>
              </a:rPr>
              <a:t>、第三方服务机构为实施高端论坛、专业会展、质量品牌促进活动、标准宣贯与辅导、质量与品牌评价、经验交流、人才培训、国际合作等资助项目实际发生的活动场地与必要设施租赁、特装搭建等费用；</a:t>
            </a:r>
            <a:endParaRPr lang="zh-CN" altLang="en-US" sz="1400" b="1" dirty="0">
              <a:latin typeface="微软雅黑" panose="020B0503020204020204" pitchFamily="34" charset="-122"/>
              <a:ea typeface="微软雅黑" panose="020B0503020204020204" pitchFamily="34" charset="-122"/>
            </a:endParaRPr>
          </a:p>
          <a:p>
            <a:pPr indent="457200" algn="just" eaLnBrk="0" hangingPunct="0">
              <a:lnSpc>
                <a:spcPct val="100000"/>
              </a:lnSpc>
            </a:pPr>
            <a:r>
              <a:rPr lang="en-US" altLang="zh-CN" sz="1400" b="1" dirty="0">
                <a:latin typeface="微软雅黑" panose="020B0503020204020204" pitchFamily="34" charset="-122"/>
                <a:ea typeface="微软雅黑" panose="020B0503020204020204" pitchFamily="34" charset="-122"/>
                <a:sym typeface="+mn-ea"/>
              </a:rPr>
              <a:t>3</a:t>
            </a:r>
            <a:r>
              <a:rPr lang="zh-CN" altLang="en-US" sz="1400" b="1" dirty="0">
                <a:latin typeface="微软雅黑" panose="020B0503020204020204" pitchFamily="34" charset="-122"/>
                <a:ea typeface="微软雅黑" panose="020B0503020204020204" pitchFamily="34" charset="-122"/>
                <a:sym typeface="+mn-ea"/>
              </a:rPr>
              <a:t>、餐饮、差旅、住宿、办公用品、空调、模特、代言、礼品、礼仪、安保、房租、水电、人员工资等费用不得纳入资助范围。</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0" name="佳佳PPT"/>
          <p:cNvSpPr txBox="1"/>
          <p:nvPr/>
        </p:nvSpPr>
        <p:spPr>
          <a:xfrm>
            <a:off x="5909310" y="5303520"/>
            <a:ext cx="5572760" cy="1109345"/>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eaLnBrk="0" hangingPunct="0">
              <a:lnSpc>
                <a:spcPct val="150000"/>
              </a:lnSpc>
            </a:pPr>
            <a:r>
              <a:rPr lang="zh-CN" altLang="en-US" sz="1400" b="1" dirty="0">
                <a:latin typeface="微软雅黑" panose="020B0503020204020204" pitchFamily="34" charset="-122"/>
                <a:ea typeface="微软雅黑" panose="020B0503020204020204" pitchFamily="34" charset="-122"/>
                <a:sym typeface="+mn-ea"/>
              </a:rPr>
              <a:t>单个项目按不超过项目实施单位为实施资助项目实际投入的、符合操作规程规定的资助费用范围的总建设费用的</a:t>
            </a:r>
            <a:r>
              <a:rPr lang="zh-CN" altLang="en-US" sz="1400" b="1" dirty="0">
                <a:solidFill>
                  <a:srgbClr val="FF0000"/>
                </a:solidFill>
                <a:latin typeface="微软雅黑" panose="020B0503020204020204" pitchFamily="34" charset="-122"/>
                <a:ea typeface="微软雅黑" panose="020B0503020204020204" pitchFamily="34" charset="-122"/>
                <a:sym typeface="+mn-ea"/>
              </a:rPr>
              <a:t>30%</a:t>
            </a:r>
            <a:r>
              <a:rPr lang="zh-CN" altLang="en-US" sz="1400" b="1" dirty="0">
                <a:latin typeface="微软雅黑" panose="020B0503020204020204" pitchFamily="34" charset="-122"/>
                <a:ea typeface="微软雅黑" panose="020B0503020204020204" pitchFamily="34" charset="-122"/>
                <a:sym typeface="+mn-ea"/>
              </a:rPr>
              <a:t>比例，给予最高限额500万元的资助。</a:t>
            </a:r>
            <a:endParaRPr lang="zh-CN" altLang="en-US" sz="1400" b="1" dirty="0">
              <a:latin typeface="微软雅黑" panose="020B0503020204020204" pitchFamily="34" charset="-122"/>
              <a:ea typeface="微软雅黑" panose="020B0503020204020204" pitchFamily="34" charset="-122"/>
              <a:sym typeface="+mn-ea"/>
            </a:endParaRPr>
          </a:p>
        </p:txBody>
      </p:sp>
      <p:pic>
        <p:nvPicPr>
          <p:cNvPr id="15" name="图片 14"/>
          <p:cNvPicPr>
            <a:picLocks noChangeAspect="1"/>
          </p:cNvPicPr>
          <p:nvPr/>
        </p:nvPicPr>
        <p:blipFill>
          <a:blip r:embed="rId1">
            <a:extLst>
              <a:ext uri="{28A0092B-C50C-407E-A947-70E740481C1C}">
                <a14:useLocalDpi xmlns:a14="http://schemas.microsoft.com/office/drawing/2010/main" val="0"/>
              </a:ext>
            </a:extLst>
          </a:blip>
          <a:srcRect l="7494" t="4967" r="30000" b="1199"/>
          <a:stretch>
            <a:fillRect/>
          </a:stretch>
        </p:blipFill>
        <p:spPr>
          <a:xfrm>
            <a:off x="830580" y="1593215"/>
            <a:ext cx="4460240" cy="4460240"/>
          </a:xfrm>
          <a:custGeom>
            <a:avLst/>
            <a:gdLst>
              <a:gd name="connsiteX0" fmla="*/ 2118682 w 4237364"/>
              <a:gd name="connsiteY0" fmla="*/ 0 h 4237364"/>
              <a:gd name="connsiteX1" fmla="*/ 2356349 w 4237364"/>
              <a:gd name="connsiteY1" fmla="*/ 98445 h 4237364"/>
              <a:gd name="connsiteX2" fmla="*/ 4138919 w 4237364"/>
              <a:gd name="connsiteY2" fmla="*/ 1881015 h 4237364"/>
              <a:gd name="connsiteX3" fmla="*/ 4138919 w 4237364"/>
              <a:gd name="connsiteY3" fmla="*/ 2356349 h 4237364"/>
              <a:gd name="connsiteX4" fmla="*/ 2356349 w 4237364"/>
              <a:gd name="connsiteY4" fmla="*/ 4138919 h 4237364"/>
              <a:gd name="connsiteX5" fmla="*/ 1881015 w 4237364"/>
              <a:gd name="connsiteY5" fmla="*/ 4138919 h 4237364"/>
              <a:gd name="connsiteX6" fmla="*/ 98446 w 4237364"/>
              <a:gd name="connsiteY6" fmla="*/ 2356349 h 4237364"/>
              <a:gd name="connsiteX7" fmla="*/ 98446 w 4237364"/>
              <a:gd name="connsiteY7" fmla="*/ 1881015 h 4237364"/>
              <a:gd name="connsiteX8" fmla="*/ 1881015 w 4237364"/>
              <a:gd name="connsiteY8" fmla="*/ 98445 h 4237364"/>
              <a:gd name="connsiteX9" fmla="*/ 2118682 w 4237364"/>
              <a:gd name="connsiteY9" fmla="*/ 0 h 423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7364" h="4237364">
                <a:moveTo>
                  <a:pt x="2118682" y="0"/>
                </a:moveTo>
                <a:cubicBezTo>
                  <a:pt x="2204701" y="0"/>
                  <a:pt x="2290719" y="32815"/>
                  <a:pt x="2356349" y="98445"/>
                </a:cubicBezTo>
                <a:lnTo>
                  <a:pt x="4138919" y="1881015"/>
                </a:lnTo>
                <a:cubicBezTo>
                  <a:pt x="4270179" y="2012275"/>
                  <a:pt x="4270179" y="2225089"/>
                  <a:pt x="4138919" y="2356349"/>
                </a:cubicBezTo>
                <a:lnTo>
                  <a:pt x="2356349" y="4138919"/>
                </a:lnTo>
                <a:cubicBezTo>
                  <a:pt x="2225089" y="4270179"/>
                  <a:pt x="2012276" y="4270179"/>
                  <a:pt x="1881015" y="4138919"/>
                </a:cubicBezTo>
                <a:lnTo>
                  <a:pt x="98446" y="2356349"/>
                </a:lnTo>
                <a:cubicBezTo>
                  <a:pt x="-32815" y="2225089"/>
                  <a:pt x="-32815" y="2012275"/>
                  <a:pt x="98446" y="1881015"/>
                </a:cubicBezTo>
                <a:lnTo>
                  <a:pt x="1881015" y="98445"/>
                </a:lnTo>
                <a:cubicBezTo>
                  <a:pt x="1946645" y="32815"/>
                  <a:pt x="2032664" y="0"/>
                  <a:pt x="2118682" y="0"/>
                </a:cubicBezTo>
                <a:close/>
              </a:path>
            </a:pathLst>
          </a:custGeom>
        </p:spPr>
      </p:pic>
      <p:sp>
        <p:nvSpPr>
          <p:cNvPr id="7170" name="TextBox 15"/>
          <p:cNvSpPr txBox="1"/>
          <p:nvPr/>
        </p:nvSpPr>
        <p:spPr>
          <a:xfrm>
            <a:off x="1019810" y="643255"/>
            <a:ext cx="9624060" cy="583565"/>
          </a:xfrm>
          <a:prstGeom prst="rect">
            <a:avLst/>
          </a:prstGeom>
          <a:noFill/>
          <a:ln w="9525">
            <a:noFill/>
          </a:ln>
        </p:spPr>
        <p:txBody>
          <a:bodyPr wrap="square" anchor="t" anchorCtr="0">
            <a:spAutoFit/>
          </a:bodyPr>
          <a:p>
            <a:r>
              <a:rPr lang="zh-CN" altLang="en-US" sz="3200" b="1" dirty="0">
                <a:solidFill>
                  <a:schemeClr val="accent1"/>
                </a:solidFill>
                <a:latin typeface="微软雅黑" panose="020B0503020204020204" pitchFamily="34" charset="-122"/>
                <a:ea typeface="微软雅黑" panose="020B0503020204020204" pitchFamily="34" charset="-122"/>
                <a:sym typeface="+mn-ea"/>
              </a:rPr>
              <a:t>资助项目的费用范围和资助</a:t>
            </a:r>
            <a:r>
              <a:rPr lang="zh-CN" altLang="en-US" sz="3200" b="1" dirty="0">
                <a:solidFill>
                  <a:schemeClr val="accent1"/>
                </a:solidFill>
                <a:latin typeface="微软雅黑" panose="020B0503020204020204" pitchFamily="34" charset="-122"/>
                <a:ea typeface="微软雅黑" panose="020B0503020204020204" pitchFamily="34" charset="-122"/>
                <a:sym typeface="+mn-ea"/>
              </a:rPr>
              <a:t>标准：</a:t>
            </a:r>
            <a:endParaRPr lang="zh-CN" altLang="en-US" sz="3200" b="1" dirty="0">
              <a:solidFill>
                <a:schemeClr val="accent1"/>
              </a:solidFill>
              <a:latin typeface="微软雅黑" panose="020B0503020204020204" pitchFamily="34" charset="-122"/>
              <a:ea typeface="微软雅黑" panose="020B0503020204020204" pitchFamily="34" charset="-122"/>
              <a:sym typeface="+mn-ea"/>
            </a:endParaRPr>
          </a:p>
        </p:txBody>
      </p:sp>
      <p:grpSp>
        <p:nvGrpSpPr>
          <p:cNvPr id="3" name="组合 2"/>
          <p:cNvGrpSpPr/>
          <p:nvPr/>
        </p:nvGrpSpPr>
        <p:grpSpPr>
          <a:xfrm>
            <a:off x="6793865" y="4805680"/>
            <a:ext cx="3482975" cy="784859"/>
            <a:chOff x="680500" y="1217234"/>
            <a:chExt cx="3627772" cy="785237"/>
          </a:xfrm>
        </p:grpSpPr>
        <p:sp>
          <p:nvSpPr>
            <p:cNvPr id="13" name="圆角矩形 10"/>
            <p:cNvSpPr/>
            <p:nvPr/>
          </p:nvSpPr>
          <p:spPr>
            <a:xfrm>
              <a:off x="1066006" y="1217234"/>
              <a:ext cx="3108002" cy="524127"/>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站酷小薇LOGO体" panose="02010600010101010101" pitchFamily="2" charset="-122"/>
                <a:ea typeface="站酷小薇LOGO体" panose="02010600010101010101" pitchFamily="2" charset="-122"/>
                <a:cs typeface="+mn-cs"/>
              </a:endParaRPr>
            </a:p>
          </p:txBody>
        </p:sp>
        <p:sp>
          <p:nvSpPr>
            <p:cNvPr id="14" name="文本框 13"/>
            <p:cNvSpPr txBox="1"/>
            <p:nvPr/>
          </p:nvSpPr>
          <p:spPr>
            <a:xfrm>
              <a:off x="680500" y="1357001"/>
              <a:ext cx="3627772" cy="645470"/>
            </a:xfrm>
            <a:prstGeom prst="rect">
              <a:avLst/>
            </a:prstGeom>
            <a:noFill/>
          </p:spPr>
          <p:txBody>
            <a:bodyPr wrap="square" rtlCol="0">
              <a:spAutoFit/>
            </a:bodyPr>
            <a:p>
              <a:pPr indent="457200" algn="just" eaLnBrk="0" hangingPunct="0">
                <a:lnSpc>
                  <a:spcPct val="100000"/>
                </a:lnSpc>
                <a:buClrTx/>
                <a:buSzTx/>
                <a:buFontTx/>
              </a:pPr>
              <a:r>
                <a:rPr lang="zh-CN" altLang="en-US" sz="1800" b="1" dirty="0">
                  <a:solidFill>
                    <a:schemeClr val="bg1"/>
                  </a:solidFill>
                  <a:uFillTx/>
                  <a:latin typeface="微软雅黑" panose="020B0503020204020204" pitchFamily="34" charset="-122"/>
                  <a:ea typeface="微软雅黑" panose="020B0503020204020204" pitchFamily="34" charset="-122"/>
                  <a:sym typeface="+mn-ea"/>
                </a:rPr>
                <a:t>资助项目的</a:t>
              </a:r>
              <a:r>
                <a:rPr lang="zh-CN" altLang="en-US" sz="1800" b="1" dirty="0">
                  <a:solidFill>
                    <a:schemeClr val="bg1"/>
                  </a:solidFill>
                  <a:highlight>
                    <a:srgbClr val="FF0000"/>
                  </a:highlight>
                  <a:uFillTx/>
                  <a:latin typeface="微软雅黑" panose="020B0503020204020204" pitchFamily="34" charset="-122"/>
                  <a:ea typeface="微软雅黑" panose="020B0503020204020204" pitchFamily="34" charset="-122"/>
                  <a:sym typeface="+mn-ea"/>
                </a:rPr>
                <a:t>资助标准</a:t>
              </a:r>
              <a:r>
                <a:rPr lang="zh-CN" altLang="en-US" sz="1800" b="1" dirty="0">
                  <a:solidFill>
                    <a:schemeClr val="bg1"/>
                  </a:solidFill>
                  <a:uFillTx/>
                  <a:latin typeface="微软雅黑" panose="020B0503020204020204" pitchFamily="34" charset="-122"/>
                  <a:ea typeface="微软雅黑" panose="020B0503020204020204" pitchFamily="34" charset="-122"/>
                  <a:sym typeface="+mn-ea"/>
                </a:rPr>
                <a:t>如下：</a:t>
              </a:r>
              <a:endParaRPr lang="zh-CN" altLang="en-US" sz="1800" b="1" dirty="0">
                <a:solidFill>
                  <a:schemeClr val="bg1"/>
                </a:solidFill>
                <a:uFillTx/>
                <a:latin typeface="微软雅黑" panose="020B0503020204020204" pitchFamily="34" charset="-122"/>
                <a:ea typeface="微软雅黑" panose="020B0503020204020204" pitchFamily="34" charset="-122"/>
              </a:endParaRPr>
            </a:p>
            <a:p>
              <a:pPr indent="457200" algn="just" eaLnBrk="0" hangingPunct="0">
                <a:lnSpc>
                  <a:spcPct val="100000"/>
                </a:lnSpc>
              </a:pPr>
              <a:r>
                <a:rPr lang="zh-CN" altLang="en-US" sz="1800" b="1" dirty="0">
                  <a:solidFill>
                    <a:schemeClr val="bg1"/>
                  </a:solidFill>
                  <a:uFillTx/>
                  <a:latin typeface="微软雅黑" panose="020B0503020204020204" pitchFamily="34" charset="-122"/>
                  <a:ea typeface="微软雅黑" panose="020B0503020204020204" pitchFamily="34" charset="-122"/>
                  <a:sym typeface="+mn-ea"/>
                </a:rPr>
                <a:t>：</a:t>
              </a:r>
              <a:endParaRPr kumimoji="0" lang="zh-CN" altLang="en-US" sz="1800" b="1" i="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 name="组合 38"/>
          <p:cNvGrpSpPr/>
          <p:nvPr/>
        </p:nvGrpSpPr>
        <p:grpSpPr>
          <a:xfrm>
            <a:off x="10817225" y="164465"/>
            <a:ext cx="1038860" cy="1056005"/>
            <a:chOff x="8166" y="1198"/>
            <a:chExt cx="5105" cy="5191"/>
          </a:xfrm>
        </p:grpSpPr>
        <p:grpSp>
          <p:nvGrpSpPr>
            <p:cNvPr id="82" name="Group 81"/>
            <p:cNvGrpSpPr/>
            <p:nvPr/>
          </p:nvGrpSpPr>
          <p:grpSpPr>
            <a:xfrm>
              <a:off x="8983" y="2373"/>
              <a:ext cx="4288" cy="4016"/>
              <a:chOff x="7133415" y="1668270"/>
              <a:chExt cx="4322441" cy="4047961"/>
            </a:xfrm>
          </p:grpSpPr>
          <p:grpSp>
            <p:nvGrpSpPr>
              <p:cNvPr id="6" name="Group 9"/>
              <p:cNvGrpSpPr/>
              <p:nvPr/>
            </p:nvGrpSpPr>
            <p:grpSpPr>
              <a:xfrm>
                <a:off x="7133415" y="2987835"/>
                <a:ext cx="4322441" cy="2728396"/>
                <a:chOff x="1685115" y="3521460"/>
                <a:chExt cx="4322441" cy="2728396"/>
              </a:xfrm>
              <a:solidFill>
                <a:schemeClr val="tx1">
                  <a:lumMod val="85000"/>
                  <a:lumOff val="15000"/>
                </a:schemeClr>
              </a:solidFill>
            </p:grpSpPr>
            <p:sp>
              <p:nvSpPr>
                <p:cNvPr id="16" name="Freeform 10"/>
                <p:cNvSpPr/>
                <p:nvPr/>
              </p:nvSpPr>
              <p:spPr bwMode="auto">
                <a:xfrm>
                  <a:off x="3925886" y="4199156"/>
                  <a:ext cx="2081670" cy="2050700"/>
                </a:xfrm>
                <a:custGeom>
                  <a:avLst/>
                  <a:gdLst>
                    <a:gd name="T0" fmla="*/ 3577 w 3638"/>
                    <a:gd name="T1" fmla="*/ 3090 h 3585"/>
                    <a:gd name="T2" fmla="*/ 3555 w 3638"/>
                    <a:gd name="T3" fmla="*/ 3072 h 3585"/>
                    <a:gd name="T4" fmla="*/ 3556 w 3638"/>
                    <a:gd name="T5" fmla="*/ 3071 h 3585"/>
                    <a:gd name="T6" fmla="*/ 468 w 3638"/>
                    <a:gd name="T7" fmla="*/ 0 h 3585"/>
                    <a:gd name="T8" fmla="*/ 0 w 3638"/>
                    <a:gd name="T9" fmla="*/ 470 h 3585"/>
                    <a:gd name="T10" fmla="*/ 3062 w 3638"/>
                    <a:gd name="T11" fmla="*/ 3516 h 3585"/>
                    <a:gd name="T12" fmla="*/ 3067 w 3638"/>
                    <a:gd name="T13" fmla="*/ 3522 h 3585"/>
                    <a:gd name="T14" fmla="*/ 3084 w 3638"/>
                    <a:gd name="T15" fmla="*/ 3537 h 3585"/>
                    <a:gd name="T16" fmla="*/ 3088 w 3638"/>
                    <a:gd name="T17" fmla="*/ 3541 h 3585"/>
                    <a:gd name="T18" fmla="*/ 3088 w 3638"/>
                    <a:gd name="T19" fmla="*/ 3540 h 3585"/>
                    <a:gd name="T20" fmla="*/ 3432 w 3638"/>
                    <a:gd name="T21" fmla="*/ 3436 h 3585"/>
                    <a:gd name="T22" fmla="*/ 3577 w 3638"/>
                    <a:gd name="T23" fmla="*/ 309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8" h="3585">
                      <a:moveTo>
                        <a:pt x="3577" y="3090"/>
                      </a:moveTo>
                      <a:cubicBezTo>
                        <a:pt x="3570" y="3083"/>
                        <a:pt x="3563" y="3077"/>
                        <a:pt x="3555" y="3072"/>
                      </a:cubicBezTo>
                      <a:cubicBezTo>
                        <a:pt x="3556" y="3071"/>
                        <a:pt x="3556" y="3071"/>
                        <a:pt x="3556" y="3071"/>
                      </a:cubicBezTo>
                      <a:cubicBezTo>
                        <a:pt x="468" y="0"/>
                        <a:pt x="468" y="0"/>
                        <a:pt x="468" y="0"/>
                      </a:cubicBezTo>
                      <a:cubicBezTo>
                        <a:pt x="0" y="470"/>
                        <a:pt x="0" y="470"/>
                        <a:pt x="0" y="470"/>
                      </a:cubicBezTo>
                      <a:cubicBezTo>
                        <a:pt x="3062" y="3516"/>
                        <a:pt x="3062" y="3516"/>
                        <a:pt x="3062" y="3516"/>
                      </a:cubicBezTo>
                      <a:cubicBezTo>
                        <a:pt x="3064" y="3518"/>
                        <a:pt x="3065" y="3520"/>
                        <a:pt x="3067" y="3522"/>
                      </a:cubicBezTo>
                      <a:cubicBezTo>
                        <a:pt x="3072" y="3528"/>
                        <a:pt x="3078" y="3533"/>
                        <a:pt x="3084" y="3537"/>
                      </a:cubicBezTo>
                      <a:cubicBezTo>
                        <a:pt x="3088" y="3541"/>
                        <a:pt x="3088" y="3541"/>
                        <a:pt x="3088" y="3541"/>
                      </a:cubicBezTo>
                      <a:cubicBezTo>
                        <a:pt x="3088" y="3540"/>
                        <a:pt x="3088" y="3540"/>
                        <a:pt x="3088" y="3540"/>
                      </a:cubicBezTo>
                      <a:cubicBezTo>
                        <a:pt x="3160" y="3585"/>
                        <a:pt x="3305" y="3544"/>
                        <a:pt x="3432" y="3436"/>
                      </a:cubicBezTo>
                      <a:cubicBezTo>
                        <a:pt x="3573" y="3317"/>
                        <a:pt x="3638" y="3162"/>
                        <a:pt x="3577" y="3090"/>
                      </a:cubicBez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7" name="Freeform 11"/>
                <p:cNvSpPr/>
                <p:nvPr/>
              </p:nvSpPr>
              <p:spPr bwMode="auto">
                <a:xfrm>
                  <a:off x="1685115" y="4199156"/>
                  <a:ext cx="2081063" cy="2050700"/>
                </a:xfrm>
                <a:custGeom>
                  <a:avLst/>
                  <a:gdLst>
                    <a:gd name="T0" fmla="*/ 3637 w 3637"/>
                    <a:gd name="T1" fmla="*/ 470 h 3585"/>
                    <a:gd name="T2" fmla="*/ 3169 w 3637"/>
                    <a:gd name="T3" fmla="*/ 0 h 3585"/>
                    <a:gd name="T4" fmla="*/ 82 w 3637"/>
                    <a:gd name="T5" fmla="*/ 3071 h 3585"/>
                    <a:gd name="T6" fmla="*/ 83 w 3637"/>
                    <a:gd name="T7" fmla="*/ 3072 h 3585"/>
                    <a:gd name="T8" fmla="*/ 61 w 3637"/>
                    <a:gd name="T9" fmla="*/ 3090 h 3585"/>
                    <a:gd name="T10" fmla="*/ 205 w 3637"/>
                    <a:gd name="T11" fmla="*/ 3436 h 3585"/>
                    <a:gd name="T12" fmla="*/ 549 w 3637"/>
                    <a:gd name="T13" fmla="*/ 3540 h 3585"/>
                    <a:gd name="T14" fmla="*/ 550 w 3637"/>
                    <a:gd name="T15" fmla="*/ 3541 h 3585"/>
                    <a:gd name="T16" fmla="*/ 553 w 3637"/>
                    <a:gd name="T17" fmla="*/ 3537 h 3585"/>
                    <a:gd name="T18" fmla="*/ 570 w 3637"/>
                    <a:gd name="T19" fmla="*/ 3522 h 3585"/>
                    <a:gd name="T20" fmla="*/ 575 w 3637"/>
                    <a:gd name="T21" fmla="*/ 3516 h 3585"/>
                    <a:gd name="T22" fmla="*/ 3637 w 3637"/>
                    <a:gd name="T23" fmla="*/ 47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7" h="3585">
                      <a:moveTo>
                        <a:pt x="3637" y="470"/>
                      </a:moveTo>
                      <a:cubicBezTo>
                        <a:pt x="3169" y="0"/>
                        <a:pt x="3169" y="0"/>
                        <a:pt x="3169" y="0"/>
                      </a:cubicBezTo>
                      <a:cubicBezTo>
                        <a:pt x="82" y="3071"/>
                        <a:pt x="82" y="3071"/>
                        <a:pt x="82" y="3071"/>
                      </a:cubicBezTo>
                      <a:cubicBezTo>
                        <a:pt x="83" y="3072"/>
                        <a:pt x="83" y="3072"/>
                        <a:pt x="83" y="3072"/>
                      </a:cubicBezTo>
                      <a:cubicBezTo>
                        <a:pt x="74" y="3077"/>
                        <a:pt x="67" y="3083"/>
                        <a:pt x="61" y="3090"/>
                      </a:cubicBezTo>
                      <a:cubicBezTo>
                        <a:pt x="0" y="3162"/>
                        <a:pt x="65" y="3317"/>
                        <a:pt x="205" y="3436"/>
                      </a:cubicBezTo>
                      <a:cubicBezTo>
                        <a:pt x="332" y="3544"/>
                        <a:pt x="477" y="3585"/>
                        <a:pt x="549" y="3540"/>
                      </a:cubicBezTo>
                      <a:cubicBezTo>
                        <a:pt x="550" y="3541"/>
                        <a:pt x="550" y="3541"/>
                        <a:pt x="550" y="3541"/>
                      </a:cubicBezTo>
                      <a:cubicBezTo>
                        <a:pt x="553" y="3537"/>
                        <a:pt x="553" y="3537"/>
                        <a:pt x="553" y="3537"/>
                      </a:cubicBezTo>
                      <a:cubicBezTo>
                        <a:pt x="560" y="3533"/>
                        <a:pt x="565" y="3528"/>
                        <a:pt x="570" y="3522"/>
                      </a:cubicBezTo>
                      <a:cubicBezTo>
                        <a:pt x="572" y="3520"/>
                        <a:pt x="574" y="3518"/>
                        <a:pt x="575" y="3516"/>
                      </a:cubicBezTo>
                      <a:lnTo>
                        <a:pt x="3637" y="470"/>
                      </a:ln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8" name="Freeform 12"/>
                <p:cNvSpPr/>
                <p:nvPr/>
              </p:nvSpPr>
              <p:spPr bwMode="auto">
                <a:xfrm>
                  <a:off x="3668410" y="3521460"/>
                  <a:ext cx="411112" cy="2598444"/>
                </a:xfrm>
                <a:custGeom>
                  <a:avLst/>
                  <a:gdLst>
                    <a:gd name="T0" fmla="*/ 667 w 719"/>
                    <a:gd name="T1" fmla="*/ 4334 h 4542"/>
                    <a:gd name="T2" fmla="*/ 666 w 719"/>
                    <a:gd name="T3" fmla="*/ 4326 h 4542"/>
                    <a:gd name="T4" fmla="*/ 719 w 719"/>
                    <a:gd name="T5" fmla="*/ 8 h 4542"/>
                    <a:gd name="T6" fmla="*/ 56 w 719"/>
                    <a:gd name="T7" fmla="*/ 0 h 4542"/>
                    <a:gd name="T8" fmla="*/ 2 w 719"/>
                    <a:gd name="T9" fmla="*/ 4354 h 4542"/>
                    <a:gd name="T10" fmla="*/ 4 w 719"/>
                    <a:gd name="T11" fmla="*/ 4354 h 4542"/>
                    <a:gd name="T12" fmla="*/ 1 w 719"/>
                    <a:gd name="T13" fmla="*/ 4383 h 4542"/>
                    <a:gd name="T14" fmla="*/ 347 w 719"/>
                    <a:gd name="T15" fmla="*/ 4529 h 4542"/>
                    <a:gd name="T16" fmla="*/ 665 w 719"/>
                    <a:gd name="T17" fmla="*/ 4362 h 4542"/>
                    <a:gd name="T18" fmla="*/ 666 w 719"/>
                    <a:gd name="T19" fmla="*/ 4362 h 4542"/>
                    <a:gd name="T20" fmla="*/ 666 w 719"/>
                    <a:gd name="T21" fmla="*/ 4357 h 4542"/>
                    <a:gd name="T22" fmla="*/ 667 w 719"/>
                    <a:gd name="T23" fmla="*/ 4334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542">
                      <a:moveTo>
                        <a:pt x="667" y="4334"/>
                      </a:moveTo>
                      <a:cubicBezTo>
                        <a:pt x="667" y="4332"/>
                        <a:pt x="667" y="4329"/>
                        <a:pt x="666" y="4326"/>
                      </a:cubicBezTo>
                      <a:cubicBezTo>
                        <a:pt x="719" y="8"/>
                        <a:pt x="719" y="8"/>
                        <a:pt x="719" y="8"/>
                      </a:cubicBezTo>
                      <a:cubicBezTo>
                        <a:pt x="56" y="0"/>
                        <a:pt x="56" y="0"/>
                        <a:pt x="56" y="0"/>
                      </a:cubicBezTo>
                      <a:cubicBezTo>
                        <a:pt x="2" y="4354"/>
                        <a:pt x="2" y="4354"/>
                        <a:pt x="2" y="4354"/>
                      </a:cubicBezTo>
                      <a:cubicBezTo>
                        <a:pt x="4" y="4354"/>
                        <a:pt x="4" y="4354"/>
                        <a:pt x="4" y="4354"/>
                      </a:cubicBezTo>
                      <a:cubicBezTo>
                        <a:pt x="1" y="4364"/>
                        <a:pt x="0" y="4373"/>
                        <a:pt x="1" y="4383"/>
                      </a:cubicBezTo>
                      <a:cubicBezTo>
                        <a:pt x="8" y="4477"/>
                        <a:pt x="163" y="4542"/>
                        <a:pt x="347" y="4529"/>
                      </a:cubicBezTo>
                      <a:cubicBezTo>
                        <a:pt x="512" y="4517"/>
                        <a:pt x="645" y="4445"/>
                        <a:pt x="665" y="4362"/>
                      </a:cubicBezTo>
                      <a:cubicBezTo>
                        <a:pt x="666" y="4362"/>
                        <a:pt x="666" y="4362"/>
                        <a:pt x="666" y="4362"/>
                      </a:cubicBezTo>
                      <a:cubicBezTo>
                        <a:pt x="666" y="4357"/>
                        <a:pt x="666" y="4357"/>
                        <a:pt x="666" y="4357"/>
                      </a:cubicBezTo>
                      <a:cubicBezTo>
                        <a:pt x="667" y="4350"/>
                        <a:pt x="668" y="4342"/>
                        <a:pt x="667" y="4334"/>
                      </a:cubicBez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grpSp>
          <p:grpSp>
            <p:nvGrpSpPr>
              <p:cNvPr id="19" name="Group 13"/>
              <p:cNvGrpSpPr/>
              <p:nvPr/>
            </p:nvGrpSpPr>
            <p:grpSpPr>
              <a:xfrm>
                <a:off x="7876695" y="2814767"/>
                <a:ext cx="2864422" cy="2524359"/>
                <a:chOff x="2428395" y="3348392"/>
                <a:chExt cx="2864422" cy="2524359"/>
              </a:xfrm>
              <a:solidFill>
                <a:schemeClr val="tx1">
                  <a:alpha val="50000"/>
                </a:schemeClr>
              </a:solidFill>
            </p:grpSpPr>
            <p:sp>
              <p:nvSpPr>
                <p:cNvPr id="20" name="Freeform 14"/>
                <p:cNvSpPr/>
                <p:nvPr/>
              </p:nvSpPr>
              <p:spPr bwMode="auto">
                <a:xfrm>
                  <a:off x="2428395" y="4143896"/>
                  <a:ext cx="1392436" cy="1374218"/>
                </a:xfrm>
                <a:custGeom>
                  <a:avLst/>
                  <a:gdLst>
                    <a:gd name="T0" fmla="*/ 0 w 2434"/>
                    <a:gd name="T1" fmla="*/ 1956 h 2402"/>
                    <a:gd name="T2" fmla="*/ 492 w 2434"/>
                    <a:gd name="T3" fmla="*/ 2402 h 2402"/>
                    <a:gd name="T4" fmla="*/ 2434 w 2434"/>
                    <a:gd name="T5" fmla="*/ 470 h 2402"/>
                    <a:gd name="T6" fmla="*/ 1966 w 2434"/>
                    <a:gd name="T7" fmla="*/ 0 h 2402"/>
                    <a:gd name="T8" fmla="*/ 0 w 2434"/>
                    <a:gd name="T9" fmla="*/ 1956 h 2402"/>
                  </a:gdLst>
                  <a:ahLst/>
                  <a:cxnLst>
                    <a:cxn ang="0">
                      <a:pos x="T0" y="T1"/>
                    </a:cxn>
                    <a:cxn ang="0">
                      <a:pos x="T2" y="T3"/>
                    </a:cxn>
                    <a:cxn ang="0">
                      <a:pos x="T4" y="T5"/>
                    </a:cxn>
                    <a:cxn ang="0">
                      <a:pos x="T6" y="T7"/>
                    </a:cxn>
                    <a:cxn ang="0">
                      <a:pos x="T8" y="T9"/>
                    </a:cxn>
                  </a:cxnLst>
                  <a:rect l="0" t="0" r="r" b="b"/>
                  <a:pathLst>
                    <a:path w="2434" h="2402">
                      <a:moveTo>
                        <a:pt x="0" y="1956"/>
                      </a:moveTo>
                      <a:cubicBezTo>
                        <a:pt x="90" y="2246"/>
                        <a:pt x="246" y="2330"/>
                        <a:pt x="492" y="2402"/>
                      </a:cubicBezTo>
                      <a:cubicBezTo>
                        <a:pt x="2434" y="470"/>
                        <a:pt x="2434" y="470"/>
                        <a:pt x="2434" y="470"/>
                      </a:cubicBezTo>
                      <a:cubicBezTo>
                        <a:pt x="1966" y="0"/>
                        <a:pt x="1966" y="0"/>
                        <a:pt x="1966" y="0"/>
                      </a:cubicBezTo>
                      <a:lnTo>
                        <a:pt x="0" y="19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21" name="Freeform 15"/>
                <p:cNvSpPr/>
                <p:nvPr/>
              </p:nvSpPr>
              <p:spPr bwMode="auto">
                <a:xfrm>
                  <a:off x="3877913" y="4151183"/>
                  <a:ext cx="1414904" cy="1392435"/>
                </a:xfrm>
                <a:custGeom>
                  <a:avLst/>
                  <a:gdLst>
                    <a:gd name="T0" fmla="*/ 468 w 2473"/>
                    <a:gd name="T1" fmla="*/ 0 h 2434"/>
                    <a:gd name="T2" fmla="*/ 0 w 2473"/>
                    <a:gd name="T3" fmla="*/ 470 h 2434"/>
                    <a:gd name="T4" fmla="*/ 1974 w 2473"/>
                    <a:gd name="T5" fmla="*/ 2434 h 2434"/>
                    <a:gd name="T6" fmla="*/ 2473 w 2473"/>
                    <a:gd name="T7" fmla="*/ 1994 h 2434"/>
                    <a:gd name="T8" fmla="*/ 468 w 2473"/>
                    <a:gd name="T9" fmla="*/ 0 h 2434"/>
                  </a:gdLst>
                  <a:ahLst/>
                  <a:cxnLst>
                    <a:cxn ang="0">
                      <a:pos x="T0" y="T1"/>
                    </a:cxn>
                    <a:cxn ang="0">
                      <a:pos x="T2" y="T3"/>
                    </a:cxn>
                    <a:cxn ang="0">
                      <a:pos x="T4" y="T5"/>
                    </a:cxn>
                    <a:cxn ang="0">
                      <a:pos x="T6" y="T7"/>
                    </a:cxn>
                    <a:cxn ang="0">
                      <a:pos x="T8" y="T9"/>
                    </a:cxn>
                  </a:cxnLst>
                  <a:rect l="0" t="0" r="r" b="b"/>
                  <a:pathLst>
                    <a:path w="2473" h="2434">
                      <a:moveTo>
                        <a:pt x="468" y="0"/>
                      </a:moveTo>
                      <a:cubicBezTo>
                        <a:pt x="0" y="470"/>
                        <a:pt x="0" y="470"/>
                        <a:pt x="0" y="470"/>
                      </a:cubicBezTo>
                      <a:cubicBezTo>
                        <a:pt x="1974" y="2434"/>
                        <a:pt x="1974" y="2434"/>
                        <a:pt x="1974" y="2434"/>
                      </a:cubicBezTo>
                      <a:cubicBezTo>
                        <a:pt x="2200" y="2366"/>
                        <a:pt x="2332" y="2258"/>
                        <a:pt x="2473" y="1994"/>
                      </a:cubicBezTo>
                      <a:lnTo>
                        <a:pt x="4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 name="Freeform 16"/>
                <p:cNvSpPr/>
                <p:nvPr/>
              </p:nvSpPr>
              <p:spPr bwMode="auto">
                <a:xfrm>
                  <a:off x="3670232" y="3348392"/>
                  <a:ext cx="409290" cy="2524359"/>
                </a:xfrm>
                <a:custGeom>
                  <a:avLst/>
                  <a:gdLst>
                    <a:gd name="T0" fmla="*/ 0 w 715"/>
                    <a:gd name="T1" fmla="*/ 4252 h 4412"/>
                    <a:gd name="T2" fmla="*/ 663 w 715"/>
                    <a:gd name="T3" fmla="*/ 4275 h 4412"/>
                    <a:gd name="T4" fmla="*/ 715 w 715"/>
                    <a:gd name="T5" fmla="*/ 9 h 4412"/>
                    <a:gd name="T6" fmla="*/ 52 w 715"/>
                    <a:gd name="T7" fmla="*/ 0 h 4412"/>
                    <a:gd name="T8" fmla="*/ 0 w 715"/>
                    <a:gd name="T9" fmla="*/ 4252 h 4412"/>
                  </a:gdLst>
                  <a:ahLst/>
                  <a:cxnLst>
                    <a:cxn ang="0">
                      <a:pos x="T0" y="T1"/>
                    </a:cxn>
                    <a:cxn ang="0">
                      <a:pos x="T2" y="T3"/>
                    </a:cxn>
                    <a:cxn ang="0">
                      <a:pos x="T4" y="T5"/>
                    </a:cxn>
                    <a:cxn ang="0">
                      <a:pos x="T6" y="T7"/>
                    </a:cxn>
                    <a:cxn ang="0">
                      <a:pos x="T8" y="T9"/>
                    </a:cxn>
                  </a:cxnLst>
                  <a:rect l="0" t="0" r="r" b="b"/>
                  <a:pathLst>
                    <a:path w="715" h="4412">
                      <a:moveTo>
                        <a:pt x="0" y="4252"/>
                      </a:moveTo>
                      <a:cubicBezTo>
                        <a:pt x="196" y="4412"/>
                        <a:pt x="476" y="4402"/>
                        <a:pt x="663" y="4275"/>
                      </a:cubicBezTo>
                      <a:cubicBezTo>
                        <a:pt x="715" y="9"/>
                        <a:pt x="715" y="9"/>
                        <a:pt x="715" y="9"/>
                      </a:cubicBezTo>
                      <a:cubicBezTo>
                        <a:pt x="52" y="0"/>
                        <a:pt x="52" y="0"/>
                        <a:pt x="52" y="0"/>
                      </a:cubicBezTo>
                      <a:lnTo>
                        <a:pt x="0" y="42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grpSp>
          <p:grpSp>
            <p:nvGrpSpPr>
              <p:cNvPr id="5" name="Group 17"/>
              <p:cNvGrpSpPr/>
              <p:nvPr/>
            </p:nvGrpSpPr>
            <p:grpSpPr>
              <a:xfrm>
                <a:off x="7565173" y="1668270"/>
                <a:ext cx="3500825" cy="3500217"/>
                <a:chOff x="2116873" y="2201895"/>
                <a:chExt cx="3500825" cy="3500217"/>
              </a:xfrm>
            </p:grpSpPr>
            <p:sp>
              <p:nvSpPr>
                <p:cNvPr id="24" name="Oval 11"/>
                <p:cNvSpPr>
                  <a:spLocks noChangeArrowheads="1"/>
                </p:cNvSpPr>
                <p:nvPr/>
              </p:nvSpPr>
              <p:spPr bwMode="auto">
                <a:xfrm>
                  <a:off x="2116873" y="2201895"/>
                  <a:ext cx="3500825" cy="3500217"/>
                </a:xfrm>
                <a:prstGeom prst="ellipse">
                  <a:avLst/>
                </a:prstGeom>
                <a:solidFill>
                  <a:srgbClr val="3D69B8"/>
                </a:solidFill>
                <a:ln>
                  <a:noFill/>
                </a:ln>
              </p:spPr>
              <p:txBody>
                <a:bodyPr vert="horz" wrap="square" lIns="91440" tIns="45720" rIns="91440" bIns="45720" numCol="1" anchor="t" anchorCtr="0" compatLnSpc="1"/>
                <a:p>
                  <a:endParaRPr lang="id-ID"/>
                </a:p>
              </p:txBody>
            </p:sp>
            <p:sp>
              <p:nvSpPr>
                <p:cNvPr id="7" name="Oval 12"/>
                <p:cNvSpPr>
                  <a:spLocks noChangeArrowheads="1"/>
                </p:cNvSpPr>
                <p:nvPr/>
              </p:nvSpPr>
              <p:spPr bwMode="auto">
                <a:xfrm>
                  <a:off x="2377993" y="2463014"/>
                  <a:ext cx="2979193" cy="2978585"/>
                </a:xfrm>
                <a:prstGeom prst="ellipse">
                  <a:avLst/>
                </a:prstGeom>
                <a:solidFill>
                  <a:schemeClr val="bg1">
                    <a:lumMod val="95000"/>
                  </a:schemeClr>
                </a:solidFill>
                <a:ln>
                  <a:noFill/>
                </a:ln>
              </p:spPr>
              <p:txBody>
                <a:bodyPr vert="horz" wrap="square" lIns="91440" tIns="45720" rIns="91440" bIns="45720" numCol="1" anchor="t" anchorCtr="0" compatLnSpc="1"/>
                <a:p>
                  <a:endParaRPr lang="id-ID"/>
                </a:p>
              </p:txBody>
            </p:sp>
            <p:sp>
              <p:nvSpPr>
                <p:cNvPr id="8" name="Oval 13"/>
                <p:cNvSpPr>
                  <a:spLocks noChangeArrowheads="1"/>
                </p:cNvSpPr>
                <p:nvPr/>
              </p:nvSpPr>
              <p:spPr bwMode="auto">
                <a:xfrm>
                  <a:off x="2693765" y="2778180"/>
                  <a:ext cx="2347648" cy="2347648"/>
                </a:xfrm>
                <a:prstGeom prst="ellipse">
                  <a:avLst/>
                </a:prstGeom>
                <a:solidFill>
                  <a:srgbClr val="3D69B8"/>
                </a:solidFill>
                <a:ln>
                  <a:noFill/>
                </a:ln>
              </p:spPr>
              <p:txBody>
                <a:bodyPr vert="horz" wrap="square" lIns="91440" tIns="45720" rIns="91440" bIns="45720" numCol="1" anchor="t" anchorCtr="0" compatLnSpc="1"/>
                <a:p>
                  <a:endParaRPr lang="id-ID"/>
                </a:p>
              </p:txBody>
            </p:sp>
            <p:sp>
              <p:nvSpPr>
                <p:cNvPr id="9" name="Oval 14"/>
                <p:cNvSpPr>
                  <a:spLocks noChangeArrowheads="1"/>
                </p:cNvSpPr>
                <p:nvPr/>
              </p:nvSpPr>
              <p:spPr bwMode="auto">
                <a:xfrm>
                  <a:off x="2996179" y="3079985"/>
                  <a:ext cx="1742822" cy="1744036"/>
                </a:xfrm>
                <a:prstGeom prst="ellipse">
                  <a:avLst/>
                </a:prstGeom>
                <a:solidFill>
                  <a:schemeClr val="bg1">
                    <a:lumMod val="95000"/>
                  </a:schemeClr>
                </a:solidFill>
                <a:ln>
                  <a:noFill/>
                </a:ln>
              </p:spPr>
              <p:txBody>
                <a:bodyPr vert="horz" wrap="square" lIns="91440" tIns="45720" rIns="91440" bIns="45720" numCol="1" anchor="t" anchorCtr="0" compatLnSpc="1"/>
                <a:p>
                  <a:endParaRPr lang="id-ID"/>
                </a:p>
              </p:txBody>
            </p:sp>
            <p:sp>
              <p:nvSpPr>
                <p:cNvPr id="28" name="Oval 15"/>
                <p:cNvSpPr>
                  <a:spLocks noChangeArrowheads="1"/>
                </p:cNvSpPr>
                <p:nvPr/>
              </p:nvSpPr>
              <p:spPr bwMode="auto">
                <a:xfrm>
                  <a:off x="3284018" y="3368432"/>
                  <a:ext cx="1166537" cy="1167144"/>
                </a:xfrm>
                <a:prstGeom prst="ellipse">
                  <a:avLst/>
                </a:prstGeom>
                <a:solidFill>
                  <a:srgbClr val="3D69B8"/>
                </a:solidFill>
                <a:ln>
                  <a:noFill/>
                </a:ln>
              </p:spPr>
              <p:txBody>
                <a:bodyPr vert="horz" wrap="square" lIns="91440" tIns="45720" rIns="91440" bIns="45720" numCol="1" anchor="t" anchorCtr="0" compatLnSpc="1"/>
                <a:p>
                  <a:endParaRPr lang="id-ID"/>
                </a:p>
              </p:txBody>
            </p:sp>
            <p:sp>
              <p:nvSpPr>
                <p:cNvPr id="29" name="Oval 16"/>
                <p:cNvSpPr>
                  <a:spLocks noChangeArrowheads="1"/>
                </p:cNvSpPr>
                <p:nvPr/>
              </p:nvSpPr>
              <p:spPr bwMode="auto">
                <a:xfrm>
                  <a:off x="3530563" y="3615584"/>
                  <a:ext cx="672839" cy="672838"/>
                </a:xfrm>
                <a:prstGeom prst="ellipse">
                  <a:avLst/>
                </a:prstGeom>
                <a:solidFill>
                  <a:schemeClr val="bg1">
                    <a:lumMod val="95000"/>
                  </a:schemeClr>
                </a:solidFill>
                <a:ln>
                  <a:noFill/>
                </a:ln>
              </p:spPr>
              <p:txBody>
                <a:bodyPr vert="horz" wrap="square" lIns="91440" tIns="45720" rIns="91440" bIns="45720" numCol="1" anchor="t" anchorCtr="0" compatLnSpc="1"/>
                <a:p>
                  <a:endParaRPr lang="id-ID"/>
                </a:p>
              </p:txBody>
            </p:sp>
            <p:sp>
              <p:nvSpPr>
                <p:cNvPr id="31" name="Oval 17"/>
                <p:cNvSpPr>
                  <a:spLocks noChangeArrowheads="1"/>
                </p:cNvSpPr>
                <p:nvPr/>
              </p:nvSpPr>
              <p:spPr bwMode="auto">
                <a:xfrm>
                  <a:off x="3709096" y="3794117"/>
                  <a:ext cx="315773" cy="315773"/>
                </a:xfrm>
                <a:prstGeom prst="ellipse">
                  <a:avLst/>
                </a:prstGeom>
                <a:solidFill>
                  <a:schemeClr val="tx2">
                    <a:lumMod val="50000"/>
                  </a:schemeClr>
                </a:solidFill>
                <a:ln>
                  <a:noFill/>
                </a:ln>
              </p:spPr>
              <p:txBody>
                <a:bodyPr vert="horz" wrap="square" lIns="91440" tIns="45720" rIns="91440" bIns="45720" numCol="1" anchor="t" anchorCtr="0" compatLnSpc="1"/>
                <a:p>
                  <a:endParaRPr lang="id-ID"/>
                </a:p>
              </p:txBody>
            </p:sp>
          </p:grpSp>
        </p:grpSp>
        <p:grpSp>
          <p:nvGrpSpPr>
            <p:cNvPr id="32" name="Group 25"/>
            <p:cNvGrpSpPr/>
            <p:nvPr/>
          </p:nvGrpSpPr>
          <p:grpSpPr>
            <a:xfrm rot="840000">
              <a:off x="10023" y="1597"/>
              <a:ext cx="2214" cy="2262"/>
              <a:chOff x="6076950" y="2555876"/>
              <a:chExt cx="3076576" cy="3143249"/>
            </a:xfrm>
            <a:effectLst>
              <a:outerShdw blurRad="177800" dir="18900000" sy="23000" kx="-1200000" algn="bl" rotWithShape="0">
                <a:prstClr val="black">
                  <a:alpha val="29000"/>
                </a:prstClr>
              </a:outerShdw>
            </a:effectLst>
          </p:grpSpPr>
          <p:sp>
            <p:nvSpPr>
              <p:cNvPr id="10" name="Freeform 21"/>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1" name="Freeform 22"/>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2" name="Freeform 23"/>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 name="Freeform 24"/>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2">
                  <a:lumMod val="75000"/>
                </a:schemeClr>
              </a:solidFill>
              <a:ln>
                <a:noFill/>
              </a:ln>
            </p:spPr>
            <p:txBody>
              <a:bodyPr vert="horz" wrap="square" lIns="91440" tIns="45720" rIns="91440" bIns="45720" numCol="1" anchor="t" anchorCtr="0" compatLnSpc="1"/>
              <a:p>
                <a:endParaRPr lang="id-ID"/>
              </a:p>
            </p:txBody>
          </p:sp>
          <p:sp>
            <p:nvSpPr>
              <p:cNvPr id="37" name="Freeform 25"/>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2">
                  <a:lumMod val="75000"/>
                </a:schemeClr>
              </a:solidFill>
              <a:ln>
                <a:noFill/>
              </a:ln>
            </p:spPr>
            <p:txBody>
              <a:bodyPr vert="horz" wrap="square" lIns="91440" tIns="45720" rIns="91440" bIns="45720" numCol="1" anchor="t" anchorCtr="0" compatLnSpc="1"/>
              <a:p>
                <a:endParaRPr lang="id-ID"/>
              </a:p>
            </p:txBody>
          </p:sp>
          <p:sp>
            <p:nvSpPr>
              <p:cNvPr id="38" name="Freeform 26"/>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2"/>
              </a:solidFill>
              <a:ln>
                <a:noFill/>
              </a:ln>
            </p:spPr>
            <p:txBody>
              <a:bodyPr vert="horz" wrap="square" lIns="91440" tIns="45720" rIns="91440" bIns="45720" numCol="1" anchor="t" anchorCtr="0" compatLnSpc="1"/>
              <a:p>
                <a:endParaRPr lang="id-ID"/>
              </a:p>
            </p:txBody>
          </p:sp>
          <p:sp>
            <p:nvSpPr>
              <p:cNvPr id="13" name="Freeform 27"/>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2"/>
              </a:solidFill>
              <a:ln>
                <a:noFill/>
              </a:ln>
            </p:spPr>
            <p:txBody>
              <a:bodyPr vert="horz" wrap="square" lIns="91440" tIns="45720" rIns="91440" bIns="45720" numCol="1" anchor="t" anchorCtr="0" compatLnSpc="1"/>
              <a:p>
                <a:endParaRPr lang="id-ID"/>
              </a:p>
            </p:txBody>
          </p:sp>
          <p:sp>
            <p:nvSpPr>
              <p:cNvPr id="14" name="Freeform 28"/>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2">
                  <a:lumMod val="75000"/>
                </a:schemeClr>
              </a:solidFill>
              <a:ln>
                <a:noFill/>
              </a:ln>
            </p:spPr>
            <p:txBody>
              <a:bodyPr vert="horz" wrap="square" lIns="91440" tIns="45720" rIns="91440" bIns="45720" numCol="1" anchor="t" anchorCtr="0" compatLnSpc="1"/>
              <a:p>
                <a:endParaRPr lang="id-ID"/>
              </a:p>
            </p:txBody>
          </p:sp>
        </p:grpSp>
        <p:grpSp>
          <p:nvGrpSpPr>
            <p:cNvPr id="42" name="Group 34"/>
            <p:cNvGrpSpPr/>
            <p:nvPr/>
          </p:nvGrpSpPr>
          <p:grpSpPr>
            <a:xfrm rot="20700000">
              <a:off x="8166" y="2555"/>
              <a:ext cx="2622" cy="2679"/>
              <a:chOff x="5920323" y="2302554"/>
              <a:chExt cx="2180669" cy="2227927"/>
            </a:xfrm>
            <a:effectLst>
              <a:outerShdw blurRad="177800" dir="18900000" sy="23000" kx="-1200000" algn="bl" rotWithShape="0">
                <a:prstClr val="black">
                  <a:alpha val="29000"/>
                </a:prstClr>
              </a:outerShdw>
            </a:effectLst>
          </p:grpSpPr>
          <p:sp>
            <p:nvSpPr>
              <p:cNvPr id="15" name="Freeform 21"/>
              <p:cNvSpPr/>
              <p:nvPr/>
            </p:nvSpPr>
            <p:spPr bwMode="auto">
              <a:xfrm>
                <a:off x="7879324" y="4300937"/>
                <a:ext cx="221668" cy="22954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22" name="Freeform 22"/>
              <p:cNvSpPr/>
              <p:nvPr/>
            </p:nvSpPr>
            <p:spPr bwMode="auto">
              <a:xfrm>
                <a:off x="7375227" y="3756332"/>
                <a:ext cx="554732" cy="64024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26" name="Freeform 23"/>
              <p:cNvSpPr/>
              <p:nvPr/>
            </p:nvSpPr>
            <p:spPr bwMode="auto">
              <a:xfrm>
                <a:off x="7363975" y="3746206"/>
                <a:ext cx="155280" cy="247548"/>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 name="Freeform 24"/>
              <p:cNvSpPr/>
              <p:nvPr/>
            </p:nvSpPr>
            <p:spPr bwMode="auto">
              <a:xfrm>
                <a:off x="5920323" y="2783021"/>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tx1">
                  <a:lumMod val="65000"/>
                  <a:lumOff val="35000"/>
                </a:schemeClr>
              </a:solidFill>
              <a:ln>
                <a:noFill/>
              </a:ln>
            </p:spPr>
            <p:txBody>
              <a:bodyPr vert="horz" wrap="square" lIns="91440" tIns="45720" rIns="91440" bIns="45720" numCol="1" anchor="t" anchorCtr="0" compatLnSpc="1"/>
              <a:p>
                <a:endParaRPr lang="id-ID"/>
              </a:p>
            </p:txBody>
          </p:sp>
          <p:sp>
            <p:nvSpPr>
              <p:cNvPr id="47" name="Freeform 25"/>
              <p:cNvSpPr/>
              <p:nvPr/>
            </p:nvSpPr>
            <p:spPr bwMode="auto">
              <a:xfrm>
                <a:off x="6315274" y="2361065"/>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tx1">
                  <a:lumMod val="65000"/>
                  <a:lumOff val="35000"/>
                </a:schemeClr>
              </a:solidFill>
              <a:ln>
                <a:noFill/>
              </a:ln>
            </p:spPr>
            <p:txBody>
              <a:bodyPr vert="horz" wrap="square" lIns="91440" tIns="45720" rIns="91440" bIns="45720" numCol="1" anchor="t" anchorCtr="0" compatLnSpc="1"/>
              <a:p>
                <a:endParaRPr lang="id-ID"/>
              </a:p>
            </p:txBody>
          </p:sp>
          <p:sp>
            <p:nvSpPr>
              <p:cNvPr id="48" name="Freeform 26"/>
              <p:cNvSpPr/>
              <p:nvPr/>
            </p:nvSpPr>
            <p:spPr bwMode="auto">
              <a:xfrm>
                <a:off x="6053930" y="2855670"/>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404040"/>
              </a:solidFill>
              <a:ln>
                <a:noFill/>
              </a:ln>
            </p:spPr>
            <p:txBody>
              <a:bodyPr vert="horz" wrap="square" lIns="91440" tIns="45720" rIns="91440" bIns="45720" numCol="1" anchor="t" anchorCtr="0" compatLnSpc="1"/>
              <a:p>
                <a:endParaRPr lang="id-ID"/>
              </a:p>
            </p:txBody>
          </p:sp>
          <p:sp>
            <p:nvSpPr>
              <p:cNvPr id="49" name="Freeform 27"/>
              <p:cNvSpPr/>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404040"/>
              </a:solidFill>
              <a:ln>
                <a:noFill/>
              </a:ln>
            </p:spPr>
            <p:txBody>
              <a:bodyPr vert="horz" wrap="square" lIns="91440" tIns="45720" rIns="91440" bIns="45720" numCol="1" anchor="t" anchorCtr="0" compatLnSpc="1"/>
              <a:p>
                <a:endParaRPr lang="id-ID"/>
              </a:p>
            </p:txBody>
          </p:sp>
          <p:sp>
            <p:nvSpPr>
              <p:cNvPr id="50" name="Freeform 28"/>
              <p:cNvSpPr/>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404040"/>
              </a:solidFill>
              <a:ln>
                <a:noFill/>
              </a:ln>
            </p:spPr>
            <p:txBody>
              <a:bodyPr vert="horz" wrap="square" lIns="91440" tIns="45720" rIns="91440" bIns="45720" numCol="1" anchor="t" anchorCtr="0" compatLnSpc="1"/>
              <a:p>
                <a:endParaRPr lang="id-ID"/>
              </a:p>
            </p:txBody>
          </p:sp>
        </p:grpSp>
        <p:grpSp>
          <p:nvGrpSpPr>
            <p:cNvPr id="51" name="Group 43"/>
            <p:cNvGrpSpPr/>
            <p:nvPr/>
          </p:nvGrpSpPr>
          <p:grpSpPr>
            <a:xfrm rot="240000">
              <a:off x="8420" y="1198"/>
              <a:ext cx="2838" cy="2900"/>
              <a:chOff x="6076950" y="2555876"/>
              <a:chExt cx="3076576" cy="3143249"/>
            </a:xfrm>
            <a:effectLst>
              <a:outerShdw blurRad="177800" dir="18900000" sy="23000" kx="-1200000" algn="bl" rotWithShape="0">
                <a:prstClr val="black">
                  <a:alpha val="29000"/>
                </a:prstClr>
              </a:outerShdw>
            </a:effectLst>
          </p:grpSpPr>
          <p:sp>
            <p:nvSpPr>
              <p:cNvPr id="52" name="Freeform 21"/>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 name="Freeform 22"/>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 name="Freeform 23"/>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 name="Freeform 24"/>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tx2">
                  <a:lumMod val="75000"/>
                  <a:lumOff val="25000"/>
                </a:schemeClr>
              </a:solidFill>
              <a:ln>
                <a:noFill/>
              </a:ln>
            </p:spPr>
            <p:txBody>
              <a:bodyPr vert="horz" wrap="square" lIns="91440" tIns="45720" rIns="91440" bIns="45720" numCol="1" anchor="t" anchorCtr="0" compatLnSpc="1"/>
              <a:p>
                <a:endParaRPr lang="id-ID"/>
              </a:p>
            </p:txBody>
          </p:sp>
          <p:sp>
            <p:nvSpPr>
              <p:cNvPr id="56" name="Freeform 25"/>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tx2">
                  <a:lumMod val="75000"/>
                  <a:lumOff val="25000"/>
                </a:schemeClr>
              </a:solidFill>
              <a:ln>
                <a:noFill/>
              </a:ln>
            </p:spPr>
            <p:txBody>
              <a:bodyPr vert="horz" wrap="square" lIns="91440" tIns="45720" rIns="91440" bIns="45720" numCol="1" anchor="t" anchorCtr="0" compatLnSpc="1"/>
              <a:p>
                <a:endParaRPr lang="id-ID"/>
              </a:p>
            </p:txBody>
          </p:sp>
          <p:sp>
            <p:nvSpPr>
              <p:cNvPr id="57" name="Freeform 26"/>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3E6BBB"/>
              </a:solidFill>
              <a:ln>
                <a:noFill/>
              </a:ln>
            </p:spPr>
            <p:txBody>
              <a:bodyPr vert="horz" wrap="square" lIns="91440" tIns="45720" rIns="91440" bIns="45720" numCol="1" anchor="t" anchorCtr="0" compatLnSpc="1"/>
              <a:p>
                <a:endParaRPr lang="id-ID"/>
              </a:p>
            </p:txBody>
          </p:sp>
          <p:sp>
            <p:nvSpPr>
              <p:cNvPr id="58" name="Freeform 27"/>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3E6BBB"/>
              </a:solidFill>
              <a:ln>
                <a:noFill/>
              </a:ln>
            </p:spPr>
            <p:txBody>
              <a:bodyPr vert="horz" wrap="square" lIns="91440" tIns="45720" rIns="91440" bIns="45720" numCol="1" anchor="t" anchorCtr="0" compatLnSpc="1"/>
              <a:p>
                <a:endParaRPr lang="id-ID"/>
              </a:p>
            </p:txBody>
          </p:sp>
          <p:sp>
            <p:nvSpPr>
              <p:cNvPr id="59" name="Freeform 28"/>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3E6BBB"/>
              </a:solidFill>
              <a:ln>
                <a:noFill/>
              </a:ln>
            </p:spPr>
            <p:txBody>
              <a:bodyPr vert="horz" wrap="square" lIns="91440" tIns="45720" rIns="91440" bIns="45720" numCol="1" anchor="t" anchorCtr="0" compatLnSpc="1"/>
              <a:p>
                <a:endParaRPr lang="id-ID"/>
              </a:p>
            </p:txBody>
          </p:sp>
        </p:grpSp>
      </p:grpSp>
      <p:sp>
        <p:nvSpPr>
          <p:cNvPr id="62" name="任意多边形 61"/>
          <p:cNvSpPr/>
          <p:nvPr/>
        </p:nvSpPr>
        <p:spPr>
          <a:xfrm>
            <a:off x="2829560" y="1434465"/>
            <a:ext cx="8043545" cy="4681855"/>
          </a:xfrm>
          <a:custGeom>
            <a:avLst/>
            <a:gdLst/>
            <a:ahLst/>
            <a:cxnLst>
              <a:cxn ang="3">
                <a:pos x="hc" y="t"/>
              </a:cxn>
              <a:cxn ang="cd2">
                <a:pos x="l" y="vc"/>
              </a:cxn>
              <a:cxn ang="cd4">
                <a:pos x="hc" y="b"/>
              </a:cxn>
              <a:cxn ang="0">
                <a:pos x="r" y="vc"/>
              </a:cxn>
            </a:cxnLst>
            <a:rect l="l" t="t" r="r" b="b"/>
            <a:pathLst>
              <a:path w="12667" h="7373">
                <a:moveTo>
                  <a:pt x="931" y="0"/>
                </a:moveTo>
                <a:lnTo>
                  <a:pt x="12667" y="0"/>
                </a:lnTo>
                <a:lnTo>
                  <a:pt x="12667" y="7373"/>
                </a:lnTo>
                <a:lnTo>
                  <a:pt x="0" y="7373"/>
                </a:lnTo>
                <a:lnTo>
                  <a:pt x="0" y="676"/>
                </a:lnTo>
                <a:lnTo>
                  <a:pt x="931" y="0"/>
                </a:lnTo>
                <a:close/>
              </a:path>
            </a:pathLst>
          </a:custGeom>
          <a:solidFill>
            <a:srgbClr val="F9F9F9"/>
          </a:solidFill>
          <a:ln>
            <a:noFill/>
          </a:ln>
          <a:effectLst>
            <a:outerShdw blurRad="63500" sx="102000" sy="102000" algn="ctr" rotWithShape="0">
              <a:prstClr val="black">
                <a:alpha val="10000"/>
              </a:prstClr>
            </a:outerShdw>
          </a:effectLst>
        </p:spPr>
        <p:txBody>
          <a:bodyPr vert="horz" wrap="square" lIns="91440" tIns="45720" rIns="91440" bIns="45720" numCol="1" anchor="t" anchorCtr="0" compatLnSpc="1">
            <a:noAutofit/>
          </a:bodyPr>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 name="TextBox 17"/>
          <p:cNvSpPr txBox="1"/>
          <p:nvPr/>
        </p:nvSpPr>
        <p:spPr>
          <a:xfrm>
            <a:off x="3109595" y="1744345"/>
            <a:ext cx="7676515" cy="4061460"/>
          </a:xfrm>
          <a:prstGeom prst="rect">
            <a:avLst/>
          </a:prstGeom>
          <a:noFill/>
        </p:spPr>
        <p:txBody>
          <a:bodyPr wrap="square" rtlCol="0">
            <a:spAutoFit/>
          </a:bodyPr>
          <a:p>
            <a:pPr algn="just">
              <a:lnSpc>
                <a:spcPct val="150000"/>
              </a:lnSpc>
              <a:spcBef>
                <a:spcPts val="0"/>
              </a:spcBef>
              <a:spcAft>
                <a:spcPts val="0"/>
              </a:spcAft>
            </a:pPr>
            <a:r>
              <a:rPr lang="en-US" sz="12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en-US" sz="1600" b="1" spc="300" dirty="0">
                <a:solidFill>
                  <a:schemeClr val="bg1"/>
                </a:solidFill>
                <a:effectLst/>
                <a:highlight>
                  <a:srgbClr val="FF0000"/>
                </a:highlight>
                <a:uFillTx/>
                <a:latin typeface="微软雅黑" panose="020B0503020204020204" pitchFamily="34" charset="-122"/>
                <a:ea typeface="微软雅黑" panose="020B0503020204020204" pitchFamily="34" charset="-122"/>
                <a:cs typeface="微软雅黑" panose="020B0503020204020204" pitchFamily="34" charset="-122"/>
              </a:rPr>
              <a:t>1.网络填报受理时间：</a:t>
            </a:r>
            <a:endParaRPr lang="en-US" sz="1600" spc="300" dirty="0">
              <a:solidFill>
                <a:schemeClr val="bg1"/>
              </a:solidFill>
              <a:effectLst/>
              <a:highlight>
                <a:srgbClr val="FF0000"/>
              </a:highlight>
              <a:uFillTx/>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en-US" sz="14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申报单位需于</a:t>
            </a:r>
            <a:r>
              <a:rPr lang="en-US" sz="1400" b="1" spc="3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2021年9月28日至2021年10月26日</a:t>
            </a:r>
            <a:r>
              <a:rPr lang="en-US" sz="14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（工作时间），在线提交资助项目申请书及配套材料，并经过材料齐全性和内容合规性的形式预审。</a:t>
            </a:r>
            <a:endParaRPr lang="en-US" sz="14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注：网络填报受理截止后，不再受理新提交项目的申请，网络填报截止前已提交后又被退回修改的，可继续提交在线预审，但提交时间最迟不能超过书面材料受理的截止时间。所有项目要在线预审通过后，方可向行政服务大厅递交纸质申请材料。资助项目申请书需在线打印，其格式和内容可参照附件）</a:t>
            </a:r>
            <a:r>
              <a:rPr lang="zh-CN" altLang="en-US" sz="12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sz="12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endParaRPr lang="en-US" sz="1200" b="1" spc="300" dirty="0">
              <a:solidFill>
                <a:schemeClr val="tx1">
                  <a:lumMod val="65000"/>
                  <a:lumOff val="35000"/>
                </a:schemeClr>
              </a:solidFill>
              <a:effectLst/>
              <a:highlight>
                <a:srgbClr val="FF0000"/>
              </a:highligh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600" b="1" spc="300" dirty="0">
                <a:solidFill>
                  <a:schemeClr val="bg1"/>
                </a:solidFill>
                <a:effectLst/>
                <a:highlight>
                  <a:srgbClr val="FF0000"/>
                </a:highlight>
                <a:uFillTx/>
                <a:latin typeface="微软雅黑" panose="020B0503020204020204" pitchFamily="34" charset="-122"/>
                <a:ea typeface="微软雅黑" panose="020B0503020204020204" pitchFamily="34" charset="-122"/>
                <a:cs typeface="微软雅黑" panose="020B0503020204020204" pitchFamily="34" charset="-122"/>
              </a:rPr>
              <a:t>2.书面材料受理时间：</a:t>
            </a:r>
            <a:endParaRPr lang="en-US" sz="1600" b="1" spc="300" dirty="0">
              <a:solidFill>
                <a:schemeClr val="bg1"/>
              </a:solidFill>
              <a:effectLst/>
              <a:highlight>
                <a:srgbClr val="FF0000"/>
              </a:highlight>
              <a:uFillTx/>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en-US" sz="14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申报单位需于</a:t>
            </a:r>
            <a:r>
              <a:rPr lang="en-US" sz="1400" b="1" spc="3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2021年9月28日至2021年11月12日</a:t>
            </a:r>
            <a:r>
              <a:rPr lang="en-US" sz="14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（工作时间），到市民中心行政服务大厅窗口递交项目申请的纸质材料。</a:t>
            </a:r>
            <a:endParaRPr lang="en-US" sz="14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（注：网上预审通过后请及时预约到行政服务大厅窗口递交纸质材料，递交了纸质材料的项目才算申报成功）</a:t>
            </a:r>
            <a:r>
              <a:rPr lang="zh-CN" altLang="en-US" sz="12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7" name="组合 1"/>
          <p:cNvGrpSpPr/>
          <p:nvPr/>
        </p:nvGrpSpPr>
        <p:grpSpPr>
          <a:xfrm>
            <a:off x="707390" y="610235"/>
            <a:ext cx="10777855" cy="521970"/>
            <a:chOff x="1328103" y="1298258"/>
            <a:chExt cx="9876264" cy="521970"/>
          </a:xfrm>
        </p:grpSpPr>
        <p:sp>
          <p:nvSpPr>
            <p:cNvPr id="61" name="TextBox 15"/>
            <p:cNvSpPr txBox="1"/>
            <p:nvPr/>
          </p:nvSpPr>
          <p:spPr>
            <a:xfrm>
              <a:off x="1948388" y="1298258"/>
              <a:ext cx="9255979" cy="521970"/>
            </a:xfrm>
            <a:prstGeom prst="rect">
              <a:avLst/>
            </a:prstGeom>
            <a:noFill/>
            <a:ln w="9525">
              <a:noFill/>
            </a:ln>
          </p:spPr>
          <p:txBody>
            <a:bodyPr wrap="square" anchor="t" anchorCtr="0">
              <a:spAutoFit/>
            </a:bodyPr>
            <a:p>
              <a:r>
                <a:rPr lang="zh-CN" altLang="en-US" sz="2800" b="1" dirty="0">
                  <a:solidFill>
                    <a:schemeClr val="accent1"/>
                  </a:solidFill>
                  <a:latin typeface="微软雅黑" panose="020B0503020204020204" pitchFamily="34" charset="-122"/>
                  <a:ea typeface="微软雅黑" panose="020B0503020204020204" pitchFamily="34" charset="-122"/>
                  <a:sym typeface="+mn-ea"/>
                </a:rPr>
                <a:t>2022年深圳市质量品牌双提升项目扶持计划</a:t>
              </a:r>
              <a:r>
                <a:rPr lang="zh-CN" altLang="en-US" sz="2800" b="1" dirty="0">
                  <a:solidFill>
                    <a:schemeClr val="accent1"/>
                  </a:solidFill>
                  <a:latin typeface="微软雅黑" panose="020B0503020204020204" pitchFamily="34" charset="-122"/>
                  <a:ea typeface="微软雅黑" panose="020B0503020204020204" pitchFamily="34" charset="-122"/>
                </a:rPr>
                <a:t>申报时间：</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63" name="圆角矩形 50"/>
            <p:cNvSpPr>
              <a:spLocks noChangeArrowheads="1"/>
            </p:cNvSpPr>
            <p:nvPr/>
          </p:nvSpPr>
          <p:spPr bwMode="auto">
            <a:xfrm>
              <a:off x="1328103" y="1298258"/>
              <a:ext cx="536494" cy="521335"/>
            </a:xfrm>
            <a:prstGeom prst="roundRect">
              <a:avLst>
                <a:gd name="adj" fmla="val 16667"/>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lvl1pPr eaLnBrk="0" hangingPunct="0">
                <a:spcBef>
                  <a:spcPct val="20000"/>
                </a:spcBef>
                <a:buChar char="•"/>
                <a:defRPr sz="2000">
                  <a:solidFill>
                    <a:srgbClr val="37CCCE"/>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rgbClr val="37CCCE"/>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 name="组合 38"/>
          <p:cNvGrpSpPr/>
          <p:nvPr/>
        </p:nvGrpSpPr>
        <p:grpSpPr>
          <a:xfrm>
            <a:off x="10817225" y="164465"/>
            <a:ext cx="1038860" cy="1056005"/>
            <a:chOff x="8166" y="1198"/>
            <a:chExt cx="5105" cy="5191"/>
          </a:xfrm>
        </p:grpSpPr>
        <p:grpSp>
          <p:nvGrpSpPr>
            <p:cNvPr id="82" name="Group 81"/>
            <p:cNvGrpSpPr/>
            <p:nvPr/>
          </p:nvGrpSpPr>
          <p:grpSpPr>
            <a:xfrm>
              <a:off x="8983" y="2373"/>
              <a:ext cx="4288" cy="4016"/>
              <a:chOff x="7133415" y="1668270"/>
              <a:chExt cx="4322441" cy="4047961"/>
            </a:xfrm>
          </p:grpSpPr>
          <p:grpSp>
            <p:nvGrpSpPr>
              <p:cNvPr id="6" name="Group 9"/>
              <p:cNvGrpSpPr/>
              <p:nvPr/>
            </p:nvGrpSpPr>
            <p:grpSpPr>
              <a:xfrm>
                <a:off x="7133415" y="2987835"/>
                <a:ext cx="4322441" cy="2728396"/>
                <a:chOff x="1685115" y="3521460"/>
                <a:chExt cx="4322441" cy="2728396"/>
              </a:xfrm>
              <a:solidFill>
                <a:schemeClr val="tx1">
                  <a:lumMod val="85000"/>
                  <a:lumOff val="15000"/>
                </a:schemeClr>
              </a:solidFill>
            </p:grpSpPr>
            <p:sp>
              <p:nvSpPr>
                <p:cNvPr id="16" name="Freeform 10"/>
                <p:cNvSpPr/>
                <p:nvPr/>
              </p:nvSpPr>
              <p:spPr bwMode="auto">
                <a:xfrm>
                  <a:off x="3925886" y="4199156"/>
                  <a:ext cx="2081670" cy="2050700"/>
                </a:xfrm>
                <a:custGeom>
                  <a:avLst/>
                  <a:gdLst>
                    <a:gd name="T0" fmla="*/ 3577 w 3638"/>
                    <a:gd name="T1" fmla="*/ 3090 h 3585"/>
                    <a:gd name="T2" fmla="*/ 3555 w 3638"/>
                    <a:gd name="T3" fmla="*/ 3072 h 3585"/>
                    <a:gd name="T4" fmla="*/ 3556 w 3638"/>
                    <a:gd name="T5" fmla="*/ 3071 h 3585"/>
                    <a:gd name="T6" fmla="*/ 468 w 3638"/>
                    <a:gd name="T7" fmla="*/ 0 h 3585"/>
                    <a:gd name="T8" fmla="*/ 0 w 3638"/>
                    <a:gd name="T9" fmla="*/ 470 h 3585"/>
                    <a:gd name="T10" fmla="*/ 3062 w 3638"/>
                    <a:gd name="T11" fmla="*/ 3516 h 3585"/>
                    <a:gd name="T12" fmla="*/ 3067 w 3638"/>
                    <a:gd name="T13" fmla="*/ 3522 h 3585"/>
                    <a:gd name="T14" fmla="*/ 3084 w 3638"/>
                    <a:gd name="T15" fmla="*/ 3537 h 3585"/>
                    <a:gd name="T16" fmla="*/ 3088 w 3638"/>
                    <a:gd name="T17" fmla="*/ 3541 h 3585"/>
                    <a:gd name="T18" fmla="*/ 3088 w 3638"/>
                    <a:gd name="T19" fmla="*/ 3540 h 3585"/>
                    <a:gd name="T20" fmla="*/ 3432 w 3638"/>
                    <a:gd name="T21" fmla="*/ 3436 h 3585"/>
                    <a:gd name="T22" fmla="*/ 3577 w 3638"/>
                    <a:gd name="T23" fmla="*/ 309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8" h="3585">
                      <a:moveTo>
                        <a:pt x="3577" y="3090"/>
                      </a:moveTo>
                      <a:cubicBezTo>
                        <a:pt x="3570" y="3083"/>
                        <a:pt x="3563" y="3077"/>
                        <a:pt x="3555" y="3072"/>
                      </a:cubicBezTo>
                      <a:cubicBezTo>
                        <a:pt x="3556" y="3071"/>
                        <a:pt x="3556" y="3071"/>
                        <a:pt x="3556" y="3071"/>
                      </a:cubicBezTo>
                      <a:cubicBezTo>
                        <a:pt x="468" y="0"/>
                        <a:pt x="468" y="0"/>
                        <a:pt x="468" y="0"/>
                      </a:cubicBezTo>
                      <a:cubicBezTo>
                        <a:pt x="0" y="470"/>
                        <a:pt x="0" y="470"/>
                        <a:pt x="0" y="470"/>
                      </a:cubicBezTo>
                      <a:cubicBezTo>
                        <a:pt x="3062" y="3516"/>
                        <a:pt x="3062" y="3516"/>
                        <a:pt x="3062" y="3516"/>
                      </a:cubicBezTo>
                      <a:cubicBezTo>
                        <a:pt x="3064" y="3518"/>
                        <a:pt x="3065" y="3520"/>
                        <a:pt x="3067" y="3522"/>
                      </a:cubicBezTo>
                      <a:cubicBezTo>
                        <a:pt x="3072" y="3528"/>
                        <a:pt x="3078" y="3533"/>
                        <a:pt x="3084" y="3537"/>
                      </a:cubicBezTo>
                      <a:cubicBezTo>
                        <a:pt x="3088" y="3541"/>
                        <a:pt x="3088" y="3541"/>
                        <a:pt x="3088" y="3541"/>
                      </a:cubicBezTo>
                      <a:cubicBezTo>
                        <a:pt x="3088" y="3540"/>
                        <a:pt x="3088" y="3540"/>
                        <a:pt x="3088" y="3540"/>
                      </a:cubicBezTo>
                      <a:cubicBezTo>
                        <a:pt x="3160" y="3585"/>
                        <a:pt x="3305" y="3544"/>
                        <a:pt x="3432" y="3436"/>
                      </a:cubicBezTo>
                      <a:cubicBezTo>
                        <a:pt x="3573" y="3317"/>
                        <a:pt x="3638" y="3162"/>
                        <a:pt x="3577" y="3090"/>
                      </a:cubicBez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7" name="Freeform 11"/>
                <p:cNvSpPr/>
                <p:nvPr/>
              </p:nvSpPr>
              <p:spPr bwMode="auto">
                <a:xfrm>
                  <a:off x="1685115" y="4199156"/>
                  <a:ext cx="2081063" cy="2050700"/>
                </a:xfrm>
                <a:custGeom>
                  <a:avLst/>
                  <a:gdLst>
                    <a:gd name="T0" fmla="*/ 3637 w 3637"/>
                    <a:gd name="T1" fmla="*/ 470 h 3585"/>
                    <a:gd name="T2" fmla="*/ 3169 w 3637"/>
                    <a:gd name="T3" fmla="*/ 0 h 3585"/>
                    <a:gd name="T4" fmla="*/ 82 w 3637"/>
                    <a:gd name="T5" fmla="*/ 3071 h 3585"/>
                    <a:gd name="T6" fmla="*/ 83 w 3637"/>
                    <a:gd name="T7" fmla="*/ 3072 h 3585"/>
                    <a:gd name="T8" fmla="*/ 61 w 3637"/>
                    <a:gd name="T9" fmla="*/ 3090 h 3585"/>
                    <a:gd name="T10" fmla="*/ 205 w 3637"/>
                    <a:gd name="T11" fmla="*/ 3436 h 3585"/>
                    <a:gd name="T12" fmla="*/ 549 w 3637"/>
                    <a:gd name="T13" fmla="*/ 3540 h 3585"/>
                    <a:gd name="T14" fmla="*/ 550 w 3637"/>
                    <a:gd name="T15" fmla="*/ 3541 h 3585"/>
                    <a:gd name="T16" fmla="*/ 553 w 3637"/>
                    <a:gd name="T17" fmla="*/ 3537 h 3585"/>
                    <a:gd name="T18" fmla="*/ 570 w 3637"/>
                    <a:gd name="T19" fmla="*/ 3522 h 3585"/>
                    <a:gd name="T20" fmla="*/ 575 w 3637"/>
                    <a:gd name="T21" fmla="*/ 3516 h 3585"/>
                    <a:gd name="T22" fmla="*/ 3637 w 3637"/>
                    <a:gd name="T23" fmla="*/ 47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7" h="3585">
                      <a:moveTo>
                        <a:pt x="3637" y="470"/>
                      </a:moveTo>
                      <a:cubicBezTo>
                        <a:pt x="3169" y="0"/>
                        <a:pt x="3169" y="0"/>
                        <a:pt x="3169" y="0"/>
                      </a:cubicBezTo>
                      <a:cubicBezTo>
                        <a:pt x="82" y="3071"/>
                        <a:pt x="82" y="3071"/>
                        <a:pt x="82" y="3071"/>
                      </a:cubicBezTo>
                      <a:cubicBezTo>
                        <a:pt x="83" y="3072"/>
                        <a:pt x="83" y="3072"/>
                        <a:pt x="83" y="3072"/>
                      </a:cubicBezTo>
                      <a:cubicBezTo>
                        <a:pt x="74" y="3077"/>
                        <a:pt x="67" y="3083"/>
                        <a:pt x="61" y="3090"/>
                      </a:cubicBezTo>
                      <a:cubicBezTo>
                        <a:pt x="0" y="3162"/>
                        <a:pt x="65" y="3317"/>
                        <a:pt x="205" y="3436"/>
                      </a:cubicBezTo>
                      <a:cubicBezTo>
                        <a:pt x="332" y="3544"/>
                        <a:pt x="477" y="3585"/>
                        <a:pt x="549" y="3540"/>
                      </a:cubicBezTo>
                      <a:cubicBezTo>
                        <a:pt x="550" y="3541"/>
                        <a:pt x="550" y="3541"/>
                        <a:pt x="550" y="3541"/>
                      </a:cubicBezTo>
                      <a:cubicBezTo>
                        <a:pt x="553" y="3537"/>
                        <a:pt x="553" y="3537"/>
                        <a:pt x="553" y="3537"/>
                      </a:cubicBezTo>
                      <a:cubicBezTo>
                        <a:pt x="560" y="3533"/>
                        <a:pt x="565" y="3528"/>
                        <a:pt x="570" y="3522"/>
                      </a:cubicBezTo>
                      <a:cubicBezTo>
                        <a:pt x="572" y="3520"/>
                        <a:pt x="574" y="3518"/>
                        <a:pt x="575" y="3516"/>
                      </a:cubicBezTo>
                      <a:lnTo>
                        <a:pt x="3637" y="470"/>
                      </a:ln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8" name="Freeform 12"/>
                <p:cNvSpPr/>
                <p:nvPr/>
              </p:nvSpPr>
              <p:spPr bwMode="auto">
                <a:xfrm>
                  <a:off x="3668410" y="3521460"/>
                  <a:ext cx="411112" cy="2598444"/>
                </a:xfrm>
                <a:custGeom>
                  <a:avLst/>
                  <a:gdLst>
                    <a:gd name="T0" fmla="*/ 667 w 719"/>
                    <a:gd name="T1" fmla="*/ 4334 h 4542"/>
                    <a:gd name="T2" fmla="*/ 666 w 719"/>
                    <a:gd name="T3" fmla="*/ 4326 h 4542"/>
                    <a:gd name="T4" fmla="*/ 719 w 719"/>
                    <a:gd name="T5" fmla="*/ 8 h 4542"/>
                    <a:gd name="T6" fmla="*/ 56 w 719"/>
                    <a:gd name="T7" fmla="*/ 0 h 4542"/>
                    <a:gd name="T8" fmla="*/ 2 w 719"/>
                    <a:gd name="T9" fmla="*/ 4354 h 4542"/>
                    <a:gd name="T10" fmla="*/ 4 w 719"/>
                    <a:gd name="T11" fmla="*/ 4354 h 4542"/>
                    <a:gd name="T12" fmla="*/ 1 w 719"/>
                    <a:gd name="T13" fmla="*/ 4383 h 4542"/>
                    <a:gd name="T14" fmla="*/ 347 w 719"/>
                    <a:gd name="T15" fmla="*/ 4529 h 4542"/>
                    <a:gd name="T16" fmla="*/ 665 w 719"/>
                    <a:gd name="T17" fmla="*/ 4362 h 4542"/>
                    <a:gd name="T18" fmla="*/ 666 w 719"/>
                    <a:gd name="T19" fmla="*/ 4362 h 4542"/>
                    <a:gd name="T20" fmla="*/ 666 w 719"/>
                    <a:gd name="T21" fmla="*/ 4357 h 4542"/>
                    <a:gd name="T22" fmla="*/ 667 w 719"/>
                    <a:gd name="T23" fmla="*/ 4334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542">
                      <a:moveTo>
                        <a:pt x="667" y="4334"/>
                      </a:moveTo>
                      <a:cubicBezTo>
                        <a:pt x="667" y="4332"/>
                        <a:pt x="667" y="4329"/>
                        <a:pt x="666" y="4326"/>
                      </a:cubicBezTo>
                      <a:cubicBezTo>
                        <a:pt x="719" y="8"/>
                        <a:pt x="719" y="8"/>
                        <a:pt x="719" y="8"/>
                      </a:cubicBezTo>
                      <a:cubicBezTo>
                        <a:pt x="56" y="0"/>
                        <a:pt x="56" y="0"/>
                        <a:pt x="56" y="0"/>
                      </a:cubicBezTo>
                      <a:cubicBezTo>
                        <a:pt x="2" y="4354"/>
                        <a:pt x="2" y="4354"/>
                        <a:pt x="2" y="4354"/>
                      </a:cubicBezTo>
                      <a:cubicBezTo>
                        <a:pt x="4" y="4354"/>
                        <a:pt x="4" y="4354"/>
                        <a:pt x="4" y="4354"/>
                      </a:cubicBezTo>
                      <a:cubicBezTo>
                        <a:pt x="1" y="4364"/>
                        <a:pt x="0" y="4373"/>
                        <a:pt x="1" y="4383"/>
                      </a:cubicBezTo>
                      <a:cubicBezTo>
                        <a:pt x="8" y="4477"/>
                        <a:pt x="163" y="4542"/>
                        <a:pt x="347" y="4529"/>
                      </a:cubicBezTo>
                      <a:cubicBezTo>
                        <a:pt x="512" y="4517"/>
                        <a:pt x="645" y="4445"/>
                        <a:pt x="665" y="4362"/>
                      </a:cubicBezTo>
                      <a:cubicBezTo>
                        <a:pt x="666" y="4362"/>
                        <a:pt x="666" y="4362"/>
                        <a:pt x="666" y="4362"/>
                      </a:cubicBezTo>
                      <a:cubicBezTo>
                        <a:pt x="666" y="4357"/>
                        <a:pt x="666" y="4357"/>
                        <a:pt x="666" y="4357"/>
                      </a:cubicBezTo>
                      <a:cubicBezTo>
                        <a:pt x="667" y="4350"/>
                        <a:pt x="668" y="4342"/>
                        <a:pt x="667" y="4334"/>
                      </a:cubicBez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grpSp>
          <p:grpSp>
            <p:nvGrpSpPr>
              <p:cNvPr id="19" name="Group 13"/>
              <p:cNvGrpSpPr/>
              <p:nvPr/>
            </p:nvGrpSpPr>
            <p:grpSpPr>
              <a:xfrm>
                <a:off x="7876695" y="2814767"/>
                <a:ext cx="2864422" cy="2524359"/>
                <a:chOff x="2428395" y="3348392"/>
                <a:chExt cx="2864422" cy="2524359"/>
              </a:xfrm>
              <a:solidFill>
                <a:schemeClr val="tx1">
                  <a:alpha val="50000"/>
                </a:schemeClr>
              </a:solidFill>
            </p:grpSpPr>
            <p:sp>
              <p:nvSpPr>
                <p:cNvPr id="20" name="Freeform 14"/>
                <p:cNvSpPr/>
                <p:nvPr/>
              </p:nvSpPr>
              <p:spPr bwMode="auto">
                <a:xfrm>
                  <a:off x="2428395" y="4143896"/>
                  <a:ext cx="1392436" cy="1374218"/>
                </a:xfrm>
                <a:custGeom>
                  <a:avLst/>
                  <a:gdLst>
                    <a:gd name="T0" fmla="*/ 0 w 2434"/>
                    <a:gd name="T1" fmla="*/ 1956 h 2402"/>
                    <a:gd name="T2" fmla="*/ 492 w 2434"/>
                    <a:gd name="T3" fmla="*/ 2402 h 2402"/>
                    <a:gd name="T4" fmla="*/ 2434 w 2434"/>
                    <a:gd name="T5" fmla="*/ 470 h 2402"/>
                    <a:gd name="T6" fmla="*/ 1966 w 2434"/>
                    <a:gd name="T7" fmla="*/ 0 h 2402"/>
                    <a:gd name="T8" fmla="*/ 0 w 2434"/>
                    <a:gd name="T9" fmla="*/ 1956 h 2402"/>
                  </a:gdLst>
                  <a:ahLst/>
                  <a:cxnLst>
                    <a:cxn ang="0">
                      <a:pos x="T0" y="T1"/>
                    </a:cxn>
                    <a:cxn ang="0">
                      <a:pos x="T2" y="T3"/>
                    </a:cxn>
                    <a:cxn ang="0">
                      <a:pos x="T4" y="T5"/>
                    </a:cxn>
                    <a:cxn ang="0">
                      <a:pos x="T6" y="T7"/>
                    </a:cxn>
                    <a:cxn ang="0">
                      <a:pos x="T8" y="T9"/>
                    </a:cxn>
                  </a:cxnLst>
                  <a:rect l="0" t="0" r="r" b="b"/>
                  <a:pathLst>
                    <a:path w="2434" h="2402">
                      <a:moveTo>
                        <a:pt x="0" y="1956"/>
                      </a:moveTo>
                      <a:cubicBezTo>
                        <a:pt x="90" y="2246"/>
                        <a:pt x="246" y="2330"/>
                        <a:pt x="492" y="2402"/>
                      </a:cubicBezTo>
                      <a:cubicBezTo>
                        <a:pt x="2434" y="470"/>
                        <a:pt x="2434" y="470"/>
                        <a:pt x="2434" y="470"/>
                      </a:cubicBezTo>
                      <a:cubicBezTo>
                        <a:pt x="1966" y="0"/>
                        <a:pt x="1966" y="0"/>
                        <a:pt x="1966" y="0"/>
                      </a:cubicBezTo>
                      <a:lnTo>
                        <a:pt x="0" y="19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21" name="Freeform 15"/>
                <p:cNvSpPr/>
                <p:nvPr/>
              </p:nvSpPr>
              <p:spPr bwMode="auto">
                <a:xfrm>
                  <a:off x="3877913" y="4151183"/>
                  <a:ext cx="1414904" cy="1392435"/>
                </a:xfrm>
                <a:custGeom>
                  <a:avLst/>
                  <a:gdLst>
                    <a:gd name="T0" fmla="*/ 468 w 2473"/>
                    <a:gd name="T1" fmla="*/ 0 h 2434"/>
                    <a:gd name="T2" fmla="*/ 0 w 2473"/>
                    <a:gd name="T3" fmla="*/ 470 h 2434"/>
                    <a:gd name="T4" fmla="*/ 1974 w 2473"/>
                    <a:gd name="T5" fmla="*/ 2434 h 2434"/>
                    <a:gd name="T6" fmla="*/ 2473 w 2473"/>
                    <a:gd name="T7" fmla="*/ 1994 h 2434"/>
                    <a:gd name="T8" fmla="*/ 468 w 2473"/>
                    <a:gd name="T9" fmla="*/ 0 h 2434"/>
                  </a:gdLst>
                  <a:ahLst/>
                  <a:cxnLst>
                    <a:cxn ang="0">
                      <a:pos x="T0" y="T1"/>
                    </a:cxn>
                    <a:cxn ang="0">
                      <a:pos x="T2" y="T3"/>
                    </a:cxn>
                    <a:cxn ang="0">
                      <a:pos x="T4" y="T5"/>
                    </a:cxn>
                    <a:cxn ang="0">
                      <a:pos x="T6" y="T7"/>
                    </a:cxn>
                    <a:cxn ang="0">
                      <a:pos x="T8" y="T9"/>
                    </a:cxn>
                  </a:cxnLst>
                  <a:rect l="0" t="0" r="r" b="b"/>
                  <a:pathLst>
                    <a:path w="2473" h="2434">
                      <a:moveTo>
                        <a:pt x="468" y="0"/>
                      </a:moveTo>
                      <a:cubicBezTo>
                        <a:pt x="0" y="470"/>
                        <a:pt x="0" y="470"/>
                        <a:pt x="0" y="470"/>
                      </a:cubicBezTo>
                      <a:cubicBezTo>
                        <a:pt x="1974" y="2434"/>
                        <a:pt x="1974" y="2434"/>
                        <a:pt x="1974" y="2434"/>
                      </a:cubicBezTo>
                      <a:cubicBezTo>
                        <a:pt x="2200" y="2366"/>
                        <a:pt x="2332" y="2258"/>
                        <a:pt x="2473" y="1994"/>
                      </a:cubicBezTo>
                      <a:lnTo>
                        <a:pt x="4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 name="Freeform 16"/>
                <p:cNvSpPr/>
                <p:nvPr/>
              </p:nvSpPr>
              <p:spPr bwMode="auto">
                <a:xfrm>
                  <a:off x="3670232" y="3348392"/>
                  <a:ext cx="409290" cy="2524359"/>
                </a:xfrm>
                <a:custGeom>
                  <a:avLst/>
                  <a:gdLst>
                    <a:gd name="T0" fmla="*/ 0 w 715"/>
                    <a:gd name="T1" fmla="*/ 4252 h 4412"/>
                    <a:gd name="T2" fmla="*/ 663 w 715"/>
                    <a:gd name="T3" fmla="*/ 4275 h 4412"/>
                    <a:gd name="T4" fmla="*/ 715 w 715"/>
                    <a:gd name="T5" fmla="*/ 9 h 4412"/>
                    <a:gd name="T6" fmla="*/ 52 w 715"/>
                    <a:gd name="T7" fmla="*/ 0 h 4412"/>
                    <a:gd name="T8" fmla="*/ 0 w 715"/>
                    <a:gd name="T9" fmla="*/ 4252 h 4412"/>
                  </a:gdLst>
                  <a:ahLst/>
                  <a:cxnLst>
                    <a:cxn ang="0">
                      <a:pos x="T0" y="T1"/>
                    </a:cxn>
                    <a:cxn ang="0">
                      <a:pos x="T2" y="T3"/>
                    </a:cxn>
                    <a:cxn ang="0">
                      <a:pos x="T4" y="T5"/>
                    </a:cxn>
                    <a:cxn ang="0">
                      <a:pos x="T6" y="T7"/>
                    </a:cxn>
                    <a:cxn ang="0">
                      <a:pos x="T8" y="T9"/>
                    </a:cxn>
                  </a:cxnLst>
                  <a:rect l="0" t="0" r="r" b="b"/>
                  <a:pathLst>
                    <a:path w="715" h="4412">
                      <a:moveTo>
                        <a:pt x="0" y="4252"/>
                      </a:moveTo>
                      <a:cubicBezTo>
                        <a:pt x="196" y="4412"/>
                        <a:pt x="476" y="4402"/>
                        <a:pt x="663" y="4275"/>
                      </a:cubicBezTo>
                      <a:cubicBezTo>
                        <a:pt x="715" y="9"/>
                        <a:pt x="715" y="9"/>
                        <a:pt x="715" y="9"/>
                      </a:cubicBezTo>
                      <a:cubicBezTo>
                        <a:pt x="52" y="0"/>
                        <a:pt x="52" y="0"/>
                        <a:pt x="52" y="0"/>
                      </a:cubicBezTo>
                      <a:lnTo>
                        <a:pt x="0" y="42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grpSp>
          <p:grpSp>
            <p:nvGrpSpPr>
              <p:cNvPr id="5" name="Group 17"/>
              <p:cNvGrpSpPr/>
              <p:nvPr/>
            </p:nvGrpSpPr>
            <p:grpSpPr>
              <a:xfrm>
                <a:off x="7565173" y="1668270"/>
                <a:ext cx="3500825" cy="3500217"/>
                <a:chOff x="2116873" y="2201895"/>
                <a:chExt cx="3500825" cy="3500217"/>
              </a:xfrm>
            </p:grpSpPr>
            <p:sp>
              <p:nvSpPr>
                <p:cNvPr id="24" name="Oval 11"/>
                <p:cNvSpPr>
                  <a:spLocks noChangeArrowheads="1"/>
                </p:cNvSpPr>
                <p:nvPr/>
              </p:nvSpPr>
              <p:spPr bwMode="auto">
                <a:xfrm>
                  <a:off x="2116873" y="2201895"/>
                  <a:ext cx="3500825" cy="3500217"/>
                </a:xfrm>
                <a:prstGeom prst="ellipse">
                  <a:avLst/>
                </a:prstGeom>
                <a:solidFill>
                  <a:srgbClr val="3D69B8"/>
                </a:solidFill>
                <a:ln>
                  <a:noFill/>
                </a:ln>
              </p:spPr>
              <p:txBody>
                <a:bodyPr vert="horz" wrap="square" lIns="91440" tIns="45720" rIns="91440" bIns="45720" numCol="1" anchor="t" anchorCtr="0" compatLnSpc="1"/>
                <a:p>
                  <a:endParaRPr lang="id-ID"/>
                </a:p>
              </p:txBody>
            </p:sp>
            <p:sp>
              <p:nvSpPr>
                <p:cNvPr id="7" name="Oval 12"/>
                <p:cNvSpPr>
                  <a:spLocks noChangeArrowheads="1"/>
                </p:cNvSpPr>
                <p:nvPr/>
              </p:nvSpPr>
              <p:spPr bwMode="auto">
                <a:xfrm>
                  <a:off x="2377993" y="2463014"/>
                  <a:ext cx="2979193" cy="2978585"/>
                </a:xfrm>
                <a:prstGeom prst="ellipse">
                  <a:avLst/>
                </a:prstGeom>
                <a:solidFill>
                  <a:schemeClr val="bg1">
                    <a:lumMod val="95000"/>
                  </a:schemeClr>
                </a:solidFill>
                <a:ln>
                  <a:noFill/>
                </a:ln>
              </p:spPr>
              <p:txBody>
                <a:bodyPr vert="horz" wrap="square" lIns="91440" tIns="45720" rIns="91440" bIns="45720" numCol="1" anchor="t" anchorCtr="0" compatLnSpc="1"/>
                <a:p>
                  <a:endParaRPr lang="id-ID"/>
                </a:p>
              </p:txBody>
            </p:sp>
            <p:sp>
              <p:nvSpPr>
                <p:cNvPr id="8" name="Oval 13"/>
                <p:cNvSpPr>
                  <a:spLocks noChangeArrowheads="1"/>
                </p:cNvSpPr>
                <p:nvPr/>
              </p:nvSpPr>
              <p:spPr bwMode="auto">
                <a:xfrm>
                  <a:off x="2693765" y="2778180"/>
                  <a:ext cx="2347648" cy="2347648"/>
                </a:xfrm>
                <a:prstGeom prst="ellipse">
                  <a:avLst/>
                </a:prstGeom>
                <a:solidFill>
                  <a:srgbClr val="3D69B8"/>
                </a:solidFill>
                <a:ln>
                  <a:noFill/>
                </a:ln>
              </p:spPr>
              <p:txBody>
                <a:bodyPr vert="horz" wrap="square" lIns="91440" tIns="45720" rIns="91440" bIns="45720" numCol="1" anchor="t" anchorCtr="0" compatLnSpc="1"/>
                <a:p>
                  <a:endParaRPr lang="id-ID"/>
                </a:p>
              </p:txBody>
            </p:sp>
            <p:sp>
              <p:nvSpPr>
                <p:cNvPr id="9" name="Oval 14"/>
                <p:cNvSpPr>
                  <a:spLocks noChangeArrowheads="1"/>
                </p:cNvSpPr>
                <p:nvPr/>
              </p:nvSpPr>
              <p:spPr bwMode="auto">
                <a:xfrm>
                  <a:off x="2996179" y="3079985"/>
                  <a:ext cx="1742822" cy="1744036"/>
                </a:xfrm>
                <a:prstGeom prst="ellipse">
                  <a:avLst/>
                </a:prstGeom>
                <a:solidFill>
                  <a:schemeClr val="bg1">
                    <a:lumMod val="95000"/>
                  </a:schemeClr>
                </a:solidFill>
                <a:ln>
                  <a:noFill/>
                </a:ln>
              </p:spPr>
              <p:txBody>
                <a:bodyPr vert="horz" wrap="square" lIns="91440" tIns="45720" rIns="91440" bIns="45720" numCol="1" anchor="t" anchorCtr="0" compatLnSpc="1"/>
                <a:p>
                  <a:endParaRPr lang="id-ID"/>
                </a:p>
              </p:txBody>
            </p:sp>
            <p:sp>
              <p:nvSpPr>
                <p:cNvPr id="28" name="Oval 15"/>
                <p:cNvSpPr>
                  <a:spLocks noChangeArrowheads="1"/>
                </p:cNvSpPr>
                <p:nvPr/>
              </p:nvSpPr>
              <p:spPr bwMode="auto">
                <a:xfrm>
                  <a:off x="3284018" y="3368432"/>
                  <a:ext cx="1166537" cy="1167144"/>
                </a:xfrm>
                <a:prstGeom prst="ellipse">
                  <a:avLst/>
                </a:prstGeom>
                <a:solidFill>
                  <a:srgbClr val="3D69B8"/>
                </a:solidFill>
                <a:ln>
                  <a:noFill/>
                </a:ln>
              </p:spPr>
              <p:txBody>
                <a:bodyPr vert="horz" wrap="square" lIns="91440" tIns="45720" rIns="91440" bIns="45720" numCol="1" anchor="t" anchorCtr="0" compatLnSpc="1"/>
                <a:p>
                  <a:endParaRPr lang="id-ID"/>
                </a:p>
              </p:txBody>
            </p:sp>
            <p:sp>
              <p:nvSpPr>
                <p:cNvPr id="29" name="Oval 16"/>
                <p:cNvSpPr>
                  <a:spLocks noChangeArrowheads="1"/>
                </p:cNvSpPr>
                <p:nvPr/>
              </p:nvSpPr>
              <p:spPr bwMode="auto">
                <a:xfrm>
                  <a:off x="3530563" y="3615584"/>
                  <a:ext cx="672839" cy="672838"/>
                </a:xfrm>
                <a:prstGeom prst="ellipse">
                  <a:avLst/>
                </a:prstGeom>
                <a:solidFill>
                  <a:schemeClr val="bg1">
                    <a:lumMod val="95000"/>
                  </a:schemeClr>
                </a:solidFill>
                <a:ln>
                  <a:noFill/>
                </a:ln>
              </p:spPr>
              <p:txBody>
                <a:bodyPr vert="horz" wrap="square" lIns="91440" tIns="45720" rIns="91440" bIns="45720" numCol="1" anchor="t" anchorCtr="0" compatLnSpc="1"/>
                <a:p>
                  <a:endParaRPr lang="id-ID"/>
                </a:p>
              </p:txBody>
            </p:sp>
            <p:sp>
              <p:nvSpPr>
                <p:cNvPr id="31" name="Oval 17"/>
                <p:cNvSpPr>
                  <a:spLocks noChangeArrowheads="1"/>
                </p:cNvSpPr>
                <p:nvPr/>
              </p:nvSpPr>
              <p:spPr bwMode="auto">
                <a:xfrm>
                  <a:off x="3709096" y="3794117"/>
                  <a:ext cx="315773" cy="315773"/>
                </a:xfrm>
                <a:prstGeom prst="ellipse">
                  <a:avLst/>
                </a:prstGeom>
                <a:solidFill>
                  <a:schemeClr val="tx2">
                    <a:lumMod val="50000"/>
                  </a:schemeClr>
                </a:solidFill>
                <a:ln>
                  <a:noFill/>
                </a:ln>
              </p:spPr>
              <p:txBody>
                <a:bodyPr vert="horz" wrap="square" lIns="91440" tIns="45720" rIns="91440" bIns="45720" numCol="1" anchor="t" anchorCtr="0" compatLnSpc="1"/>
                <a:p>
                  <a:endParaRPr lang="id-ID"/>
                </a:p>
              </p:txBody>
            </p:sp>
          </p:grpSp>
        </p:grpSp>
        <p:grpSp>
          <p:nvGrpSpPr>
            <p:cNvPr id="32" name="Group 25"/>
            <p:cNvGrpSpPr/>
            <p:nvPr/>
          </p:nvGrpSpPr>
          <p:grpSpPr>
            <a:xfrm rot="840000">
              <a:off x="10023" y="1597"/>
              <a:ext cx="2214" cy="2262"/>
              <a:chOff x="6076950" y="2555876"/>
              <a:chExt cx="3076576" cy="3143249"/>
            </a:xfrm>
            <a:effectLst>
              <a:outerShdw blurRad="177800" dir="18900000" sy="23000" kx="-1200000" algn="bl" rotWithShape="0">
                <a:prstClr val="black">
                  <a:alpha val="29000"/>
                </a:prstClr>
              </a:outerShdw>
            </a:effectLst>
          </p:grpSpPr>
          <p:sp>
            <p:nvSpPr>
              <p:cNvPr id="10" name="Freeform 21"/>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1" name="Freeform 22"/>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2" name="Freeform 23"/>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 name="Freeform 24"/>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2">
                  <a:lumMod val="75000"/>
                </a:schemeClr>
              </a:solidFill>
              <a:ln>
                <a:noFill/>
              </a:ln>
            </p:spPr>
            <p:txBody>
              <a:bodyPr vert="horz" wrap="square" lIns="91440" tIns="45720" rIns="91440" bIns="45720" numCol="1" anchor="t" anchorCtr="0" compatLnSpc="1"/>
              <a:p>
                <a:endParaRPr lang="id-ID"/>
              </a:p>
            </p:txBody>
          </p:sp>
          <p:sp>
            <p:nvSpPr>
              <p:cNvPr id="37" name="Freeform 25"/>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2">
                  <a:lumMod val="75000"/>
                </a:schemeClr>
              </a:solidFill>
              <a:ln>
                <a:noFill/>
              </a:ln>
            </p:spPr>
            <p:txBody>
              <a:bodyPr vert="horz" wrap="square" lIns="91440" tIns="45720" rIns="91440" bIns="45720" numCol="1" anchor="t" anchorCtr="0" compatLnSpc="1"/>
              <a:p>
                <a:endParaRPr lang="id-ID"/>
              </a:p>
            </p:txBody>
          </p:sp>
          <p:sp>
            <p:nvSpPr>
              <p:cNvPr id="38" name="Freeform 26"/>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2"/>
              </a:solidFill>
              <a:ln>
                <a:noFill/>
              </a:ln>
            </p:spPr>
            <p:txBody>
              <a:bodyPr vert="horz" wrap="square" lIns="91440" tIns="45720" rIns="91440" bIns="45720" numCol="1" anchor="t" anchorCtr="0" compatLnSpc="1"/>
              <a:p>
                <a:endParaRPr lang="id-ID"/>
              </a:p>
            </p:txBody>
          </p:sp>
          <p:sp>
            <p:nvSpPr>
              <p:cNvPr id="13" name="Freeform 27"/>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2"/>
              </a:solidFill>
              <a:ln>
                <a:noFill/>
              </a:ln>
            </p:spPr>
            <p:txBody>
              <a:bodyPr vert="horz" wrap="square" lIns="91440" tIns="45720" rIns="91440" bIns="45720" numCol="1" anchor="t" anchorCtr="0" compatLnSpc="1"/>
              <a:p>
                <a:endParaRPr lang="id-ID"/>
              </a:p>
            </p:txBody>
          </p:sp>
          <p:sp>
            <p:nvSpPr>
              <p:cNvPr id="14" name="Freeform 28"/>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2">
                  <a:lumMod val="75000"/>
                </a:schemeClr>
              </a:solidFill>
              <a:ln>
                <a:noFill/>
              </a:ln>
            </p:spPr>
            <p:txBody>
              <a:bodyPr vert="horz" wrap="square" lIns="91440" tIns="45720" rIns="91440" bIns="45720" numCol="1" anchor="t" anchorCtr="0" compatLnSpc="1"/>
              <a:p>
                <a:endParaRPr lang="id-ID"/>
              </a:p>
            </p:txBody>
          </p:sp>
        </p:grpSp>
        <p:grpSp>
          <p:nvGrpSpPr>
            <p:cNvPr id="42" name="Group 34"/>
            <p:cNvGrpSpPr/>
            <p:nvPr/>
          </p:nvGrpSpPr>
          <p:grpSpPr>
            <a:xfrm rot="20700000">
              <a:off x="8166" y="2555"/>
              <a:ext cx="2622" cy="2679"/>
              <a:chOff x="5920323" y="2302554"/>
              <a:chExt cx="2180669" cy="2227927"/>
            </a:xfrm>
            <a:effectLst>
              <a:outerShdw blurRad="177800" dir="18900000" sy="23000" kx="-1200000" algn="bl" rotWithShape="0">
                <a:prstClr val="black">
                  <a:alpha val="29000"/>
                </a:prstClr>
              </a:outerShdw>
            </a:effectLst>
          </p:grpSpPr>
          <p:sp>
            <p:nvSpPr>
              <p:cNvPr id="15" name="Freeform 21"/>
              <p:cNvSpPr/>
              <p:nvPr/>
            </p:nvSpPr>
            <p:spPr bwMode="auto">
              <a:xfrm>
                <a:off x="7879324" y="4300937"/>
                <a:ext cx="221668" cy="22954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22" name="Freeform 22"/>
              <p:cNvSpPr/>
              <p:nvPr/>
            </p:nvSpPr>
            <p:spPr bwMode="auto">
              <a:xfrm>
                <a:off x="7375227" y="3756332"/>
                <a:ext cx="554732" cy="64024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26" name="Freeform 23"/>
              <p:cNvSpPr/>
              <p:nvPr/>
            </p:nvSpPr>
            <p:spPr bwMode="auto">
              <a:xfrm>
                <a:off x="7363975" y="3746206"/>
                <a:ext cx="155280" cy="247548"/>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 name="Freeform 24"/>
              <p:cNvSpPr/>
              <p:nvPr/>
            </p:nvSpPr>
            <p:spPr bwMode="auto">
              <a:xfrm>
                <a:off x="5920323" y="2783021"/>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tx1">
                  <a:lumMod val="65000"/>
                  <a:lumOff val="35000"/>
                </a:schemeClr>
              </a:solidFill>
              <a:ln>
                <a:noFill/>
              </a:ln>
            </p:spPr>
            <p:txBody>
              <a:bodyPr vert="horz" wrap="square" lIns="91440" tIns="45720" rIns="91440" bIns="45720" numCol="1" anchor="t" anchorCtr="0" compatLnSpc="1"/>
              <a:p>
                <a:endParaRPr lang="id-ID"/>
              </a:p>
            </p:txBody>
          </p:sp>
          <p:sp>
            <p:nvSpPr>
              <p:cNvPr id="47" name="Freeform 25"/>
              <p:cNvSpPr/>
              <p:nvPr/>
            </p:nvSpPr>
            <p:spPr bwMode="auto">
              <a:xfrm>
                <a:off x="6315274" y="2361065"/>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tx1">
                  <a:lumMod val="65000"/>
                  <a:lumOff val="35000"/>
                </a:schemeClr>
              </a:solidFill>
              <a:ln>
                <a:noFill/>
              </a:ln>
            </p:spPr>
            <p:txBody>
              <a:bodyPr vert="horz" wrap="square" lIns="91440" tIns="45720" rIns="91440" bIns="45720" numCol="1" anchor="t" anchorCtr="0" compatLnSpc="1"/>
              <a:p>
                <a:endParaRPr lang="id-ID"/>
              </a:p>
            </p:txBody>
          </p:sp>
          <p:sp>
            <p:nvSpPr>
              <p:cNvPr id="48" name="Freeform 26"/>
              <p:cNvSpPr/>
              <p:nvPr/>
            </p:nvSpPr>
            <p:spPr bwMode="auto">
              <a:xfrm>
                <a:off x="6053930" y="2855670"/>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404040"/>
              </a:solidFill>
              <a:ln>
                <a:noFill/>
              </a:ln>
            </p:spPr>
            <p:txBody>
              <a:bodyPr vert="horz" wrap="square" lIns="91440" tIns="45720" rIns="91440" bIns="45720" numCol="1" anchor="t" anchorCtr="0" compatLnSpc="1"/>
              <a:p>
                <a:endParaRPr lang="id-ID"/>
              </a:p>
            </p:txBody>
          </p:sp>
          <p:sp>
            <p:nvSpPr>
              <p:cNvPr id="49" name="Freeform 27"/>
              <p:cNvSpPr/>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404040"/>
              </a:solidFill>
              <a:ln>
                <a:noFill/>
              </a:ln>
            </p:spPr>
            <p:txBody>
              <a:bodyPr vert="horz" wrap="square" lIns="91440" tIns="45720" rIns="91440" bIns="45720" numCol="1" anchor="t" anchorCtr="0" compatLnSpc="1"/>
              <a:p>
                <a:endParaRPr lang="id-ID"/>
              </a:p>
            </p:txBody>
          </p:sp>
          <p:sp>
            <p:nvSpPr>
              <p:cNvPr id="50" name="Freeform 28"/>
              <p:cNvSpPr/>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404040"/>
              </a:solidFill>
              <a:ln>
                <a:noFill/>
              </a:ln>
            </p:spPr>
            <p:txBody>
              <a:bodyPr vert="horz" wrap="square" lIns="91440" tIns="45720" rIns="91440" bIns="45720" numCol="1" anchor="t" anchorCtr="0" compatLnSpc="1"/>
              <a:p>
                <a:endParaRPr lang="id-ID"/>
              </a:p>
            </p:txBody>
          </p:sp>
        </p:grpSp>
        <p:grpSp>
          <p:nvGrpSpPr>
            <p:cNvPr id="51" name="Group 43"/>
            <p:cNvGrpSpPr/>
            <p:nvPr/>
          </p:nvGrpSpPr>
          <p:grpSpPr>
            <a:xfrm rot="240000">
              <a:off x="8420" y="1198"/>
              <a:ext cx="2838" cy="2900"/>
              <a:chOff x="6076950" y="2555876"/>
              <a:chExt cx="3076576" cy="3143249"/>
            </a:xfrm>
            <a:effectLst>
              <a:outerShdw blurRad="177800" dir="18900000" sy="23000" kx="-1200000" algn="bl" rotWithShape="0">
                <a:prstClr val="black">
                  <a:alpha val="29000"/>
                </a:prstClr>
              </a:outerShdw>
            </a:effectLst>
          </p:grpSpPr>
          <p:sp>
            <p:nvSpPr>
              <p:cNvPr id="52" name="Freeform 21"/>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 name="Freeform 22"/>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 name="Freeform 23"/>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 name="Freeform 24"/>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tx2">
                  <a:lumMod val="75000"/>
                  <a:lumOff val="25000"/>
                </a:schemeClr>
              </a:solidFill>
              <a:ln>
                <a:noFill/>
              </a:ln>
            </p:spPr>
            <p:txBody>
              <a:bodyPr vert="horz" wrap="square" lIns="91440" tIns="45720" rIns="91440" bIns="45720" numCol="1" anchor="t" anchorCtr="0" compatLnSpc="1"/>
              <a:p>
                <a:endParaRPr lang="id-ID"/>
              </a:p>
            </p:txBody>
          </p:sp>
          <p:sp>
            <p:nvSpPr>
              <p:cNvPr id="56" name="Freeform 25"/>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tx2">
                  <a:lumMod val="75000"/>
                  <a:lumOff val="25000"/>
                </a:schemeClr>
              </a:solidFill>
              <a:ln>
                <a:noFill/>
              </a:ln>
            </p:spPr>
            <p:txBody>
              <a:bodyPr vert="horz" wrap="square" lIns="91440" tIns="45720" rIns="91440" bIns="45720" numCol="1" anchor="t" anchorCtr="0" compatLnSpc="1"/>
              <a:p>
                <a:endParaRPr lang="id-ID"/>
              </a:p>
            </p:txBody>
          </p:sp>
          <p:sp>
            <p:nvSpPr>
              <p:cNvPr id="57" name="Freeform 26"/>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3E6BBB"/>
              </a:solidFill>
              <a:ln>
                <a:noFill/>
              </a:ln>
            </p:spPr>
            <p:txBody>
              <a:bodyPr vert="horz" wrap="square" lIns="91440" tIns="45720" rIns="91440" bIns="45720" numCol="1" anchor="t" anchorCtr="0" compatLnSpc="1"/>
              <a:p>
                <a:endParaRPr lang="id-ID"/>
              </a:p>
            </p:txBody>
          </p:sp>
          <p:sp>
            <p:nvSpPr>
              <p:cNvPr id="58" name="Freeform 27"/>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3E6BBB"/>
              </a:solidFill>
              <a:ln>
                <a:noFill/>
              </a:ln>
            </p:spPr>
            <p:txBody>
              <a:bodyPr vert="horz" wrap="square" lIns="91440" tIns="45720" rIns="91440" bIns="45720" numCol="1" anchor="t" anchorCtr="0" compatLnSpc="1"/>
              <a:p>
                <a:endParaRPr lang="id-ID"/>
              </a:p>
            </p:txBody>
          </p:sp>
          <p:sp>
            <p:nvSpPr>
              <p:cNvPr id="59" name="Freeform 28"/>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3E6BBB"/>
              </a:solidFill>
              <a:ln>
                <a:noFill/>
              </a:ln>
            </p:spPr>
            <p:txBody>
              <a:bodyPr vert="horz" wrap="square" lIns="91440" tIns="45720" rIns="91440" bIns="45720" numCol="1" anchor="t" anchorCtr="0" compatLnSpc="1"/>
              <a:p>
                <a:endParaRPr lang="id-ID"/>
              </a:p>
            </p:txBody>
          </p:sp>
        </p:grpSp>
      </p:grpSp>
      <p:sp>
        <p:nvSpPr>
          <p:cNvPr id="62" name="任意多边形 61"/>
          <p:cNvSpPr/>
          <p:nvPr/>
        </p:nvSpPr>
        <p:spPr>
          <a:xfrm>
            <a:off x="961390" y="1590675"/>
            <a:ext cx="10347960" cy="4535170"/>
          </a:xfrm>
          <a:custGeom>
            <a:avLst/>
            <a:gdLst/>
            <a:ahLst/>
            <a:cxnLst>
              <a:cxn ang="3">
                <a:pos x="hc" y="t"/>
              </a:cxn>
              <a:cxn ang="cd2">
                <a:pos x="l" y="vc"/>
              </a:cxn>
              <a:cxn ang="cd4">
                <a:pos x="hc" y="b"/>
              </a:cxn>
              <a:cxn ang="0">
                <a:pos x="r" y="vc"/>
              </a:cxn>
            </a:cxnLst>
            <a:rect l="l" t="t" r="r" b="b"/>
            <a:pathLst>
              <a:path w="12667" h="7373">
                <a:moveTo>
                  <a:pt x="931" y="0"/>
                </a:moveTo>
                <a:lnTo>
                  <a:pt x="12667" y="0"/>
                </a:lnTo>
                <a:lnTo>
                  <a:pt x="12667" y="7373"/>
                </a:lnTo>
                <a:lnTo>
                  <a:pt x="0" y="7373"/>
                </a:lnTo>
                <a:lnTo>
                  <a:pt x="0" y="676"/>
                </a:lnTo>
                <a:lnTo>
                  <a:pt x="931" y="0"/>
                </a:lnTo>
                <a:close/>
              </a:path>
            </a:pathLst>
          </a:custGeom>
          <a:solidFill>
            <a:srgbClr val="F9F9F9"/>
          </a:solidFill>
          <a:ln>
            <a:noFill/>
          </a:ln>
          <a:effectLst>
            <a:outerShdw blurRad="63500" sx="102000" sy="102000" algn="ctr" rotWithShape="0">
              <a:prstClr val="black">
                <a:alpha val="10000"/>
              </a:prstClr>
            </a:outerShdw>
          </a:effectLst>
        </p:spPr>
        <p:txBody>
          <a:bodyPr vert="horz" wrap="square" lIns="91440" tIns="45720" rIns="91440" bIns="45720" numCol="1" anchor="t" anchorCtr="0" compatLnSpc="1">
            <a:noAutofit/>
          </a:bodyPr>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 name="TextBox 17"/>
          <p:cNvSpPr txBox="1"/>
          <p:nvPr/>
        </p:nvSpPr>
        <p:spPr>
          <a:xfrm>
            <a:off x="1275080" y="1761490"/>
            <a:ext cx="10081260" cy="4431030"/>
          </a:xfrm>
          <a:prstGeom prst="rect">
            <a:avLst/>
          </a:prstGeom>
          <a:noFill/>
        </p:spPr>
        <p:txBody>
          <a:bodyPr wrap="square" rtlCol="0">
            <a:spAutoFit/>
          </a:bodyPr>
          <a:p>
            <a:pPr algn="just">
              <a:lnSpc>
                <a:spcPct val="150000"/>
              </a:lnSpc>
              <a:spcBef>
                <a:spcPts val="0"/>
              </a:spcBef>
              <a:spcAft>
                <a:spcPts val="0"/>
              </a:spcAft>
            </a:pPr>
            <a:r>
              <a:rPr lang="en-US" sz="14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en-US" sz="2000" b="1" spc="300" dirty="0">
                <a:solidFill>
                  <a:schemeClr val="bg1"/>
                </a:solidFill>
                <a:effectLst/>
                <a:highlight>
                  <a:srgbClr val="FF0000"/>
                </a:highlight>
                <a:uFillTx/>
                <a:latin typeface="微软雅黑" panose="020B0503020204020204" pitchFamily="34" charset="-122"/>
                <a:ea typeface="微软雅黑" panose="020B0503020204020204" pitchFamily="34" charset="-122"/>
                <a:cs typeface="微软雅黑" panose="020B0503020204020204" pitchFamily="34" charset="-122"/>
              </a:rPr>
              <a:t>1.</a:t>
            </a:r>
            <a:r>
              <a:rPr lang="en-US" sz="2000" b="1" spc="300" dirty="0">
                <a:solidFill>
                  <a:schemeClr val="bg1"/>
                </a:solidFill>
                <a:effectLst/>
                <a:highlight>
                  <a:srgbClr val="FF0000"/>
                </a:highlight>
                <a:uFillTx/>
                <a:latin typeface="微软雅黑" panose="020B0503020204020204" pitchFamily="34" charset="-122"/>
                <a:ea typeface="微软雅黑" panose="020B0503020204020204" pitchFamily="34" charset="-122"/>
                <a:cs typeface="微软雅黑" panose="020B0503020204020204" pitchFamily="34" charset="-122"/>
                <a:sym typeface="+mn-ea"/>
              </a:rPr>
              <a:t>基本条件</a:t>
            </a:r>
            <a:r>
              <a:rPr lang="en-US" sz="2000" b="1" spc="300" dirty="0">
                <a:solidFill>
                  <a:schemeClr val="bg1"/>
                </a:solidFill>
                <a:effectLst/>
                <a:highlight>
                  <a:srgbClr val="FF0000"/>
                </a:highlight>
                <a:uFillTx/>
                <a:latin typeface="微软雅黑" panose="020B0503020204020204" pitchFamily="34" charset="-122"/>
                <a:ea typeface="微软雅黑" panose="020B0503020204020204" pitchFamily="34" charset="-122"/>
                <a:cs typeface="微软雅黑" panose="020B0503020204020204" pitchFamily="34" charset="-122"/>
              </a:rPr>
              <a:t>：</a:t>
            </a:r>
            <a:endParaRPr lang="en-US" sz="1800" spc="300" dirty="0">
              <a:solidFill>
                <a:schemeClr val="bg1"/>
              </a:solidFill>
              <a:effectLst/>
              <a:highlight>
                <a:srgbClr val="FF0000"/>
              </a:highlight>
              <a:uFillTx/>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（一）项目实施单位必须是在深圳市辖区（含深汕特别合作区，下同）依法登记的，具有独立法人资格或按国家统计局相关规定可视同法人的企业，或第三方服务机构（财政全额核拨单位除外）；</a:t>
            </a:r>
            <a:endPar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（二）项目实施单位于2018年9月30日前注册成立（分立成立的除外），且建立了规范的生产经营和财务会计等管理制度；</a:t>
            </a:r>
            <a:endPar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（三）项目实施单位提交的2020年度营业收入等生产经营指标数据，没有超出经市统计部门认定的正常误差范围；</a:t>
            </a:r>
            <a:endPar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（四）项目实施单位未被列为严重失信主体；</a:t>
            </a:r>
            <a:endPar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（五）申报资助的项目应符合项目支持类别，且具有专业性、独立性、系统性与完整性；</a:t>
            </a:r>
            <a:endPar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原则上单个企业不设数量限制，但项目实施单位不得将本属于同一个建设项目刻意分拆、虚假包装成两个资助项目申报，项目的建设内容、实施费用、时间与地点不能存在雷同与重复。</a:t>
            </a:r>
            <a:endPar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六）申报资助的项目不存在向市有关产业主管部门相关项目扶持计划多头或重复申报的情形；不存在将已经纳入市有关产业主管部门相关项目扶持计划资助的有关项目费用，再次重复纳为本资助项目费用的行为；符合市政府或市有关产业主管部门相关规定的项目，以及企业获得其他部门奖励的除外；</a:t>
            </a:r>
            <a:endPar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（七）申报资助的项目不属于政府投资建设或购买服务的项目；</a:t>
            </a:r>
            <a:endPar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（八）法律、法规、规章和上级行政机关规范性文件规定的其他条件。</a:t>
            </a:r>
            <a:endParaRPr lang="zh-CN" alt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7" name="组合 1"/>
          <p:cNvGrpSpPr/>
          <p:nvPr/>
        </p:nvGrpSpPr>
        <p:grpSpPr>
          <a:xfrm>
            <a:off x="707390" y="610235"/>
            <a:ext cx="10777855" cy="521970"/>
            <a:chOff x="1328103" y="1298258"/>
            <a:chExt cx="9876264" cy="521970"/>
          </a:xfrm>
        </p:grpSpPr>
        <p:sp>
          <p:nvSpPr>
            <p:cNvPr id="61" name="TextBox 15"/>
            <p:cNvSpPr txBox="1"/>
            <p:nvPr/>
          </p:nvSpPr>
          <p:spPr>
            <a:xfrm>
              <a:off x="1948388" y="1298258"/>
              <a:ext cx="9255979" cy="521970"/>
            </a:xfrm>
            <a:prstGeom prst="rect">
              <a:avLst/>
            </a:prstGeom>
            <a:noFill/>
            <a:ln w="9525">
              <a:noFill/>
            </a:ln>
          </p:spPr>
          <p:txBody>
            <a:bodyPr wrap="square" anchor="t" anchorCtr="0">
              <a:spAutoFit/>
            </a:bodyPr>
            <a:p>
              <a:r>
                <a:rPr lang="zh-CN" altLang="en-US" sz="2800" b="1" dirty="0">
                  <a:solidFill>
                    <a:schemeClr val="accent1"/>
                  </a:solidFill>
                  <a:latin typeface="微软雅黑" panose="020B0503020204020204" pitchFamily="34" charset="-122"/>
                  <a:ea typeface="微软雅黑" panose="020B0503020204020204" pitchFamily="34" charset="-122"/>
                  <a:sym typeface="+mn-ea"/>
                </a:rPr>
                <a:t>2022年深圳市质量品牌双提升项目扶持计划</a:t>
              </a:r>
              <a:r>
                <a:rPr lang="zh-CN" altLang="en-US" sz="2800" b="1" dirty="0">
                  <a:solidFill>
                    <a:schemeClr val="accent1"/>
                  </a:solidFill>
                  <a:latin typeface="微软雅黑" panose="020B0503020204020204" pitchFamily="34" charset="-122"/>
                  <a:ea typeface="微软雅黑" panose="020B0503020204020204" pitchFamily="34" charset="-122"/>
                </a:rPr>
                <a:t>申报条件：</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63" name="圆角矩形 50"/>
            <p:cNvSpPr>
              <a:spLocks noChangeArrowheads="1"/>
            </p:cNvSpPr>
            <p:nvPr/>
          </p:nvSpPr>
          <p:spPr bwMode="auto">
            <a:xfrm>
              <a:off x="1328103" y="1298258"/>
              <a:ext cx="536494" cy="521335"/>
            </a:xfrm>
            <a:prstGeom prst="roundRect">
              <a:avLst>
                <a:gd name="adj" fmla="val 16667"/>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lvl1pPr eaLnBrk="0" hangingPunct="0">
                <a:spcBef>
                  <a:spcPct val="20000"/>
                </a:spcBef>
                <a:buChar char="•"/>
                <a:defRPr sz="2000">
                  <a:solidFill>
                    <a:srgbClr val="37CCCE"/>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rgbClr val="37CCCE"/>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三</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3" name="文本框 2"/>
          <p:cNvSpPr txBox="1"/>
          <p:nvPr/>
        </p:nvSpPr>
        <p:spPr>
          <a:xfrm>
            <a:off x="2829560" y="1131570"/>
            <a:ext cx="5618480" cy="398780"/>
          </a:xfrm>
          <a:prstGeom prst="rect">
            <a:avLst/>
          </a:prstGeom>
          <a:noFill/>
        </p:spPr>
        <p:txBody>
          <a:bodyPr wrap="square" rtlCol="0" anchor="t">
            <a:spAutoFit/>
          </a:bodyPr>
          <a:p>
            <a:r>
              <a:rPr lang="zh-CN" altLang="en-US" sz="2000">
                <a:solidFill>
                  <a:schemeClr val="tx1"/>
                </a:solidFill>
                <a:effectLst>
                  <a:outerShdw blurRad="38100" dist="19050" dir="2700000" algn="tl" rotWithShape="0">
                    <a:schemeClr val="dk1">
                      <a:alpha val="40000"/>
                    </a:schemeClr>
                  </a:outerShdw>
                </a:effectLst>
                <a:uFillTx/>
              </a:rPr>
              <a:t>（资助项目的条件由</a:t>
            </a:r>
            <a:r>
              <a:rPr lang="zh-CN" altLang="en-US" sz="2000">
                <a:solidFill>
                  <a:srgbClr val="FF0000"/>
                </a:solidFill>
                <a:effectLst>
                  <a:outerShdw blurRad="38100" dist="19050" dir="2700000" algn="tl" rotWithShape="0">
                    <a:schemeClr val="dk1">
                      <a:alpha val="40000"/>
                    </a:schemeClr>
                  </a:outerShdw>
                </a:effectLst>
                <a:uFillTx/>
              </a:rPr>
              <a:t>基本条件</a:t>
            </a:r>
            <a:r>
              <a:rPr lang="zh-CN" altLang="en-US" sz="2000">
                <a:solidFill>
                  <a:schemeClr val="tx1"/>
                </a:solidFill>
                <a:effectLst>
                  <a:outerShdw blurRad="38100" dist="19050" dir="2700000" algn="tl" rotWithShape="0">
                    <a:schemeClr val="dk1">
                      <a:alpha val="40000"/>
                    </a:schemeClr>
                  </a:outerShdw>
                </a:effectLst>
                <a:uFillTx/>
              </a:rPr>
              <a:t>和</a:t>
            </a:r>
            <a:r>
              <a:rPr lang="zh-CN" altLang="en-US" sz="2000">
                <a:solidFill>
                  <a:srgbClr val="FF0000"/>
                </a:solidFill>
                <a:effectLst>
                  <a:outerShdw blurRad="38100" dist="19050" dir="2700000" algn="tl" rotWithShape="0">
                    <a:schemeClr val="dk1">
                      <a:alpha val="40000"/>
                    </a:schemeClr>
                  </a:outerShdw>
                </a:effectLst>
                <a:uFillTx/>
              </a:rPr>
              <a:t>专项条件</a:t>
            </a:r>
            <a:r>
              <a:rPr lang="zh-CN" altLang="en-US" sz="2000">
                <a:solidFill>
                  <a:schemeClr val="tx1"/>
                </a:solidFill>
                <a:effectLst>
                  <a:outerShdw blurRad="38100" dist="19050" dir="2700000" algn="tl" rotWithShape="0">
                    <a:schemeClr val="dk1">
                      <a:alpha val="40000"/>
                    </a:schemeClr>
                  </a:outerShdw>
                </a:effectLst>
                <a:uFillTx/>
              </a:rPr>
              <a:t>组成）</a:t>
            </a:r>
            <a:endParaRPr lang="zh-CN" altLang="en-US" sz="2000">
              <a:solidFill>
                <a:schemeClr val="tx1"/>
              </a:solidFill>
              <a:effectLst>
                <a:outerShdw blurRad="38100" dist="19050" dir="2700000" algn="tl" rotWithShape="0">
                  <a:schemeClr val="dk1">
                    <a:alpha val="40000"/>
                  </a:schemeClr>
                </a:outerShdw>
              </a:effectLst>
              <a:uFillTx/>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strips(downLeft)">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strips(downLeft)">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strips(downLeft)">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strips(downLeft)">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strips(downLeft)">
                                      <p:cBhvr>
                                        <p:cTn id="35" dur="500"/>
                                        <p:tgtEl>
                                          <p:spTgt spid="2">
                                            <p:txEl>
                                              <p:pRg st="5" end="5"/>
                                            </p:txEl>
                                          </p:spTgt>
                                        </p:tgtEl>
                                      </p:cBhvr>
                                    </p:animEffect>
                                  </p:childTnLst>
                                </p:cTn>
                              </p:par>
                              <p:par>
                                <p:cTn id="36" presetID="18" presetClass="entr" presetSubtype="12"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strips(downLeft)">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strips(downLeft)">
                                      <p:cBhvr>
                                        <p:cTn id="43" dur="500"/>
                                        <p:tgtEl>
                                          <p:spTgt spid="2">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strips(downLeft)">
                                      <p:cBhvr>
                                        <p:cTn id="48" dur="500"/>
                                        <p:tgtEl>
                                          <p:spTgt spid="2">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nodeType="click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Effect transition="in" filter="strips(downLeft)">
                                      <p:cBhvr>
                                        <p:cTn id="5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矩形 26"/>
          <p:cNvSpPr/>
          <p:nvPr/>
        </p:nvSpPr>
        <p:spPr>
          <a:xfrm>
            <a:off x="5777865" y="2351405"/>
            <a:ext cx="5847080" cy="40189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601345" y="2351405"/>
            <a:ext cx="5027930" cy="40189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
          <p:cNvSpPr>
            <a:spLocks noChangeArrowheads="1"/>
          </p:cNvSpPr>
          <p:nvPr/>
        </p:nvSpPr>
        <p:spPr bwMode="auto">
          <a:xfrm>
            <a:off x="901065" y="716915"/>
            <a:ext cx="6035675" cy="106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8760" tIns="59381" rIns="118760" bIns="593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ClrTx/>
              <a:buSzTx/>
              <a:buNone/>
            </a:pPr>
            <a:r>
              <a:rPr lang="en-US" sz="2800" spc="300" dirty="0">
                <a:solidFill>
                  <a:schemeClr val="tx1">
                    <a:lumMod val="65000"/>
                    <a:lumOff val="35000"/>
                  </a:schemeClr>
                </a:solidFill>
                <a:effectLst/>
                <a:cs typeface="微软雅黑" panose="020B0503020204020204" pitchFamily="34" charset="-122"/>
                <a:sym typeface="+mn-ea"/>
              </a:rPr>
              <a:t> </a:t>
            </a:r>
            <a:r>
              <a:rPr lang="en-US" sz="2800" b="1" spc="300" dirty="0">
                <a:solidFill>
                  <a:schemeClr val="bg1"/>
                </a:solidFill>
                <a:effectLst/>
                <a:highlight>
                  <a:srgbClr val="FF0000"/>
                </a:highlight>
                <a:uFillTx/>
                <a:cs typeface="微软雅黑" panose="020B0503020204020204" pitchFamily="34" charset="-122"/>
                <a:sym typeface="+mn-ea"/>
              </a:rPr>
              <a:t>2</a:t>
            </a:r>
            <a:r>
              <a:rPr lang="en-US" sz="2800" b="1" spc="300" dirty="0">
                <a:solidFill>
                  <a:schemeClr val="bg1"/>
                </a:solidFill>
                <a:effectLst/>
                <a:highlight>
                  <a:srgbClr val="FF0000"/>
                </a:highlight>
                <a:uFillTx/>
                <a:cs typeface="微软雅黑" panose="020B0503020204020204" pitchFamily="34" charset="-122"/>
                <a:sym typeface="+mn-ea"/>
              </a:rPr>
              <a:t>.</a:t>
            </a:r>
            <a:r>
              <a:rPr lang="zh-CN" altLang="en-US" sz="2800" b="1" spc="300" dirty="0">
                <a:solidFill>
                  <a:schemeClr val="bg1"/>
                </a:solidFill>
                <a:effectLst/>
                <a:highlight>
                  <a:srgbClr val="FF0000"/>
                </a:highlight>
                <a:uFillTx/>
                <a:cs typeface="微软雅黑" panose="020B0503020204020204" pitchFamily="34" charset="-122"/>
                <a:sym typeface="+mn-ea"/>
              </a:rPr>
              <a:t>专项</a:t>
            </a:r>
            <a:r>
              <a:rPr lang="en-US" sz="2800" b="1" spc="300" dirty="0">
                <a:solidFill>
                  <a:schemeClr val="bg1"/>
                </a:solidFill>
                <a:effectLst/>
                <a:highlight>
                  <a:srgbClr val="FF0000"/>
                </a:highlight>
                <a:uFillTx/>
                <a:cs typeface="微软雅黑" panose="020B0503020204020204" pitchFamily="34" charset="-122"/>
                <a:sym typeface="+mn-ea"/>
              </a:rPr>
              <a:t>条件</a:t>
            </a:r>
            <a:r>
              <a:rPr lang="en-US" sz="2800" b="1" spc="300" dirty="0">
                <a:solidFill>
                  <a:schemeClr val="bg1"/>
                </a:solidFill>
                <a:effectLst/>
                <a:highlight>
                  <a:srgbClr val="FF0000"/>
                </a:highlight>
                <a:uFillTx/>
                <a:cs typeface="微软雅黑" panose="020B0503020204020204" pitchFamily="34" charset="-122"/>
                <a:sym typeface="+mn-ea"/>
              </a:rPr>
              <a:t>：</a:t>
            </a:r>
            <a:endParaRPr lang="en-US" sz="2800" spc="300" dirty="0">
              <a:solidFill>
                <a:schemeClr val="bg1"/>
              </a:solidFill>
              <a:effectLst/>
              <a:highlight>
                <a:srgbClr val="FF0000"/>
              </a:highlight>
              <a:uFillTx/>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endParaRPr lang="zh-CN" altLang="en-US" sz="2800" b="1" dirty="0" smtClean="0">
              <a:solidFill>
                <a:srgbClr val="595959"/>
              </a:solidFill>
              <a:latin typeface="Arial" panose="020B0604020202020204" pitchFamily="34" charset="0"/>
              <a:cs typeface="Arial" panose="020B0604020202020204" pitchFamily="34" charset="0"/>
              <a:sym typeface="+mn-ea"/>
            </a:endParaRPr>
          </a:p>
        </p:txBody>
      </p:sp>
      <p:sp>
        <p:nvSpPr>
          <p:cNvPr id="2" name="文本框 1"/>
          <p:cNvSpPr txBox="1"/>
          <p:nvPr/>
        </p:nvSpPr>
        <p:spPr>
          <a:xfrm>
            <a:off x="601345" y="1880235"/>
            <a:ext cx="5177155" cy="4787954"/>
          </a:xfrm>
          <a:prstGeom prst="roundRect">
            <a:avLst/>
          </a:prstGeom>
          <a:noFill/>
        </p:spPr>
        <p:txBody>
          <a:bodyPr wrap="square" rtlCol="0" anchor="t">
            <a:spAutoFit/>
          </a:bodyPr>
          <a:p>
            <a:pPr indent="0" algn="just">
              <a:lnSpc>
                <a:spcPct val="100000"/>
              </a:lnSpc>
              <a:spcBef>
                <a:spcPts val="0"/>
              </a:spcBef>
              <a:spcAft>
                <a:spcPts val="0"/>
              </a:spcAft>
              <a:buClrTx/>
              <a:buSzTx/>
              <a:buNone/>
            </a:pPr>
            <a:endParaRPr lang="zh-CN" altLang="en-US" sz="12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00000"/>
              </a:lnSpc>
              <a:spcBef>
                <a:spcPts val="0"/>
              </a:spcBef>
              <a:spcAft>
                <a:spcPts val="0"/>
              </a:spcAft>
              <a:buClrTx/>
              <a:buSzTx/>
              <a:buNone/>
            </a:pP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00000"/>
              </a:lnSpc>
              <a:spcBef>
                <a:spcPts val="0"/>
              </a:spcBef>
              <a:spcAft>
                <a:spcPts val="0"/>
              </a:spcAft>
              <a:buClrTx/>
              <a:buSzTx/>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1.申报资助的项目实际发生的符合资助费用范围的总建设</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费用不少于200万元；</a:t>
            </a:r>
            <a:endPar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00000"/>
              </a:lnSpc>
              <a:spcBef>
                <a:spcPts val="0"/>
              </a:spcBef>
              <a:spcAft>
                <a:spcPts val="0"/>
              </a:spcAft>
              <a:buClrTx/>
              <a:buSzTx/>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2.申报资助的项目实施的起止时间在</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2018年1月1日至2020年8月31日之间</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，已实施完毕，且项目建设费用也已支付完毕；</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00000"/>
              </a:lnSpc>
              <a:spcBef>
                <a:spcPts val="0"/>
              </a:spcBef>
              <a:spcAft>
                <a:spcPts val="0"/>
              </a:spcAft>
              <a:buClrTx/>
              <a:buSzTx/>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3.项目实施前与实施后完整会计年度对比，实施单位的产品或服务年度质量检测报告中的合格率指标有实质性提升；</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00000"/>
              </a:lnSpc>
              <a:spcBef>
                <a:spcPts val="0"/>
              </a:spcBef>
              <a:spcAft>
                <a:spcPts val="0"/>
              </a:spcAft>
              <a:buClrTx/>
              <a:buSzTx/>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4.项目实施单位在市质监主管部门的日常与专项产品（服务）质量抽检工作中无严重违法违规问题，在市消费者委员会无认定为有效质量（服务）投诉的案件；</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00000"/>
              </a:lnSpc>
              <a:spcBef>
                <a:spcPts val="0"/>
              </a:spcBef>
              <a:spcAft>
                <a:spcPts val="0"/>
              </a:spcAft>
              <a:buClrTx/>
              <a:buSzTx/>
              <a:buNone/>
            </a:pP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5.项目实施单位2020年度营业收入不低于3亿元。但获得市级以上“单项冠军”或“专精特新”称号的企业除外；</a:t>
            </a:r>
            <a:endPar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00000"/>
              </a:lnSpc>
              <a:spcBef>
                <a:spcPts val="0"/>
              </a:spcBef>
              <a:spcAft>
                <a:spcPts val="0"/>
              </a:spcAft>
              <a:buClrTx/>
              <a:buSzTx/>
              <a:buNone/>
            </a:pP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6.项目实施单位的产品已获得依国家规定的相对应的强制性产品认证，质量管理已获得对应行业的质量管理体系认证（含ISO9000簇、ISO20000、ISO27001或CMMI认证、ITSS等质量管理体系认证）；</a:t>
            </a:r>
            <a:endPar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00000"/>
              </a:lnSpc>
              <a:spcBef>
                <a:spcPts val="0"/>
              </a:spcBef>
              <a:spcAft>
                <a:spcPts val="0"/>
              </a:spcAft>
              <a:buClrTx/>
              <a:buSzTx/>
              <a:buNone/>
            </a:pP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7.项目实施单位至少拥有一个依法注册且自主经营的制造业产品或服务类商标；</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商标在国外注册的，应在国内商标注册机构注册，获得商标国内专用权。其中，注册商标在商标分类中属实物类产品商标的，视同为制造业产品商标；属非实物类产品（即服务类）商标的，仅限于信息化领域的软件产品或服务类商标，且项目实施单位应已获得信息化服务相关资质；通过互联网开展经营服务的，应具有ICP经营许可或ISP运营资质。</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2" name="文本框 61"/>
          <p:cNvSpPr txBox="1"/>
          <p:nvPr/>
        </p:nvSpPr>
        <p:spPr>
          <a:xfrm>
            <a:off x="5778500" y="2400935"/>
            <a:ext cx="5845810" cy="3969385"/>
          </a:xfrm>
          <a:prstGeom prst="rect">
            <a:avLst/>
          </a:prstGeom>
          <a:noFill/>
        </p:spPr>
        <p:txBody>
          <a:bodyPr wrap="square" rtlCol="0" anchor="t">
            <a:spAutoFit/>
          </a:bodyPr>
          <a:p>
            <a:pPr indent="0" algn="just">
              <a:lnSpc>
                <a:spcPct val="100000"/>
              </a:lnSpc>
              <a:spcBef>
                <a:spcPts val="0"/>
              </a:spcBef>
              <a:spcAft>
                <a:spcPts val="0"/>
              </a:spcAft>
              <a:buClrTx/>
              <a:buSzTx/>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1.申报资助的项目实际发生的符合资助费用范围的总建设</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费用不少于100万元；</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2.申报资助的项目实施的起止时间在</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2018年1月1日至2021年6月30日之间</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，已实施完毕，且项目建设费用也已支付完毕；</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申报资助的项目为质量与品牌评价、标准宣贯与辅导、人才培训、经验交流、国际合作，以及举办高端论坛、专业会展和质量品牌促进等活动类的，该项目已在市工业和信息化局报备（今年受理的项目暂不执行）；</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4.申报资助的项目为举办高端论坛和专业会展项目的，应以质量与品牌建设为主题，且具有一定的国际化程度与社会影响力。其中：</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endPar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举办高端论坛项目的活动场地不低于1000平方米；参加高端论坛的人员不少于300人，且国际人士不低于10%，来自国别不低于3个；主讲嘉宾至少有2位是享受国务院特殊津贴专家，或具有高级职称的业内专家、行业领军企业管理者等；市内外主流媒体和专业媒体对活动参与宣传报道；</a:t>
            </a:r>
            <a:endPar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（2）举办专业展览的面积不低于1万平方米；参展企业不少于200家，且境外参展企业数量不低于10%；市内外主流媒体和专业媒体对活动参与宣传报道。</a:t>
            </a:r>
            <a:endPar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5.项目实施单位应按相关法规规定，获得所组织实施资助项目相对应的资质资格；行业协会还应获得深圳市承接政府职能转移和购买服务的核准资质。</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3" name="圆角矩形 62"/>
          <p:cNvSpPr/>
          <p:nvPr/>
        </p:nvSpPr>
        <p:spPr>
          <a:xfrm>
            <a:off x="6367145" y="1445895"/>
            <a:ext cx="4721225" cy="57023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800" b="1">
                <a:sym typeface="+mn-ea"/>
              </a:rPr>
              <a:t>二、质量品牌公共服务提升项目的专项条件</a:t>
            </a:r>
            <a:endParaRPr lang="zh-CN" altLang="en-US" sz="1800" b="1">
              <a:sym typeface="+mn-ea"/>
            </a:endParaRPr>
          </a:p>
        </p:txBody>
      </p:sp>
      <p:sp>
        <p:nvSpPr>
          <p:cNvPr id="65" name="圆角矩形 64"/>
          <p:cNvSpPr/>
          <p:nvPr/>
        </p:nvSpPr>
        <p:spPr>
          <a:xfrm>
            <a:off x="1095375" y="1445895"/>
            <a:ext cx="4189095" cy="60515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一、企业质量品牌提升项目的专项条件</a:t>
            </a:r>
            <a:endParaRPr lang="zh-CN" altLang="en-US" b="1"/>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downLeft)">
                                      <p:cBhvr>
                                        <p:cTn id="7" dur="500"/>
                                        <p:tgtEl>
                                          <p:spTgt spid="3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strips(downLeft)">
                                      <p:cBhvr>
                                        <p:cTn id="10" dur="500"/>
                                        <p:tgtEl>
                                          <p:spTgt spid="6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strips(downLeft)">
                                      <p:cBhvr>
                                        <p:cTn id="13" dur="500"/>
                                        <p:tgtEl>
                                          <p:spTgt spid="6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500"/>
                                        <p:tgtEl>
                                          <p:spTgt spid="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strips(downLeft)">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5" grpId="0" animBg="1"/>
      <p:bldP spid="63" grpId="0" animBg="1"/>
      <p:bldP spid="2" grpId="0"/>
      <p:bldP spid="62" grpId="0"/>
      <p:bldP spid="35" grpId="1"/>
      <p:bldP spid="65" grpId="1" animBg="1"/>
      <p:bldP spid="63" grpId="1" animBg="1"/>
      <p:bldP spid="2" grpId="1"/>
      <p:bldP spid="6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 name="组合 38"/>
          <p:cNvGrpSpPr/>
          <p:nvPr/>
        </p:nvGrpSpPr>
        <p:grpSpPr>
          <a:xfrm>
            <a:off x="10817225" y="164465"/>
            <a:ext cx="1038860" cy="1056005"/>
            <a:chOff x="8166" y="1198"/>
            <a:chExt cx="5105" cy="5191"/>
          </a:xfrm>
        </p:grpSpPr>
        <p:grpSp>
          <p:nvGrpSpPr>
            <p:cNvPr id="82" name="Group 81"/>
            <p:cNvGrpSpPr/>
            <p:nvPr/>
          </p:nvGrpSpPr>
          <p:grpSpPr>
            <a:xfrm>
              <a:off x="8983" y="2373"/>
              <a:ext cx="4288" cy="4016"/>
              <a:chOff x="7133415" y="1668270"/>
              <a:chExt cx="4322441" cy="4047961"/>
            </a:xfrm>
          </p:grpSpPr>
          <p:grpSp>
            <p:nvGrpSpPr>
              <p:cNvPr id="6" name="Group 9"/>
              <p:cNvGrpSpPr/>
              <p:nvPr/>
            </p:nvGrpSpPr>
            <p:grpSpPr>
              <a:xfrm>
                <a:off x="7133415" y="2987835"/>
                <a:ext cx="4322441" cy="2728396"/>
                <a:chOff x="1685115" y="3521460"/>
                <a:chExt cx="4322441" cy="2728396"/>
              </a:xfrm>
              <a:solidFill>
                <a:schemeClr val="tx1">
                  <a:lumMod val="85000"/>
                  <a:lumOff val="15000"/>
                </a:schemeClr>
              </a:solidFill>
            </p:grpSpPr>
            <p:sp>
              <p:nvSpPr>
                <p:cNvPr id="16" name="Freeform 10"/>
                <p:cNvSpPr/>
                <p:nvPr/>
              </p:nvSpPr>
              <p:spPr bwMode="auto">
                <a:xfrm>
                  <a:off x="3925886" y="4199156"/>
                  <a:ext cx="2081670" cy="2050700"/>
                </a:xfrm>
                <a:custGeom>
                  <a:avLst/>
                  <a:gdLst>
                    <a:gd name="T0" fmla="*/ 3577 w 3638"/>
                    <a:gd name="T1" fmla="*/ 3090 h 3585"/>
                    <a:gd name="T2" fmla="*/ 3555 w 3638"/>
                    <a:gd name="T3" fmla="*/ 3072 h 3585"/>
                    <a:gd name="T4" fmla="*/ 3556 w 3638"/>
                    <a:gd name="T5" fmla="*/ 3071 h 3585"/>
                    <a:gd name="T6" fmla="*/ 468 w 3638"/>
                    <a:gd name="T7" fmla="*/ 0 h 3585"/>
                    <a:gd name="T8" fmla="*/ 0 w 3638"/>
                    <a:gd name="T9" fmla="*/ 470 h 3585"/>
                    <a:gd name="T10" fmla="*/ 3062 w 3638"/>
                    <a:gd name="T11" fmla="*/ 3516 h 3585"/>
                    <a:gd name="T12" fmla="*/ 3067 w 3638"/>
                    <a:gd name="T13" fmla="*/ 3522 h 3585"/>
                    <a:gd name="T14" fmla="*/ 3084 w 3638"/>
                    <a:gd name="T15" fmla="*/ 3537 h 3585"/>
                    <a:gd name="T16" fmla="*/ 3088 w 3638"/>
                    <a:gd name="T17" fmla="*/ 3541 h 3585"/>
                    <a:gd name="T18" fmla="*/ 3088 w 3638"/>
                    <a:gd name="T19" fmla="*/ 3540 h 3585"/>
                    <a:gd name="T20" fmla="*/ 3432 w 3638"/>
                    <a:gd name="T21" fmla="*/ 3436 h 3585"/>
                    <a:gd name="T22" fmla="*/ 3577 w 3638"/>
                    <a:gd name="T23" fmla="*/ 309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8" h="3585">
                      <a:moveTo>
                        <a:pt x="3577" y="3090"/>
                      </a:moveTo>
                      <a:cubicBezTo>
                        <a:pt x="3570" y="3083"/>
                        <a:pt x="3563" y="3077"/>
                        <a:pt x="3555" y="3072"/>
                      </a:cubicBezTo>
                      <a:cubicBezTo>
                        <a:pt x="3556" y="3071"/>
                        <a:pt x="3556" y="3071"/>
                        <a:pt x="3556" y="3071"/>
                      </a:cubicBezTo>
                      <a:cubicBezTo>
                        <a:pt x="468" y="0"/>
                        <a:pt x="468" y="0"/>
                        <a:pt x="468" y="0"/>
                      </a:cubicBezTo>
                      <a:cubicBezTo>
                        <a:pt x="0" y="470"/>
                        <a:pt x="0" y="470"/>
                        <a:pt x="0" y="470"/>
                      </a:cubicBezTo>
                      <a:cubicBezTo>
                        <a:pt x="3062" y="3516"/>
                        <a:pt x="3062" y="3516"/>
                        <a:pt x="3062" y="3516"/>
                      </a:cubicBezTo>
                      <a:cubicBezTo>
                        <a:pt x="3064" y="3518"/>
                        <a:pt x="3065" y="3520"/>
                        <a:pt x="3067" y="3522"/>
                      </a:cubicBezTo>
                      <a:cubicBezTo>
                        <a:pt x="3072" y="3528"/>
                        <a:pt x="3078" y="3533"/>
                        <a:pt x="3084" y="3537"/>
                      </a:cubicBezTo>
                      <a:cubicBezTo>
                        <a:pt x="3088" y="3541"/>
                        <a:pt x="3088" y="3541"/>
                        <a:pt x="3088" y="3541"/>
                      </a:cubicBezTo>
                      <a:cubicBezTo>
                        <a:pt x="3088" y="3540"/>
                        <a:pt x="3088" y="3540"/>
                        <a:pt x="3088" y="3540"/>
                      </a:cubicBezTo>
                      <a:cubicBezTo>
                        <a:pt x="3160" y="3585"/>
                        <a:pt x="3305" y="3544"/>
                        <a:pt x="3432" y="3436"/>
                      </a:cubicBezTo>
                      <a:cubicBezTo>
                        <a:pt x="3573" y="3317"/>
                        <a:pt x="3638" y="3162"/>
                        <a:pt x="3577" y="3090"/>
                      </a:cubicBez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7" name="Freeform 11"/>
                <p:cNvSpPr/>
                <p:nvPr/>
              </p:nvSpPr>
              <p:spPr bwMode="auto">
                <a:xfrm>
                  <a:off x="1685115" y="4199156"/>
                  <a:ext cx="2081063" cy="2050700"/>
                </a:xfrm>
                <a:custGeom>
                  <a:avLst/>
                  <a:gdLst>
                    <a:gd name="T0" fmla="*/ 3637 w 3637"/>
                    <a:gd name="T1" fmla="*/ 470 h 3585"/>
                    <a:gd name="T2" fmla="*/ 3169 w 3637"/>
                    <a:gd name="T3" fmla="*/ 0 h 3585"/>
                    <a:gd name="T4" fmla="*/ 82 w 3637"/>
                    <a:gd name="T5" fmla="*/ 3071 h 3585"/>
                    <a:gd name="T6" fmla="*/ 83 w 3637"/>
                    <a:gd name="T7" fmla="*/ 3072 h 3585"/>
                    <a:gd name="T8" fmla="*/ 61 w 3637"/>
                    <a:gd name="T9" fmla="*/ 3090 h 3585"/>
                    <a:gd name="T10" fmla="*/ 205 w 3637"/>
                    <a:gd name="T11" fmla="*/ 3436 h 3585"/>
                    <a:gd name="T12" fmla="*/ 549 w 3637"/>
                    <a:gd name="T13" fmla="*/ 3540 h 3585"/>
                    <a:gd name="T14" fmla="*/ 550 w 3637"/>
                    <a:gd name="T15" fmla="*/ 3541 h 3585"/>
                    <a:gd name="T16" fmla="*/ 553 w 3637"/>
                    <a:gd name="T17" fmla="*/ 3537 h 3585"/>
                    <a:gd name="T18" fmla="*/ 570 w 3637"/>
                    <a:gd name="T19" fmla="*/ 3522 h 3585"/>
                    <a:gd name="T20" fmla="*/ 575 w 3637"/>
                    <a:gd name="T21" fmla="*/ 3516 h 3585"/>
                    <a:gd name="T22" fmla="*/ 3637 w 3637"/>
                    <a:gd name="T23" fmla="*/ 47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7" h="3585">
                      <a:moveTo>
                        <a:pt x="3637" y="470"/>
                      </a:moveTo>
                      <a:cubicBezTo>
                        <a:pt x="3169" y="0"/>
                        <a:pt x="3169" y="0"/>
                        <a:pt x="3169" y="0"/>
                      </a:cubicBezTo>
                      <a:cubicBezTo>
                        <a:pt x="82" y="3071"/>
                        <a:pt x="82" y="3071"/>
                        <a:pt x="82" y="3071"/>
                      </a:cubicBezTo>
                      <a:cubicBezTo>
                        <a:pt x="83" y="3072"/>
                        <a:pt x="83" y="3072"/>
                        <a:pt x="83" y="3072"/>
                      </a:cubicBezTo>
                      <a:cubicBezTo>
                        <a:pt x="74" y="3077"/>
                        <a:pt x="67" y="3083"/>
                        <a:pt x="61" y="3090"/>
                      </a:cubicBezTo>
                      <a:cubicBezTo>
                        <a:pt x="0" y="3162"/>
                        <a:pt x="65" y="3317"/>
                        <a:pt x="205" y="3436"/>
                      </a:cubicBezTo>
                      <a:cubicBezTo>
                        <a:pt x="332" y="3544"/>
                        <a:pt x="477" y="3585"/>
                        <a:pt x="549" y="3540"/>
                      </a:cubicBezTo>
                      <a:cubicBezTo>
                        <a:pt x="550" y="3541"/>
                        <a:pt x="550" y="3541"/>
                        <a:pt x="550" y="3541"/>
                      </a:cubicBezTo>
                      <a:cubicBezTo>
                        <a:pt x="553" y="3537"/>
                        <a:pt x="553" y="3537"/>
                        <a:pt x="553" y="3537"/>
                      </a:cubicBezTo>
                      <a:cubicBezTo>
                        <a:pt x="560" y="3533"/>
                        <a:pt x="565" y="3528"/>
                        <a:pt x="570" y="3522"/>
                      </a:cubicBezTo>
                      <a:cubicBezTo>
                        <a:pt x="572" y="3520"/>
                        <a:pt x="574" y="3518"/>
                        <a:pt x="575" y="3516"/>
                      </a:cubicBezTo>
                      <a:lnTo>
                        <a:pt x="3637" y="470"/>
                      </a:ln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8" name="Freeform 12"/>
                <p:cNvSpPr/>
                <p:nvPr/>
              </p:nvSpPr>
              <p:spPr bwMode="auto">
                <a:xfrm>
                  <a:off x="3668410" y="3521460"/>
                  <a:ext cx="411112" cy="2598444"/>
                </a:xfrm>
                <a:custGeom>
                  <a:avLst/>
                  <a:gdLst>
                    <a:gd name="T0" fmla="*/ 667 w 719"/>
                    <a:gd name="T1" fmla="*/ 4334 h 4542"/>
                    <a:gd name="T2" fmla="*/ 666 w 719"/>
                    <a:gd name="T3" fmla="*/ 4326 h 4542"/>
                    <a:gd name="T4" fmla="*/ 719 w 719"/>
                    <a:gd name="T5" fmla="*/ 8 h 4542"/>
                    <a:gd name="T6" fmla="*/ 56 w 719"/>
                    <a:gd name="T7" fmla="*/ 0 h 4542"/>
                    <a:gd name="T8" fmla="*/ 2 w 719"/>
                    <a:gd name="T9" fmla="*/ 4354 h 4542"/>
                    <a:gd name="T10" fmla="*/ 4 w 719"/>
                    <a:gd name="T11" fmla="*/ 4354 h 4542"/>
                    <a:gd name="T12" fmla="*/ 1 w 719"/>
                    <a:gd name="T13" fmla="*/ 4383 h 4542"/>
                    <a:gd name="T14" fmla="*/ 347 w 719"/>
                    <a:gd name="T15" fmla="*/ 4529 h 4542"/>
                    <a:gd name="T16" fmla="*/ 665 w 719"/>
                    <a:gd name="T17" fmla="*/ 4362 h 4542"/>
                    <a:gd name="T18" fmla="*/ 666 w 719"/>
                    <a:gd name="T19" fmla="*/ 4362 h 4542"/>
                    <a:gd name="T20" fmla="*/ 666 w 719"/>
                    <a:gd name="T21" fmla="*/ 4357 h 4542"/>
                    <a:gd name="T22" fmla="*/ 667 w 719"/>
                    <a:gd name="T23" fmla="*/ 4334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542">
                      <a:moveTo>
                        <a:pt x="667" y="4334"/>
                      </a:moveTo>
                      <a:cubicBezTo>
                        <a:pt x="667" y="4332"/>
                        <a:pt x="667" y="4329"/>
                        <a:pt x="666" y="4326"/>
                      </a:cubicBezTo>
                      <a:cubicBezTo>
                        <a:pt x="719" y="8"/>
                        <a:pt x="719" y="8"/>
                        <a:pt x="719" y="8"/>
                      </a:cubicBezTo>
                      <a:cubicBezTo>
                        <a:pt x="56" y="0"/>
                        <a:pt x="56" y="0"/>
                        <a:pt x="56" y="0"/>
                      </a:cubicBezTo>
                      <a:cubicBezTo>
                        <a:pt x="2" y="4354"/>
                        <a:pt x="2" y="4354"/>
                        <a:pt x="2" y="4354"/>
                      </a:cubicBezTo>
                      <a:cubicBezTo>
                        <a:pt x="4" y="4354"/>
                        <a:pt x="4" y="4354"/>
                        <a:pt x="4" y="4354"/>
                      </a:cubicBezTo>
                      <a:cubicBezTo>
                        <a:pt x="1" y="4364"/>
                        <a:pt x="0" y="4373"/>
                        <a:pt x="1" y="4383"/>
                      </a:cubicBezTo>
                      <a:cubicBezTo>
                        <a:pt x="8" y="4477"/>
                        <a:pt x="163" y="4542"/>
                        <a:pt x="347" y="4529"/>
                      </a:cubicBezTo>
                      <a:cubicBezTo>
                        <a:pt x="512" y="4517"/>
                        <a:pt x="645" y="4445"/>
                        <a:pt x="665" y="4362"/>
                      </a:cubicBezTo>
                      <a:cubicBezTo>
                        <a:pt x="666" y="4362"/>
                        <a:pt x="666" y="4362"/>
                        <a:pt x="666" y="4362"/>
                      </a:cubicBezTo>
                      <a:cubicBezTo>
                        <a:pt x="666" y="4357"/>
                        <a:pt x="666" y="4357"/>
                        <a:pt x="666" y="4357"/>
                      </a:cubicBezTo>
                      <a:cubicBezTo>
                        <a:pt x="667" y="4350"/>
                        <a:pt x="668" y="4342"/>
                        <a:pt x="667" y="4334"/>
                      </a:cubicBez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grpSp>
          <p:grpSp>
            <p:nvGrpSpPr>
              <p:cNvPr id="19" name="Group 13"/>
              <p:cNvGrpSpPr/>
              <p:nvPr/>
            </p:nvGrpSpPr>
            <p:grpSpPr>
              <a:xfrm>
                <a:off x="7876695" y="2814767"/>
                <a:ext cx="2864422" cy="2524359"/>
                <a:chOff x="2428395" y="3348392"/>
                <a:chExt cx="2864422" cy="2524359"/>
              </a:xfrm>
              <a:solidFill>
                <a:schemeClr val="tx1">
                  <a:alpha val="50000"/>
                </a:schemeClr>
              </a:solidFill>
            </p:grpSpPr>
            <p:sp>
              <p:nvSpPr>
                <p:cNvPr id="20" name="Freeform 14"/>
                <p:cNvSpPr/>
                <p:nvPr/>
              </p:nvSpPr>
              <p:spPr bwMode="auto">
                <a:xfrm>
                  <a:off x="2428395" y="4143896"/>
                  <a:ext cx="1392436" cy="1374218"/>
                </a:xfrm>
                <a:custGeom>
                  <a:avLst/>
                  <a:gdLst>
                    <a:gd name="T0" fmla="*/ 0 w 2434"/>
                    <a:gd name="T1" fmla="*/ 1956 h 2402"/>
                    <a:gd name="T2" fmla="*/ 492 w 2434"/>
                    <a:gd name="T3" fmla="*/ 2402 h 2402"/>
                    <a:gd name="T4" fmla="*/ 2434 w 2434"/>
                    <a:gd name="T5" fmla="*/ 470 h 2402"/>
                    <a:gd name="T6" fmla="*/ 1966 w 2434"/>
                    <a:gd name="T7" fmla="*/ 0 h 2402"/>
                    <a:gd name="T8" fmla="*/ 0 w 2434"/>
                    <a:gd name="T9" fmla="*/ 1956 h 2402"/>
                  </a:gdLst>
                  <a:ahLst/>
                  <a:cxnLst>
                    <a:cxn ang="0">
                      <a:pos x="T0" y="T1"/>
                    </a:cxn>
                    <a:cxn ang="0">
                      <a:pos x="T2" y="T3"/>
                    </a:cxn>
                    <a:cxn ang="0">
                      <a:pos x="T4" y="T5"/>
                    </a:cxn>
                    <a:cxn ang="0">
                      <a:pos x="T6" y="T7"/>
                    </a:cxn>
                    <a:cxn ang="0">
                      <a:pos x="T8" y="T9"/>
                    </a:cxn>
                  </a:cxnLst>
                  <a:rect l="0" t="0" r="r" b="b"/>
                  <a:pathLst>
                    <a:path w="2434" h="2402">
                      <a:moveTo>
                        <a:pt x="0" y="1956"/>
                      </a:moveTo>
                      <a:cubicBezTo>
                        <a:pt x="90" y="2246"/>
                        <a:pt x="246" y="2330"/>
                        <a:pt x="492" y="2402"/>
                      </a:cubicBezTo>
                      <a:cubicBezTo>
                        <a:pt x="2434" y="470"/>
                        <a:pt x="2434" y="470"/>
                        <a:pt x="2434" y="470"/>
                      </a:cubicBezTo>
                      <a:cubicBezTo>
                        <a:pt x="1966" y="0"/>
                        <a:pt x="1966" y="0"/>
                        <a:pt x="1966" y="0"/>
                      </a:cubicBezTo>
                      <a:lnTo>
                        <a:pt x="0" y="19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21" name="Freeform 15"/>
                <p:cNvSpPr/>
                <p:nvPr/>
              </p:nvSpPr>
              <p:spPr bwMode="auto">
                <a:xfrm>
                  <a:off x="3877913" y="4151183"/>
                  <a:ext cx="1414904" cy="1392435"/>
                </a:xfrm>
                <a:custGeom>
                  <a:avLst/>
                  <a:gdLst>
                    <a:gd name="T0" fmla="*/ 468 w 2473"/>
                    <a:gd name="T1" fmla="*/ 0 h 2434"/>
                    <a:gd name="T2" fmla="*/ 0 w 2473"/>
                    <a:gd name="T3" fmla="*/ 470 h 2434"/>
                    <a:gd name="T4" fmla="*/ 1974 w 2473"/>
                    <a:gd name="T5" fmla="*/ 2434 h 2434"/>
                    <a:gd name="T6" fmla="*/ 2473 w 2473"/>
                    <a:gd name="T7" fmla="*/ 1994 h 2434"/>
                    <a:gd name="T8" fmla="*/ 468 w 2473"/>
                    <a:gd name="T9" fmla="*/ 0 h 2434"/>
                  </a:gdLst>
                  <a:ahLst/>
                  <a:cxnLst>
                    <a:cxn ang="0">
                      <a:pos x="T0" y="T1"/>
                    </a:cxn>
                    <a:cxn ang="0">
                      <a:pos x="T2" y="T3"/>
                    </a:cxn>
                    <a:cxn ang="0">
                      <a:pos x="T4" y="T5"/>
                    </a:cxn>
                    <a:cxn ang="0">
                      <a:pos x="T6" y="T7"/>
                    </a:cxn>
                    <a:cxn ang="0">
                      <a:pos x="T8" y="T9"/>
                    </a:cxn>
                  </a:cxnLst>
                  <a:rect l="0" t="0" r="r" b="b"/>
                  <a:pathLst>
                    <a:path w="2473" h="2434">
                      <a:moveTo>
                        <a:pt x="468" y="0"/>
                      </a:moveTo>
                      <a:cubicBezTo>
                        <a:pt x="0" y="470"/>
                        <a:pt x="0" y="470"/>
                        <a:pt x="0" y="470"/>
                      </a:cubicBezTo>
                      <a:cubicBezTo>
                        <a:pt x="1974" y="2434"/>
                        <a:pt x="1974" y="2434"/>
                        <a:pt x="1974" y="2434"/>
                      </a:cubicBezTo>
                      <a:cubicBezTo>
                        <a:pt x="2200" y="2366"/>
                        <a:pt x="2332" y="2258"/>
                        <a:pt x="2473" y="1994"/>
                      </a:cubicBezTo>
                      <a:lnTo>
                        <a:pt x="4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 name="Freeform 16"/>
                <p:cNvSpPr/>
                <p:nvPr/>
              </p:nvSpPr>
              <p:spPr bwMode="auto">
                <a:xfrm>
                  <a:off x="3670232" y="3348392"/>
                  <a:ext cx="409290" cy="2524359"/>
                </a:xfrm>
                <a:custGeom>
                  <a:avLst/>
                  <a:gdLst>
                    <a:gd name="T0" fmla="*/ 0 w 715"/>
                    <a:gd name="T1" fmla="*/ 4252 h 4412"/>
                    <a:gd name="T2" fmla="*/ 663 w 715"/>
                    <a:gd name="T3" fmla="*/ 4275 h 4412"/>
                    <a:gd name="T4" fmla="*/ 715 w 715"/>
                    <a:gd name="T5" fmla="*/ 9 h 4412"/>
                    <a:gd name="T6" fmla="*/ 52 w 715"/>
                    <a:gd name="T7" fmla="*/ 0 h 4412"/>
                    <a:gd name="T8" fmla="*/ 0 w 715"/>
                    <a:gd name="T9" fmla="*/ 4252 h 4412"/>
                  </a:gdLst>
                  <a:ahLst/>
                  <a:cxnLst>
                    <a:cxn ang="0">
                      <a:pos x="T0" y="T1"/>
                    </a:cxn>
                    <a:cxn ang="0">
                      <a:pos x="T2" y="T3"/>
                    </a:cxn>
                    <a:cxn ang="0">
                      <a:pos x="T4" y="T5"/>
                    </a:cxn>
                    <a:cxn ang="0">
                      <a:pos x="T6" y="T7"/>
                    </a:cxn>
                    <a:cxn ang="0">
                      <a:pos x="T8" y="T9"/>
                    </a:cxn>
                  </a:cxnLst>
                  <a:rect l="0" t="0" r="r" b="b"/>
                  <a:pathLst>
                    <a:path w="715" h="4412">
                      <a:moveTo>
                        <a:pt x="0" y="4252"/>
                      </a:moveTo>
                      <a:cubicBezTo>
                        <a:pt x="196" y="4412"/>
                        <a:pt x="476" y="4402"/>
                        <a:pt x="663" y="4275"/>
                      </a:cubicBezTo>
                      <a:cubicBezTo>
                        <a:pt x="715" y="9"/>
                        <a:pt x="715" y="9"/>
                        <a:pt x="715" y="9"/>
                      </a:cubicBezTo>
                      <a:cubicBezTo>
                        <a:pt x="52" y="0"/>
                        <a:pt x="52" y="0"/>
                        <a:pt x="52" y="0"/>
                      </a:cubicBezTo>
                      <a:lnTo>
                        <a:pt x="0" y="42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grpSp>
          <p:grpSp>
            <p:nvGrpSpPr>
              <p:cNvPr id="5" name="Group 17"/>
              <p:cNvGrpSpPr/>
              <p:nvPr/>
            </p:nvGrpSpPr>
            <p:grpSpPr>
              <a:xfrm>
                <a:off x="7565173" y="1668270"/>
                <a:ext cx="3500825" cy="3500217"/>
                <a:chOff x="2116873" y="2201895"/>
                <a:chExt cx="3500825" cy="3500217"/>
              </a:xfrm>
            </p:grpSpPr>
            <p:sp>
              <p:nvSpPr>
                <p:cNvPr id="24" name="Oval 11"/>
                <p:cNvSpPr>
                  <a:spLocks noChangeArrowheads="1"/>
                </p:cNvSpPr>
                <p:nvPr/>
              </p:nvSpPr>
              <p:spPr bwMode="auto">
                <a:xfrm>
                  <a:off x="2116873" y="2201895"/>
                  <a:ext cx="3500825" cy="3500217"/>
                </a:xfrm>
                <a:prstGeom prst="ellipse">
                  <a:avLst/>
                </a:prstGeom>
                <a:solidFill>
                  <a:srgbClr val="3D69B8"/>
                </a:solidFill>
                <a:ln>
                  <a:noFill/>
                </a:ln>
              </p:spPr>
              <p:txBody>
                <a:bodyPr vert="horz" wrap="square" lIns="91440" tIns="45720" rIns="91440" bIns="45720" numCol="1" anchor="t" anchorCtr="0" compatLnSpc="1"/>
                <a:p>
                  <a:endParaRPr lang="id-ID"/>
                </a:p>
              </p:txBody>
            </p:sp>
            <p:sp>
              <p:nvSpPr>
                <p:cNvPr id="7" name="Oval 12"/>
                <p:cNvSpPr>
                  <a:spLocks noChangeArrowheads="1"/>
                </p:cNvSpPr>
                <p:nvPr/>
              </p:nvSpPr>
              <p:spPr bwMode="auto">
                <a:xfrm>
                  <a:off x="2377993" y="2463014"/>
                  <a:ext cx="2979193" cy="2978585"/>
                </a:xfrm>
                <a:prstGeom prst="ellipse">
                  <a:avLst/>
                </a:prstGeom>
                <a:solidFill>
                  <a:schemeClr val="bg1">
                    <a:lumMod val="95000"/>
                  </a:schemeClr>
                </a:solidFill>
                <a:ln>
                  <a:noFill/>
                </a:ln>
              </p:spPr>
              <p:txBody>
                <a:bodyPr vert="horz" wrap="square" lIns="91440" tIns="45720" rIns="91440" bIns="45720" numCol="1" anchor="t" anchorCtr="0" compatLnSpc="1"/>
                <a:p>
                  <a:endParaRPr lang="id-ID"/>
                </a:p>
              </p:txBody>
            </p:sp>
            <p:sp>
              <p:nvSpPr>
                <p:cNvPr id="8" name="Oval 13"/>
                <p:cNvSpPr>
                  <a:spLocks noChangeArrowheads="1"/>
                </p:cNvSpPr>
                <p:nvPr/>
              </p:nvSpPr>
              <p:spPr bwMode="auto">
                <a:xfrm>
                  <a:off x="2693765" y="2778180"/>
                  <a:ext cx="2347648" cy="2347648"/>
                </a:xfrm>
                <a:prstGeom prst="ellipse">
                  <a:avLst/>
                </a:prstGeom>
                <a:solidFill>
                  <a:srgbClr val="3D69B8"/>
                </a:solidFill>
                <a:ln>
                  <a:noFill/>
                </a:ln>
              </p:spPr>
              <p:txBody>
                <a:bodyPr vert="horz" wrap="square" lIns="91440" tIns="45720" rIns="91440" bIns="45720" numCol="1" anchor="t" anchorCtr="0" compatLnSpc="1"/>
                <a:p>
                  <a:endParaRPr lang="id-ID"/>
                </a:p>
              </p:txBody>
            </p:sp>
            <p:sp>
              <p:nvSpPr>
                <p:cNvPr id="9" name="Oval 14"/>
                <p:cNvSpPr>
                  <a:spLocks noChangeArrowheads="1"/>
                </p:cNvSpPr>
                <p:nvPr/>
              </p:nvSpPr>
              <p:spPr bwMode="auto">
                <a:xfrm>
                  <a:off x="2996179" y="3079985"/>
                  <a:ext cx="1742822" cy="1744036"/>
                </a:xfrm>
                <a:prstGeom prst="ellipse">
                  <a:avLst/>
                </a:prstGeom>
                <a:solidFill>
                  <a:schemeClr val="bg1">
                    <a:lumMod val="95000"/>
                  </a:schemeClr>
                </a:solidFill>
                <a:ln>
                  <a:noFill/>
                </a:ln>
              </p:spPr>
              <p:txBody>
                <a:bodyPr vert="horz" wrap="square" lIns="91440" tIns="45720" rIns="91440" bIns="45720" numCol="1" anchor="t" anchorCtr="0" compatLnSpc="1"/>
                <a:p>
                  <a:endParaRPr lang="id-ID"/>
                </a:p>
              </p:txBody>
            </p:sp>
            <p:sp>
              <p:nvSpPr>
                <p:cNvPr id="28" name="Oval 15"/>
                <p:cNvSpPr>
                  <a:spLocks noChangeArrowheads="1"/>
                </p:cNvSpPr>
                <p:nvPr/>
              </p:nvSpPr>
              <p:spPr bwMode="auto">
                <a:xfrm>
                  <a:off x="3284018" y="3368432"/>
                  <a:ext cx="1166537" cy="1167144"/>
                </a:xfrm>
                <a:prstGeom prst="ellipse">
                  <a:avLst/>
                </a:prstGeom>
                <a:solidFill>
                  <a:srgbClr val="3D69B8"/>
                </a:solidFill>
                <a:ln>
                  <a:noFill/>
                </a:ln>
              </p:spPr>
              <p:txBody>
                <a:bodyPr vert="horz" wrap="square" lIns="91440" tIns="45720" rIns="91440" bIns="45720" numCol="1" anchor="t" anchorCtr="0" compatLnSpc="1"/>
                <a:p>
                  <a:endParaRPr lang="id-ID"/>
                </a:p>
              </p:txBody>
            </p:sp>
            <p:sp>
              <p:nvSpPr>
                <p:cNvPr id="29" name="Oval 16"/>
                <p:cNvSpPr>
                  <a:spLocks noChangeArrowheads="1"/>
                </p:cNvSpPr>
                <p:nvPr/>
              </p:nvSpPr>
              <p:spPr bwMode="auto">
                <a:xfrm>
                  <a:off x="3530563" y="3615584"/>
                  <a:ext cx="672839" cy="672838"/>
                </a:xfrm>
                <a:prstGeom prst="ellipse">
                  <a:avLst/>
                </a:prstGeom>
                <a:solidFill>
                  <a:schemeClr val="bg1">
                    <a:lumMod val="95000"/>
                  </a:schemeClr>
                </a:solidFill>
                <a:ln>
                  <a:noFill/>
                </a:ln>
              </p:spPr>
              <p:txBody>
                <a:bodyPr vert="horz" wrap="square" lIns="91440" tIns="45720" rIns="91440" bIns="45720" numCol="1" anchor="t" anchorCtr="0" compatLnSpc="1"/>
                <a:p>
                  <a:endParaRPr lang="id-ID"/>
                </a:p>
              </p:txBody>
            </p:sp>
            <p:sp>
              <p:nvSpPr>
                <p:cNvPr id="31" name="Oval 17"/>
                <p:cNvSpPr>
                  <a:spLocks noChangeArrowheads="1"/>
                </p:cNvSpPr>
                <p:nvPr/>
              </p:nvSpPr>
              <p:spPr bwMode="auto">
                <a:xfrm>
                  <a:off x="3709096" y="3794117"/>
                  <a:ext cx="315773" cy="315773"/>
                </a:xfrm>
                <a:prstGeom prst="ellipse">
                  <a:avLst/>
                </a:prstGeom>
                <a:solidFill>
                  <a:schemeClr val="tx2">
                    <a:lumMod val="50000"/>
                  </a:schemeClr>
                </a:solidFill>
                <a:ln>
                  <a:noFill/>
                </a:ln>
              </p:spPr>
              <p:txBody>
                <a:bodyPr vert="horz" wrap="square" lIns="91440" tIns="45720" rIns="91440" bIns="45720" numCol="1" anchor="t" anchorCtr="0" compatLnSpc="1"/>
                <a:p>
                  <a:endParaRPr lang="id-ID"/>
                </a:p>
              </p:txBody>
            </p:sp>
          </p:grpSp>
        </p:grpSp>
        <p:grpSp>
          <p:nvGrpSpPr>
            <p:cNvPr id="32" name="Group 25"/>
            <p:cNvGrpSpPr/>
            <p:nvPr/>
          </p:nvGrpSpPr>
          <p:grpSpPr>
            <a:xfrm rot="840000">
              <a:off x="10023" y="1597"/>
              <a:ext cx="2214" cy="2262"/>
              <a:chOff x="6076950" y="2555876"/>
              <a:chExt cx="3076576" cy="3143249"/>
            </a:xfrm>
            <a:effectLst>
              <a:outerShdw blurRad="177800" dir="18900000" sy="23000" kx="-1200000" algn="bl" rotWithShape="0">
                <a:prstClr val="black">
                  <a:alpha val="29000"/>
                </a:prstClr>
              </a:outerShdw>
            </a:effectLst>
          </p:grpSpPr>
          <p:sp>
            <p:nvSpPr>
              <p:cNvPr id="10" name="Freeform 21"/>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1" name="Freeform 22"/>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12" name="Freeform 23"/>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 name="Freeform 24"/>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2">
                  <a:lumMod val="75000"/>
                </a:schemeClr>
              </a:solidFill>
              <a:ln>
                <a:noFill/>
              </a:ln>
            </p:spPr>
            <p:txBody>
              <a:bodyPr vert="horz" wrap="square" lIns="91440" tIns="45720" rIns="91440" bIns="45720" numCol="1" anchor="t" anchorCtr="0" compatLnSpc="1"/>
              <a:p>
                <a:endParaRPr lang="id-ID"/>
              </a:p>
            </p:txBody>
          </p:sp>
          <p:sp>
            <p:nvSpPr>
              <p:cNvPr id="37" name="Freeform 25"/>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2">
                  <a:lumMod val="75000"/>
                </a:schemeClr>
              </a:solidFill>
              <a:ln>
                <a:noFill/>
              </a:ln>
            </p:spPr>
            <p:txBody>
              <a:bodyPr vert="horz" wrap="square" lIns="91440" tIns="45720" rIns="91440" bIns="45720" numCol="1" anchor="t" anchorCtr="0" compatLnSpc="1"/>
              <a:p>
                <a:endParaRPr lang="id-ID"/>
              </a:p>
            </p:txBody>
          </p:sp>
          <p:sp>
            <p:nvSpPr>
              <p:cNvPr id="38" name="Freeform 26"/>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2"/>
              </a:solidFill>
              <a:ln>
                <a:noFill/>
              </a:ln>
            </p:spPr>
            <p:txBody>
              <a:bodyPr vert="horz" wrap="square" lIns="91440" tIns="45720" rIns="91440" bIns="45720" numCol="1" anchor="t" anchorCtr="0" compatLnSpc="1"/>
              <a:p>
                <a:endParaRPr lang="id-ID"/>
              </a:p>
            </p:txBody>
          </p:sp>
          <p:sp>
            <p:nvSpPr>
              <p:cNvPr id="13" name="Freeform 27"/>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2"/>
              </a:solidFill>
              <a:ln>
                <a:noFill/>
              </a:ln>
            </p:spPr>
            <p:txBody>
              <a:bodyPr vert="horz" wrap="square" lIns="91440" tIns="45720" rIns="91440" bIns="45720" numCol="1" anchor="t" anchorCtr="0" compatLnSpc="1"/>
              <a:p>
                <a:endParaRPr lang="id-ID"/>
              </a:p>
            </p:txBody>
          </p:sp>
          <p:sp>
            <p:nvSpPr>
              <p:cNvPr id="14" name="Freeform 28"/>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2">
                  <a:lumMod val="75000"/>
                </a:schemeClr>
              </a:solidFill>
              <a:ln>
                <a:noFill/>
              </a:ln>
            </p:spPr>
            <p:txBody>
              <a:bodyPr vert="horz" wrap="square" lIns="91440" tIns="45720" rIns="91440" bIns="45720" numCol="1" anchor="t" anchorCtr="0" compatLnSpc="1"/>
              <a:p>
                <a:endParaRPr lang="id-ID"/>
              </a:p>
            </p:txBody>
          </p:sp>
        </p:grpSp>
        <p:grpSp>
          <p:nvGrpSpPr>
            <p:cNvPr id="42" name="Group 34"/>
            <p:cNvGrpSpPr/>
            <p:nvPr/>
          </p:nvGrpSpPr>
          <p:grpSpPr>
            <a:xfrm rot="20700000">
              <a:off x="8166" y="2555"/>
              <a:ext cx="2622" cy="2679"/>
              <a:chOff x="5920323" y="2302554"/>
              <a:chExt cx="2180669" cy="2227927"/>
            </a:xfrm>
            <a:effectLst>
              <a:outerShdw blurRad="177800" dir="18900000" sy="23000" kx="-1200000" algn="bl" rotWithShape="0">
                <a:prstClr val="black">
                  <a:alpha val="29000"/>
                </a:prstClr>
              </a:outerShdw>
            </a:effectLst>
          </p:grpSpPr>
          <p:sp>
            <p:nvSpPr>
              <p:cNvPr id="15" name="Freeform 21"/>
              <p:cNvSpPr/>
              <p:nvPr/>
            </p:nvSpPr>
            <p:spPr bwMode="auto">
              <a:xfrm>
                <a:off x="7879324" y="4300937"/>
                <a:ext cx="221668" cy="22954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22" name="Freeform 22"/>
              <p:cNvSpPr/>
              <p:nvPr/>
            </p:nvSpPr>
            <p:spPr bwMode="auto">
              <a:xfrm>
                <a:off x="7375227" y="3756332"/>
                <a:ext cx="554732" cy="64024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26" name="Freeform 23"/>
              <p:cNvSpPr/>
              <p:nvPr/>
            </p:nvSpPr>
            <p:spPr bwMode="auto">
              <a:xfrm>
                <a:off x="7363975" y="3746206"/>
                <a:ext cx="155280" cy="247548"/>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46" name="Freeform 24"/>
              <p:cNvSpPr/>
              <p:nvPr/>
            </p:nvSpPr>
            <p:spPr bwMode="auto">
              <a:xfrm>
                <a:off x="5920323" y="2783021"/>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tx1">
                  <a:lumMod val="65000"/>
                  <a:lumOff val="35000"/>
                </a:schemeClr>
              </a:solidFill>
              <a:ln>
                <a:noFill/>
              </a:ln>
            </p:spPr>
            <p:txBody>
              <a:bodyPr vert="horz" wrap="square" lIns="91440" tIns="45720" rIns="91440" bIns="45720" numCol="1" anchor="t" anchorCtr="0" compatLnSpc="1"/>
              <a:p>
                <a:endParaRPr lang="id-ID"/>
              </a:p>
            </p:txBody>
          </p:sp>
          <p:sp>
            <p:nvSpPr>
              <p:cNvPr id="47" name="Freeform 25"/>
              <p:cNvSpPr/>
              <p:nvPr/>
            </p:nvSpPr>
            <p:spPr bwMode="auto">
              <a:xfrm>
                <a:off x="6315274" y="2361065"/>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tx1">
                  <a:lumMod val="65000"/>
                  <a:lumOff val="35000"/>
                </a:schemeClr>
              </a:solidFill>
              <a:ln>
                <a:noFill/>
              </a:ln>
            </p:spPr>
            <p:txBody>
              <a:bodyPr vert="horz" wrap="square" lIns="91440" tIns="45720" rIns="91440" bIns="45720" numCol="1" anchor="t" anchorCtr="0" compatLnSpc="1"/>
              <a:p>
                <a:endParaRPr lang="id-ID"/>
              </a:p>
            </p:txBody>
          </p:sp>
          <p:sp>
            <p:nvSpPr>
              <p:cNvPr id="48" name="Freeform 26"/>
              <p:cNvSpPr/>
              <p:nvPr/>
            </p:nvSpPr>
            <p:spPr bwMode="auto">
              <a:xfrm>
                <a:off x="6053930" y="2855670"/>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404040"/>
              </a:solidFill>
              <a:ln>
                <a:noFill/>
              </a:ln>
            </p:spPr>
            <p:txBody>
              <a:bodyPr vert="horz" wrap="square" lIns="91440" tIns="45720" rIns="91440" bIns="45720" numCol="1" anchor="t" anchorCtr="0" compatLnSpc="1"/>
              <a:p>
                <a:endParaRPr lang="id-ID"/>
              </a:p>
            </p:txBody>
          </p:sp>
          <p:sp>
            <p:nvSpPr>
              <p:cNvPr id="49" name="Freeform 27"/>
              <p:cNvSpPr/>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404040"/>
              </a:solidFill>
              <a:ln>
                <a:noFill/>
              </a:ln>
            </p:spPr>
            <p:txBody>
              <a:bodyPr vert="horz" wrap="square" lIns="91440" tIns="45720" rIns="91440" bIns="45720" numCol="1" anchor="t" anchorCtr="0" compatLnSpc="1"/>
              <a:p>
                <a:endParaRPr lang="id-ID"/>
              </a:p>
            </p:txBody>
          </p:sp>
          <p:sp>
            <p:nvSpPr>
              <p:cNvPr id="50" name="Freeform 28"/>
              <p:cNvSpPr/>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404040"/>
              </a:solidFill>
              <a:ln>
                <a:noFill/>
              </a:ln>
            </p:spPr>
            <p:txBody>
              <a:bodyPr vert="horz" wrap="square" lIns="91440" tIns="45720" rIns="91440" bIns="45720" numCol="1" anchor="t" anchorCtr="0" compatLnSpc="1"/>
              <a:p>
                <a:endParaRPr lang="id-ID"/>
              </a:p>
            </p:txBody>
          </p:sp>
        </p:grpSp>
        <p:grpSp>
          <p:nvGrpSpPr>
            <p:cNvPr id="51" name="Group 43"/>
            <p:cNvGrpSpPr/>
            <p:nvPr/>
          </p:nvGrpSpPr>
          <p:grpSpPr>
            <a:xfrm rot="240000">
              <a:off x="8420" y="1198"/>
              <a:ext cx="2838" cy="2900"/>
              <a:chOff x="6076950" y="2555876"/>
              <a:chExt cx="3076576" cy="3143249"/>
            </a:xfrm>
            <a:effectLst>
              <a:outerShdw blurRad="177800" dir="18900000" sy="23000" kx="-1200000" algn="bl" rotWithShape="0">
                <a:prstClr val="black">
                  <a:alpha val="29000"/>
                </a:prstClr>
              </a:outerShdw>
            </a:effectLst>
          </p:grpSpPr>
          <p:sp>
            <p:nvSpPr>
              <p:cNvPr id="52" name="Freeform 21"/>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3" name="Freeform 22"/>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4" name="Freeform 23"/>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55" name="Freeform 24"/>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tx2">
                  <a:lumMod val="75000"/>
                  <a:lumOff val="25000"/>
                </a:schemeClr>
              </a:solidFill>
              <a:ln>
                <a:noFill/>
              </a:ln>
            </p:spPr>
            <p:txBody>
              <a:bodyPr vert="horz" wrap="square" lIns="91440" tIns="45720" rIns="91440" bIns="45720" numCol="1" anchor="t" anchorCtr="0" compatLnSpc="1"/>
              <a:p>
                <a:endParaRPr lang="id-ID"/>
              </a:p>
            </p:txBody>
          </p:sp>
          <p:sp>
            <p:nvSpPr>
              <p:cNvPr id="56" name="Freeform 25"/>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tx2">
                  <a:lumMod val="75000"/>
                  <a:lumOff val="25000"/>
                </a:schemeClr>
              </a:solidFill>
              <a:ln>
                <a:noFill/>
              </a:ln>
            </p:spPr>
            <p:txBody>
              <a:bodyPr vert="horz" wrap="square" lIns="91440" tIns="45720" rIns="91440" bIns="45720" numCol="1" anchor="t" anchorCtr="0" compatLnSpc="1"/>
              <a:p>
                <a:endParaRPr lang="id-ID"/>
              </a:p>
            </p:txBody>
          </p:sp>
          <p:sp>
            <p:nvSpPr>
              <p:cNvPr id="57" name="Freeform 26"/>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3E6BBB"/>
              </a:solidFill>
              <a:ln>
                <a:noFill/>
              </a:ln>
            </p:spPr>
            <p:txBody>
              <a:bodyPr vert="horz" wrap="square" lIns="91440" tIns="45720" rIns="91440" bIns="45720" numCol="1" anchor="t" anchorCtr="0" compatLnSpc="1"/>
              <a:p>
                <a:endParaRPr lang="id-ID"/>
              </a:p>
            </p:txBody>
          </p:sp>
          <p:sp>
            <p:nvSpPr>
              <p:cNvPr id="58" name="Freeform 27"/>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3E6BBB"/>
              </a:solidFill>
              <a:ln>
                <a:noFill/>
              </a:ln>
            </p:spPr>
            <p:txBody>
              <a:bodyPr vert="horz" wrap="square" lIns="91440" tIns="45720" rIns="91440" bIns="45720" numCol="1" anchor="t" anchorCtr="0" compatLnSpc="1"/>
              <a:p>
                <a:endParaRPr lang="id-ID"/>
              </a:p>
            </p:txBody>
          </p:sp>
          <p:sp>
            <p:nvSpPr>
              <p:cNvPr id="59" name="Freeform 28"/>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3E6BBB"/>
              </a:solidFill>
              <a:ln>
                <a:noFill/>
              </a:ln>
            </p:spPr>
            <p:txBody>
              <a:bodyPr vert="horz" wrap="square" lIns="91440" tIns="45720" rIns="91440" bIns="45720" numCol="1" anchor="t" anchorCtr="0" compatLnSpc="1"/>
              <a:p>
                <a:endParaRPr lang="id-ID"/>
              </a:p>
            </p:txBody>
          </p:sp>
        </p:grpSp>
      </p:grpSp>
      <p:sp>
        <p:nvSpPr>
          <p:cNvPr id="62" name="任意多边形 61"/>
          <p:cNvSpPr/>
          <p:nvPr/>
        </p:nvSpPr>
        <p:spPr>
          <a:xfrm>
            <a:off x="961390" y="1590675"/>
            <a:ext cx="10347960" cy="4535170"/>
          </a:xfrm>
          <a:custGeom>
            <a:avLst/>
            <a:gdLst/>
            <a:ahLst/>
            <a:cxnLst>
              <a:cxn ang="3">
                <a:pos x="hc" y="t"/>
              </a:cxn>
              <a:cxn ang="cd2">
                <a:pos x="l" y="vc"/>
              </a:cxn>
              <a:cxn ang="cd4">
                <a:pos x="hc" y="b"/>
              </a:cxn>
              <a:cxn ang="0">
                <a:pos x="r" y="vc"/>
              </a:cxn>
            </a:cxnLst>
            <a:rect l="l" t="t" r="r" b="b"/>
            <a:pathLst>
              <a:path w="12667" h="7373">
                <a:moveTo>
                  <a:pt x="931" y="0"/>
                </a:moveTo>
                <a:lnTo>
                  <a:pt x="12667" y="0"/>
                </a:lnTo>
                <a:lnTo>
                  <a:pt x="12667" y="7373"/>
                </a:lnTo>
                <a:lnTo>
                  <a:pt x="0" y="7373"/>
                </a:lnTo>
                <a:lnTo>
                  <a:pt x="0" y="676"/>
                </a:lnTo>
                <a:lnTo>
                  <a:pt x="931" y="0"/>
                </a:lnTo>
                <a:close/>
              </a:path>
            </a:pathLst>
          </a:custGeom>
          <a:solidFill>
            <a:srgbClr val="F9F9F9"/>
          </a:solidFill>
          <a:ln>
            <a:noFill/>
          </a:ln>
          <a:effectLst>
            <a:outerShdw blurRad="63500" sx="102000" sy="102000" algn="ctr" rotWithShape="0">
              <a:prstClr val="black">
                <a:alpha val="10000"/>
              </a:prstClr>
            </a:outerShdw>
          </a:effectLst>
        </p:spPr>
        <p:txBody>
          <a:bodyPr vert="horz" wrap="square" lIns="91440" tIns="45720" rIns="91440" bIns="45720" numCol="1" anchor="t" anchorCtr="0" compatLnSpc="1">
            <a:noAutofit/>
          </a:bodyPr>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 name="TextBox 17"/>
          <p:cNvSpPr txBox="1"/>
          <p:nvPr/>
        </p:nvSpPr>
        <p:spPr>
          <a:xfrm>
            <a:off x="1275080" y="1761490"/>
            <a:ext cx="10081260" cy="4431030"/>
          </a:xfrm>
          <a:prstGeom prst="rect">
            <a:avLst/>
          </a:prstGeom>
          <a:noFill/>
        </p:spPr>
        <p:txBody>
          <a:bodyPr wrap="square" rtlCol="0">
            <a:spAutoFit/>
          </a:bodyPr>
          <a:p>
            <a:pPr algn="just">
              <a:lnSpc>
                <a:spcPct val="150000"/>
              </a:lnSpc>
              <a:spcBef>
                <a:spcPts val="0"/>
              </a:spcBef>
              <a:spcAft>
                <a:spcPts val="0"/>
              </a:spcAft>
            </a:pPr>
            <a:r>
              <a:rPr lang="en-US" sz="14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en-US" sz="2000" b="1" spc="300" dirty="0">
                <a:solidFill>
                  <a:schemeClr val="bg1"/>
                </a:solidFill>
                <a:effectLst/>
                <a:highlight>
                  <a:srgbClr val="FF0000"/>
                </a:highlight>
                <a:uFillTx/>
                <a:latin typeface="微软雅黑" panose="020B0503020204020204" pitchFamily="34" charset="-122"/>
                <a:ea typeface="微软雅黑" panose="020B0503020204020204" pitchFamily="34" charset="-122"/>
                <a:cs typeface="微软雅黑" panose="020B0503020204020204" pitchFamily="34" charset="-122"/>
              </a:rPr>
              <a:t>1.</a:t>
            </a:r>
            <a:r>
              <a:rPr lang="en-US" sz="2000" b="1" spc="300" dirty="0">
                <a:solidFill>
                  <a:schemeClr val="bg1"/>
                </a:solidFill>
                <a:effectLst/>
                <a:highlight>
                  <a:srgbClr val="FF0000"/>
                </a:highlight>
                <a:uFillTx/>
                <a:latin typeface="微软雅黑" panose="020B0503020204020204" pitchFamily="34" charset="-122"/>
                <a:ea typeface="微软雅黑" panose="020B0503020204020204" pitchFamily="34" charset="-122"/>
                <a:cs typeface="微软雅黑" panose="020B0503020204020204" pitchFamily="34" charset="-122"/>
                <a:sym typeface="+mn-ea"/>
              </a:rPr>
              <a:t>共性申报材料</a:t>
            </a:r>
            <a:r>
              <a:rPr lang="en-US" sz="2000" b="1" spc="300" dirty="0">
                <a:solidFill>
                  <a:schemeClr val="bg1"/>
                </a:solidFill>
                <a:effectLst/>
                <a:highlight>
                  <a:srgbClr val="FF0000"/>
                </a:highlight>
                <a:uFillTx/>
                <a:latin typeface="微软雅黑" panose="020B0503020204020204" pitchFamily="34" charset="-122"/>
                <a:ea typeface="微软雅黑" panose="020B0503020204020204" pitchFamily="34" charset="-122"/>
                <a:cs typeface="微软雅黑" panose="020B0503020204020204" pitchFamily="34" charset="-122"/>
              </a:rPr>
              <a:t>：</a:t>
            </a:r>
            <a:endParaRPr lang="en-US" sz="1800" spc="300" dirty="0">
              <a:solidFill>
                <a:schemeClr val="bg1"/>
              </a:solidFill>
              <a:effectLst/>
              <a:highlight>
                <a:srgbClr val="FF0000"/>
              </a:highlight>
              <a:uFillTx/>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（一）《深圳市质量品牌双提升项目扶持计划项目申请书》（登录广东政务服务网在线填报，提供通过该系统打印的申请书纸质文件原件，样表详见附表）；</a:t>
            </a:r>
            <a:endPar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（二）项目实施单位在深圳市依法登记的，具有独立法人资格或符合国家统计局相关规定可视同法人单位的证照材料：</a:t>
            </a:r>
            <a:endPar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1.项目实施单位为企业法人或视同法人单位的，提供营业执照（复印件；如属新版本“三证合一”证照，且已关联电子证照的,无需提交）；公司因分立而设立的，需补充提供分立前后对应公司的注册登记证照及佐证材料(复印件)；</a:t>
            </a:r>
            <a:endParaRPr lang="en-US" sz="12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2.项目实施单位为非企业法人的，提供社会团体法人登记证书、民办非企业单位（法人）登记证书或事业单位法人证书等材料(复印件)；</a:t>
            </a:r>
            <a:endParaRPr lang="en-US" sz="12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3.行业协会需补充提供具备承接政府职能转移和购买服务资质的佐证材料（复印件）；</a:t>
            </a:r>
            <a:endParaRPr lang="en-US" sz="12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4.获“单项冠军”或“专精特新”称号企业提供相关批准文件等佐证材料（复印件）。</a:t>
            </a:r>
            <a:endParaRPr lang="en-US" sz="1200"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（三）项目单位申报资助项目实施各年度及2020年度经会计师事务所审计的《财务审计报告》(复印件)；</a:t>
            </a:r>
            <a:endPar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（四）项目单位对申报资助项目的立项决议书、可行性研究报告或项目实施方案、竣工验收报告、总结报告等材料(复印件)；</a:t>
            </a:r>
            <a:endPar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spcBef>
                <a:spcPts val="0"/>
              </a:spcBef>
              <a:spcAft>
                <a:spcPts val="0"/>
              </a:spcAft>
            </a:pPr>
            <a:r>
              <a:rPr 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（五）申报资助项目在实施过程中产生的有关合同（协议）、建设费用支出明细清单、以及所对应的票据清单、银行支付凭证清单等材料(复印件，审计时审核原件)。</a:t>
            </a:r>
            <a:endParaRPr lang="zh-CN" altLang="en-US" sz="1200" b="1" spc="300"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7" name="组合 1"/>
          <p:cNvGrpSpPr/>
          <p:nvPr/>
        </p:nvGrpSpPr>
        <p:grpSpPr>
          <a:xfrm>
            <a:off x="707390" y="610235"/>
            <a:ext cx="10777855" cy="521970"/>
            <a:chOff x="1328103" y="1298258"/>
            <a:chExt cx="9876264" cy="521970"/>
          </a:xfrm>
        </p:grpSpPr>
        <p:sp>
          <p:nvSpPr>
            <p:cNvPr id="61" name="TextBox 15"/>
            <p:cNvSpPr txBox="1"/>
            <p:nvPr/>
          </p:nvSpPr>
          <p:spPr>
            <a:xfrm>
              <a:off x="1948388" y="1298258"/>
              <a:ext cx="9255979" cy="521970"/>
            </a:xfrm>
            <a:prstGeom prst="rect">
              <a:avLst/>
            </a:prstGeom>
            <a:noFill/>
            <a:ln w="9525">
              <a:noFill/>
            </a:ln>
          </p:spPr>
          <p:txBody>
            <a:bodyPr wrap="square" anchor="t" anchorCtr="0">
              <a:spAutoFit/>
            </a:bodyPr>
            <a:p>
              <a:r>
                <a:rPr lang="zh-CN" altLang="en-US" sz="2800" b="1" dirty="0">
                  <a:solidFill>
                    <a:schemeClr val="accent1"/>
                  </a:solidFill>
                  <a:latin typeface="微软雅黑" panose="020B0503020204020204" pitchFamily="34" charset="-122"/>
                  <a:ea typeface="微软雅黑" panose="020B0503020204020204" pitchFamily="34" charset="-122"/>
                  <a:sym typeface="+mn-ea"/>
                </a:rPr>
                <a:t>2022年深圳市质量品牌双提升项目扶持计划</a:t>
              </a:r>
              <a:r>
                <a:rPr lang="zh-CN" altLang="en-US" sz="2800" b="1" dirty="0">
                  <a:solidFill>
                    <a:schemeClr val="accent1"/>
                  </a:solidFill>
                  <a:latin typeface="微软雅黑" panose="020B0503020204020204" pitchFamily="34" charset="-122"/>
                  <a:ea typeface="微软雅黑" panose="020B0503020204020204" pitchFamily="34" charset="-122"/>
                </a:rPr>
                <a:t>申报</a:t>
              </a:r>
              <a:r>
                <a:rPr lang="zh-CN" altLang="en-US" sz="2800" b="1" dirty="0">
                  <a:solidFill>
                    <a:schemeClr val="accent1"/>
                  </a:solidFill>
                  <a:latin typeface="微软雅黑" panose="020B0503020204020204" pitchFamily="34" charset="-122"/>
                  <a:ea typeface="微软雅黑" panose="020B0503020204020204" pitchFamily="34" charset="-122"/>
                </a:rPr>
                <a:t>材料：</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63" name="圆角矩形 50"/>
            <p:cNvSpPr>
              <a:spLocks noChangeArrowheads="1"/>
            </p:cNvSpPr>
            <p:nvPr/>
          </p:nvSpPr>
          <p:spPr bwMode="auto">
            <a:xfrm>
              <a:off x="1328103" y="1298258"/>
              <a:ext cx="536494" cy="521335"/>
            </a:xfrm>
            <a:prstGeom prst="roundRect">
              <a:avLst>
                <a:gd name="adj" fmla="val 16667"/>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lvl1pPr eaLnBrk="0" hangingPunct="0">
                <a:spcBef>
                  <a:spcPct val="20000"/>
                </a:spcBef>
                <a:buChar char="•"/>
                <a:defRPr sz="2000">
                  <a:solidFill>
                    <a:srgbClr val="37CCCE"/>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rgbClr val="37CCCE"/>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四</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3" name="文本框 2"/>
          <p:cNvSpPr txBox="1"/>
          <p:nvPr/>
        </p:nvSpPr>
        <p:spPr>
          <a:xfrm>
            <a:off x="2829560" y="1131570"/>
            <a:ext cx="6544945" cy="398780"/>
          </a:xfrm>
          <a:prstGeom prst="rect">
            <a:avLst/>
          </a:prstGeom>
          <a:noFill/>
        </p:spPr>
        <p:txBody>
          <a:bodyPr wrap="square" rtlCol="0" anchor="t">
            <a:spAutoFit/>
          </a:bodyPr>
          <a:p>
            <a:r>
              <a:rPr lang="zh-CN" altLang="en-US" sz="2000">
                <a:solidFill>
                  <a:schemeClr val="tx1"/>
                </a:solidFill>
                <a:effectLst>
                  <a:outerShdw blurRad="38100" dist="19050" dir="2700000" algn="tl" rotWithShape="0">
                    <a:schemeClr val="dk1">
                      <a:alpha val="40000"/>
                    </a:schemeClr>
                  </a:outerShdw>
                </a:effectLst>
                <a:uFillTx/>
              </a:rPr>
              <a:t>（</a:t>
            </a:r>
            <a:r>
              <a:rPr lang="zh-CN" altLang="en-US" sz="2000">
                <a:effectLst>
                  <a:outerShdw blurRad="38100" dist="19050" dir="2700000" algn="tl" rotWithShape="0">
                    <a:schemeClr val="dk1">
                      <a:alpha val="40000"/>
                    </a:schemeClr>
                  </a:outerShdw>
                </a:effectLst>
                <a:uFillTx/>
              </a:rPr>
              <a:t>申报材料由</a:t>
            </a:r>
            <a:r>
              <a:rPr lang="zh-CN" altLang="en-US" sz="2000">
                <a:solidFill>
                  <a:srgbClr val="FF0000"/>
                </a:solidFill>
                <a:effectLst>
                  <a:outerShdw blurRad="38100" dist="19050" dir="2700000" algn="tl" rotWithShape="0">
                    <a:schemeClr val="dk1">
                      <a:alpha val="40000"/>
                    </a:schemeClr>
                  </a:outerShdw>
                </a:effectLst>
                <a:uFillTx/>
              </a:rPr>
              <a:t>共性申报材料</a:t>
            </a:r>
            <a:r>
              <a:rPr lang="zh-CN" altLang="en-US" sz="2000">
                <a:effectLst>
                  <a:outerShdw blurRad="38100" dist="19050" dir="2700000" algn="tl" rotWithShape="0">
                    <a:schemeClr val="dk1">
                      <a:alpha val="40000"/>
                    </a:schemeClr>
                  </a:outerShdw>
                </a:effectLst>
                <a:uFillTx/>
              </a:rPr>
              <a:t>和</a:t>
            </a:r>
            <a:r>
              <a:rPr lang="zh-CN" altLang="en-US" sz="2000">
                <a:solidFill>
                  <a:srgbClr val="FF0000"/>
                </a:solidFill>
                <a:effectLst>
                  <a:outerShdw blurRad="38100" dist="19050" dir="2700000" algn="tl" rotWithShape="0">
                    <a:schemeClr val="dk1">
                      <a:alpha val="40000"/>
                    </a:schemeClr>
                  </a:outerShdw>
                </a:effectLst>
                <a:uFillTx/>
              </a:rPr>
              <a:t>专项申报材料</a:t>
            </a:r>
            <a:r>
              <a:rPr lang="zh-CN" altLang="en-US" sz="2000">
                <a:effectLst>
                  <a:outerShdw blurRad="38100" dist="19050" dir="2700000" algn="tl" rotWithShape="0">
                    <a:schemeClr val="dk1">
                      <a:alpha val="40000"/>
                    </a:schemeClr>
                  </a:outerShdw>
                </a:effectLst>
                <a:uFillTx/>
              </a:rPr>
              <a:t>两部分组成</a:t>
            </a:r>
            <a:r>
              <a:rPr lang="zh-CN" altLang="en-US" sz="2000">
                <a:solidFill>
                  <a:schemeClr val="tx1"/>
                </a:solidFill>
                <a:effectLst>
                  <a:outerShdw blurRad="38100" dist="19050" dir="2700000" algn="tl" rotWithShape="0">
                    <a:schemeClr val="dk1">
                      <a:alpha val="40000"/>
                    </a:schemeClr>
                  </a:outerShdw>
                </a:effectLst>
                <a:uFillTx/>
              </a:rPr>
              <a:t>）</a:t>
            </a:r>
            <a:endParaRPr lang="zh-CN" altLang="en-US" sz="2000">
              <a:solidFill>
                <a:schemeClr val="tx1"/>
              </a:solidFill>
              <a:effectLst>
                <a:outerShdw blurRad="38100" dist="19050" dir="2700000" algn="tl" rotWithShape="0">
                  <a:schemeClr val="dk1">
                    <a:alpha val="40000"/>
                  </a:schemeClr>
                </a:outerShdw>
              </a:effectLst>
              <a:uFillTx/>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strips(downLeft)">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strips(downLeft)">
                                      <p:cBhvr>
                                        <p:cTn id="18" dur="500"/>
                                        <p:tgtEl>
                                          <p:spTgt spid="2">
                                            <p:txEl>
                                              <p:pRg st="2" end="2"/>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strips(downLeft)">
                                      <p:cBhvr>
                                        <p:cTn id="21" dur="500"/>
                                        <p:tgtEl>
                                          <p:spTgt spid="2">
                                            <p:txEl>
                                              <p:pRg st="3" end="3"/>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strips(downLeft)">
                                      <p:cBhvr>
                                        <p:cTn id="24" dur="500"/>
                                        <p:tgtEl>
                                          <p:spTgt spid="2">
                                            <p:txEl>
                                              <p:pRg st="4" end="4"/>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strips(downLeft)">
                                      <p:cBhvr>
                                        <p:cTn id="27" dur="500"/>
                                        <p:tgtEl>
                                          <p:spTgt spid="2">
                                            <p:txEl>
                                              <p:pRg st="5" end="5"/>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strips(downLeft)">
                                      <p:cBhvr>
                                        <p:cTn id="30" dur="5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strips(downLeft)">
                                      <p:cBhvr>
                                        <p:cTn id="35" dur="500"/>
                                        <p:tgtEl>
                                          <p:spTgt spid="2">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strips(downLeft)">
                                      <p:cBhvr>
                                        <p:cTn id="40" dur="500"/>
                                        <p:tgtEl>
                                          <p:spTgt spid="2">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strips(downLeft)">
                                      <p:cBhvr>
                                        <p:cTn id="4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矩形 26"/>
          <p:cNvSpPr/>
          <p:nvPr/>
        </p:nvSpPr>
        <p:spPr>
          <a:xfrm>
            <a:off x="5777865" y="2351405"/>
            <a:ext cx="5856605" cy="40189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601345" y="2351405"/>
            <a:ext cx="5027930" cy="40189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矩形 3"/>
          <p:cNvSpPr>
            <a:spLocks noChangeArrowheads="1"/>
          </p:cNvSpPr>
          <p:nvPr/>
        </p:nvSpPr>
        <p:spPr bwMode="auto">
          <a:xfrm>
            <a:off x="901065" y="716915"/>
            <a:ext cx="6035675" cy="106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8760" tIns="59381" rIns="118760" bIns="593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buClrTx/>
              <a:buSzTx/>
              <a:buNone/>
            </a:pPr>
            <a:r>
              <a:rPr lang="en-US" sz="2800" spc="300" dirty="0">
                <a:solidFill>
                  <a:schemeClr val="tx1">
                    <a:lumMod val="65000"/>
                    <a:lumOff val="35000"/>
                  </a:schemeClr>
                </a:solidFill>
                <a:effectLst/>
                <a:cs typeface="微软雅黑" panose="020B0503020204020204" pitchFamily="34" charset="-122"/>
                <a:sym typeface="+mn-ea"/>
              </a:rPr>
              <a:t> </a:t>
            </a:r>
            <a:r>
              <a:rPr lang="en-US" sz="2800" b="1" spc="300" dirty="0">
                <a:solidFill>
                  <a:schemeClr val="bg1"/>
                </a:solidFill>
                <a:effectLst/>
                <a:highlight>
                  <a:srgbClr val="FF0000"/>
                </a:highlight>
                <a:uFillTx/>
                <a:cs typeface="微软雅黑" panose="020B0503020204020204" pitchFamily="34" charset="-122"/>
                <a:sym typeface="+mn-ea"/>
              </a:rPr>
              <a:t>2.</a:t>
            </a:r>
            <a:r>
              <a:rPr lang="en-US" sz="2800" b="1" spc="300" dirty="0">
                <a:solidFill>
                  <a:schemeClr val="bg1"/>
                </a:solidFill>
                <a:effectLst/>
                <a:highlight>
                  <a:srgbClr val="FF0000"/>
                </a:highlight>
                <a:uFillTx/>
                <a:cs typeface="微软雅黑" panose="020B0503020204020204" pitchFamily="34" charset="-122"/>
                <a:sym typeface="+mn-ea"/>
              </a:rPr>
              <a:t>专项申报材料</a:t>
            </a:r>
            <a:r>
              <a:rPr lang="en-US" sz="2800" b="1" spc="300" dirty="0">
                <a:solidFill>
                  <a:schemeClr val="bg1"/>
                </a:solidFill>
                <a:effectLst/>
                <a:highlight>
                  <a:srgbClr val="FF0000"/>
                </a:highlight>
                <a:uFillTx/>
                <a:cs typeface="微软雅黑" panose="020B0503020204020204" pitchFamily="34" charset="-122"/>
                <a:sym typeface="+mn-ea"/>
              </a:rPr>
              <a:t>：</a:t>
            </a:r>
            <a:endParaRPr lang="en-US" sz="2800" spc="300" dirty="0">
              <a:solidFill>
                <a:schemeClr val="bg1"/>
              </a:solidFill>
              <a:effectLst/>
              <a:highlight>
                <a:srgbClr val="FF0000"/>
              </a:highlight>
              <a:uFillTx/>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endParaRPr lang="en-US" altLang="en-US" sz="2800" b="1" spc="300" dirty="0" smtClean="0">
              <a:solidFill>
                <a:schemeClr val="bg1"/>
              </a:solidFill>
              <a:effectLst/>
              <a:highlight>
                <a:srgbClr val="FF0000"/>
              </a:highlight>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601345" y="1880235"/>
            <a:ext cx="5177155" cy="4603630"/>
          </a:xfrm>
          <a:prstGeom prst="roundRect">
            <a:avLst/>
          </a:prstGeom>
          <a:noFill/>
        </p:spPr>
        <p:txBody>
          <a:bodyPr wrap="square" rtlCol="0" anchor="t">
            <a:spAutoFit/>
          </a:bodyPr>
          <a:p>
            <a:pPr indent="0" algn="just">
              <a:lnSpc>
                <a:spcPct val="100000"/>
              </a:lnSpc>
              <a:spcBef>
                <a:spcPts val="0"/>
              </a:spcBef>
              <a:spcAft>
                <a:spcPts val="0"/>
              </a:spcAft>
              <a:buClrTx/>
              <a:buSzTx/>
              <a:buNone/>
            </a:pPr>
            <a:endParaRPr lang="zh-CN" altLang="en-US" sz="12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00000"/>
              </a:lnSpc>
              <a:spcBef>
                <a:spcPts val="0"/>
              </a:spcBef>
              <a:spcAft>
                <a:spcPts val="0"/>
              </a:spcAft>
              <a:buClrTx/>
              <a:buSzTx/>
              <a:buNone/>
            </a:pP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00000"/>
              </a:lnSpc>
              <a:spcBef>
                <a:spcPts val="0"/>
              </a:spcBef>
              <a:spcAft>
                <a:spcPts val="0"/>
              </a:spcAft>
              <a:buClrTx/>
              <a:buSzTx/>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1.项目实施单位依法注册登记（备案）的商标、商标权属变更等佐证材料（复印件）；</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00000"/>
              </a:lnSpc>
              <a:spcBef>
                <a:spcPts val="0"/>
              </a:spcBef>
              <a:spcAft>
                <a:spcPts val="0"/>
              </a:spcAft>
              <a:buClrTx/>
              <a:buSzTx/>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注册商标在商标分类属第35-45类的，如商标对应的产品属软件产品的，提供该产品软件著作权证书；如商标对应服务属于互联网经营服务的，提供本公司有效期内的ICP经营许可证或ISP运营资格证等资质文件（复印件）；</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00000"/>
              </a:lnSpc>
              <a:spcBef>
                <a:spcPts val="0"/>
              </a:spcBef>
              <a:spcAft>
                <a:spcPts val="0"/>
              </a:spcAft>
              <a:buClrTx/>
              <a:buSzTx/>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2.项目实施单位产品获得对应的国家强制性质量认证证书和ISO9000簇、ISO20000、ISO27001或CMMI、ITSS等质量管理体系认证证书（复印件）；</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00000"/>
              </a:lnSpc>
              <a:spcBef>
                <a:spcPts val="0"/>
              </a:spcBef>
              <a:spcAft>
                <a:spcPts val="0"/>
              </a:spcAft>
              <a:buClrTx/>
              <a:buSzTx/>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3.项目实施单位申报资助项目实施前和实施后各满一个完整会计年度的产品（服务）质量《检验检测报告》等材料（复印件）；</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00000"/>
              </a:lnSpc>
              <a:spcBef>
                <a:spcPts val="0"/>
              </a:spcBef>
              <a:spcAft>
                <a:spcPts val="0"/>
              </a:spcAft>
              <a:buClrTx/>
              <a:buSzTx/>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4.申报的资助项目以实施策划、规划、设计、研发、调查、咨询，会议、辅导、培训、检测、认证和展示为主要内容和形态的，提供相对应的《工作总结》、《成果报告》、《检验检测报告》、《认证证书》等佐证材料，以及能反映所实施项目全部内容与场景的视频与图文等佐证材料；</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00000"/>
              </a:lnSpc>
              <a:spcBef>
                <a:spcPts val="0"/>
              </a:spcBef>
              <a:spcAft>
                <a:spcPts val="0"/>
              </a:spcAft>
              <a:buClrTx/>
              <a:buSzTx/>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以广告、宣传投放等为主要形态的，提供已发布的广告图文与视频、报纸、杂志等佐证材料；</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00000"/>
              </a:lnSpc>
              <a:spcBef>
                <a:spcPts val="0"/>
              </a:spcBef>
              <a:spcAft>
                <a:spcPts val="0"/>
              </a:spcAft>
              <a:buClrTx/>
              <a:buSzTx/>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以专业化质量检测软硬件设施建设、数据库建设为主要形态的，提供该软硬件建设的实物图片及其主要系统与功能介绍等材料。</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2" name="文本框 61"/>
          <p:cNvSpPr txBox="1"/>
          <p:nvPr/>
        </p:nvSpPr>
        <p:spPr>
          <a:xfrm>
            <a:off x="5778500" y="2414270"/>
            <a:ext cx="5606415" cy="3046095"/>
          </a:xfrm>
          <a:prstGeom prst="rect">
            <a:avLst/>
          </a:prstGeom>
          <a:noFill/>
        </p:spPr>
        <p:txBody>
          <a:bodyPr wrap="square" rtlCol="0" anchor="t">
            <a:spAutoFit/>
          </a:bodyPr>
          <a:p>
            <a:pPr indent="0" algn="just">
              <a:lnSpc>
                <a:spcPct val="100000"/>
              </a:lnSpc>
              <a:spcBef>
                <a:spcPts val="0"/>
              </a:spcBef>
              <a:spcAft>
                <a:spcPts val="0"/>
              </a:spcAft>
              <a:buClrTx/>
              <a:buSzTx/>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1.资助项目为举办高端论坛、专业会展的，提供符合资助条件相对应的各类佐证材料（包括邀请外籍人士参加活动的邀请函、入境签证等）(复印件)；</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2.资助项目按国家、省市法律规章规定，应取得相关资质资格的，提供已获得所组织实施资助项目相对应的资质资格证书等材料(复印件)；</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3.申报的资助项目以实施策划、规划、设计、研发、调查、咨询，会议、辅导、培训、检测、认证和展览、展示等为主要内容和形态的，提供相对应的《工作总结》、《成果报告》、《检验检测报告》、《认证证书》等佐证材料，以及能反映所举办资助项目全部内容与场景的视频与图文等佐证材料；</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以广告、宣传投放等为主要形态的，提供已发布的广告图文与视频、报纸、杂志等佐证材料；</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Tx/>
              <a:buSzTx/>
              <a:buNone/>
            </a:pP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以专业化质量检测软硬件设施建设、数据库建设为主要形态的，提供该软硬件建设的实物图片及其主要系统功能介绍等材料。</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3" name="圆角矩形 62"/>
          <p:cNvSpPr/>
          <p:nvPr/>
        </p:nvSpPr>
        <p:spPr>
          <a:xfrm>
            <a:off x="6023610" y="1445895"/>
            <a:ext cx="5266690" cy="60515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800" b="1">
                <a:sym typeface="+mn-ea"/>
              </a:rPr>
              <a:t>二、质量品牌公共服务提升项目的专项审核材料</a:t>
            </a:r>
            <a:endParaRPr lang="zh-CN" altLang="en-US" sz="1800" b="1">
              <a:sym typeface="+mn-ea"/>
            </a:endParaRPr>
          </a:p>
        </p:txBody>
      </p:sp>
      <p:sp>
        <p:nvSpPr>
          <p:cNvPr id="65" name="圆角矩形 64"/>
          <p:cNvSpPr/>
          <p:nvPr/>
        </p:nvSpPr>
        <p:spPr>
          <a:xfrm>
            <a:off x="780415" y="1445895"/>
            <a:ext cx="4669790" cy="60515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一、企业质量品牌提升项目的专项审核材料</a:t>
            </a:r>
            <a:endParaRPr lang="zh-CN" altLang="en-US" b="1"/>
          </a:p>
        </p:txBody>
      </p:sp>
    </p:spTree>
  </p:cSld>
  <p:clrMapOvr>
    <a:masterClrMapping/>
  </p:clrMapOvr>
  <p:transition>
    <p:random/>
  </p:transition>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TEMPLATE_CATEGORY" val="custom"/>
  <p:tag name="KSO_WM_TEMPLATE_INDEX" val="160227"/>
  <p:tag name="KSO_WM_UNIT_TYPE" val="a"/>
  <p:tag name="KSO_WM_UNIT_INDEX" val="1"/>
  <p:tag name="KSO_WM_UNIT_ID" val="custom160227_1*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2.xml><?xml version="1.0" encoding="utf-8"?>
<p:tagLst xmlns:p="http://schemas.openxmlformats.org/presentationml/2006/main">
  <p:tag name="KSO_WM_TAG_VERSION" val="1.0"/>
  <p:tag name="KSO_WM_BEAUTIFY_FLAG" val="#wm#"/>
  <p:tag name="KSO_WM_TEMPLATE_CATEGORY" val="custom"/>
  <p:tag name="KSO_WM_TEMPLATE_INDEX" val="160227"/>
  <p:tag name="KSO_WM_UNIT_TYPE" val="b"/>
  <p:tag name="KSO_WM_UNIT_INDEX" val="1"/>
  <p:tag name="KSO_WM_UNIT_ID" val="custom160227_1*b*1"/>
  <p:tag name="KSO_WM_UNIT_CLEAR" val="1"/>
  <p:tag name="KSO_WM_UNIT_LAYERLEVEL" val="1"/>
  <p:tag name="KSO_WM_UNIT_VALUE" val="156"/>
  <p:tag name="KSO_WM_UNIT_ISCONTENTSTITLE" val="0"/>
  <p:tag name="KSO_WM_UNIT_HIGHLIGHT" val="0"/>
  <p:tag name="KSO_WM_UNIT_COMPATIBLE" val="0"/>
  <p:tag name="KSO_WM_UNIT_PRESET_TEXT_INDEX" val="3"/>
  <p:tag name="KSO_WM_UNIT_PRESET_TEXT_LEN" val="17"/>
</p:tagLst>
</file>

<file path=ppt/tags/tag3.xml><?xml version="1.0" encoding="utf-8"?>
<p:tagLst xmlns:p="http://schemas.openxmlformats.org/presentationml/2006/main">
  <p:tag name="KSO_WM_TEMPLATE_THUMBS_INDEX" val="1、4、8、12、18、22、23、24、25"/>
  <p:tag name="KSO_WM_TEMPLATE_CATEGORY" val="custom"/>
  <p:tag name="KSO_WM_TEMPLATE_INDEX" val="160227"/>
  <p:tag name="KSO_WM_TAG_VERSION" val="1.0"/>
  <p:tag name="KSO_WM_SLIDE_ID" val="custom160227_1"/>
  <p:tag name="KSO_WM_SLIDE_INDEX" val="1"/>
  <p:tag name="KSO_WM_SLIDE_ITEM_CNT" val="2"/>
  <p:tag name="KSO_WM_SLIDE_LAYOUT" val="a_b"/>
  <p:tag name="KSO_WM_SLIDE_LAYOUT_CNT" val="1_1"/>
  <p:tag name="KSO_WM_SLIDE_TYPE" val="title"/>
  <p:tag name="KSO_WM_BEAUTIFY_FLAG" val="#wm#"/>
</p:tagLst>
</file>

<file path=ppt/tags/tag4.xml><?xml version="1.0" encoding="utf-8"?>
<p:tagLst xmlns:p="http://schemas.openxmlformats.org/presentationml/2006/main">
  <p:tag name="KSO_WM_TEMPLATE_THUMBS_INDEX" val="1、4、8、12、18、22、23、24、25"/>
  <p:tag name="KSO_WM_TEMPLATE_CATEGORY" val="custom"/>
  <p:tag name="KSO_WM_TEMPLATE_INDEX" val="160227"/>
  <p:tag name="KSO_WM_TAG_VERSION" val="1.0"/>
  <p:tag name="KSO_WM_SLIDE_ID" val="custom160227_1"/>
  <p:tag name="KSO_WM_SLIDE_INDEX" val="1"/>
  <p:tag name="KSO_WM_SLIDE_ITEM_CNT" val="2"/>
  <p:tag name="KSO_WM_SLIDE_LAYOUT" val="a_b"/>
  <p:tag name="KSO_WM_SLIDE_LAYOUT_CNT" val="1_1"/>
  <p:tag name="KSO_WM_SLIDE_TYPE" val="title"/>
  <p:tag name="KSO_WM_BEAUTIFY_FLAG" val="#wm#"/>
</p:tagLst>
</file>

<file path=ppt/theme/theme1.xml><?xml version="1.0" encoding="utf-8"?>
<a:theme xmlns:a="http://schemas.openxmlformats.org/drawingml/2006/main" name="2_自定义设计方案">
  <a:themeElements>
    <a:clrScheme name="自定义 139">
      <a:dk1>
        <a:sysClr val="windowText" lastClr="000000"/>
      </a:dk1>
      <a:lt1>
        <a:sysClr val="window" lastClr="FFFFFF"/>
      </a:lt1>
      <a:dk2>
        <a:srgbClr val="44546A"/>
      </a:dk2>
      <a:lt2>
        <a:srgbClr val="E7E6E6"/>
      </a:lt2>
      <a:accent1>
        <a:srgbClr val="31699A"/>
      </a:accent1>
      <a:accent2>
        <a:srgbClr val="68CBC8"/>
      </a:accent2>
      <a:accent3>
        <a:srgbClr val="A5A5A5"/>
      </a:accent3>
      <a:accent4>
        <a:srgbClr val="FFC000"/>
      </a:accent4>
      <a:accent5>
        <a:srgbClr val="4472C4"/>
      </a:accent5>
      <a:accent6>
        <a:srgbClr val="70AD47"/>
      </a:accent6>
      <a:hlink>
        <a:srgbClr val="0563C1"/>
      </a:hlink>
      <a:folHlink>
        <a:srgbClr val="954F72"/>
      </a:folHlink>
    </a:clrScheme>
    <a:fontScheme name="自定义 58">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5076</Words>
  <Application>WPS 演示</Application>
  <PresentationFormat>自定义</PresentationFormat>
  <Paragraphs>190</Paragraphs>
  <Slides>11</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vt:i4>
      </vt:variant>
    </vt:vector>
  </HeadingPairs>
  <TitlesOfParts>
    <vt:vector size="24" baseType="lpstr">
      <vt:lpstr>Arial</vt:lpstr>
      <vt:lpstr>宋体</vt:lpstr>
      <vt:lpstr>Wingdings</vt:lpstr>
      <vt:lpstr>黑体</vt:lpstr>
      <vt:lpstr>Calibri</vt:lpstr>
      <vt:lpstr>微软雅黑</vt:lpstr>
      <vt:lpstr>仿宋_GB2312</vt:lpstr>
      <vt:lpstr>仿宋</vt:lpstr>
      <vt:lpstr>文泉驿等宽微米黑</vt:lpstr>
      <vt:lpstr>站酷小薇LOGO体</vt:lpstr>
      <vt:lpstr>Arial Unicode MS</vt:lpstr>
      <vt:lpstr>仿宋_GB2312</vt:lpstr>
      <vt:lpstr>2_自定义设计方案</vt:lpstr>
      <vt:lpstr>2022年深圳市质量品牌双提升项目扶持计划政策解读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APPLE</dc:creator>
  <cp:lastModifiedBy>Littlestar</cp:lastModifiedBy>
  <cp:revision>500</cp:revision>
  <dcterms:created xsi:type="dcterms:W3CDTF">2016-11-04T13:07:00Z</dcterms:created>
  <dcterms:modified xsi:type="dcterms:W3CDTF">2021-10-13T08:51:57Z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E493788BFF884357ADC4A6F15CB27C5F</vt:lpwstr>
  </property>
</Properties>
</file>