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899" r:id="rId2"/>
    <p:sldId id="902" r:id="rId3"/>
    <p:sldId id="867" r:id="rId4"/>
    <p:sldId id="884" r:id="rId5"/>
    <p:sldId id="900" r:id="rId6"/>
    <p:sldId id="885" r:id="rId7"/>
    <p:sldId id="886" r:id="rId8"/>
    <p:sldId id="901" r:id="rId9"/>
    <p:sldId id="890" r:id="rId10"/>
    <p:sldId id="887" r:id="rId11"/>
    <p:sldId id="905" r:id="rId12"/>
    <p:sldId id="914" r:id="rId13"/>
    <p:sldId id="910" r:id="rId14"/>
    <p:sldId id="913" r:id="rId15"/>
    <p:sldId id="912" r:id="rId16"/>
    <p:sldId id="911" r:id="rId17"/>
    <p:sldId id="909" r:id="rId18"/>
    <p:sldId id="908" r:id="rId19"/>
    <p:sldId id="907" r:id="rId20"/>
    <p:sldId id="906" r:id="rId21"/>
    <p:sldId id="903" r:id="rId22"/>
    <p:sldId id="904" r:id="rId23"/>
    <p:sldId id="888" r:id="rId24"/>
    <p:sldId id="889" r:id="rId25"/>
    <p:sldId id="891" r:id="rId26"/>
    <p:sldId id="892" r:id="rId27"/>
    <p:sldId id="893" r:id="rId28"/>
    <p:sldId id="897" r:id="rId29"/>
    <p:sldId id="915" r:id="rId30"/>
    <p:sldId id="916" r:id="rId31"/>
    <p:sldId id="917" r:id="rId32"/>
    <p:sldId id="918" r:id="rId33"/>
    <p:sldId id="919" r:id="rId34"/>
    <p:sldId id="920" r:id="rId35"/>
    <p:sldId id="921" r:id="rId36"/>
    <p:sldId id="922" r:id="rId37"/>
    <p:sldId id="923" r:id="rId38"/>
    <p:sldId id="924" r:id="rId39"/>
    <p:sldId id="925" r:id="rId40"/>
    <p:sldId id="926" r:id="rId41"/>
    <p:sldId id="927" r:id="rId42"/>
    <p:sldId id="896" r:id="rId43"/>
    <p:sldId id="895" r:id="rId44"/>
    <p:sldId id="898" r:id="rId45"/>
    <p:sldId id="894" r:id="rId46"/>
    <p:sldId id="852" r:id="rId47"/>
  </p:sldIdLst>
  <p:sldSz cx="1219517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微软雅黑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微软雅黑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微软雅黑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微软雅黑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A00"/>
    <a:srgbClr val="00B0F0"/>
    <a:srgbClr val="FF0064"/>
    <a:srgbClr val="92D050"/>
    <a:srgbClr val="F68426"/>
    <a:srgbClr val="99CC32"/>
    <a:srgbClr val="2B9BD3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697" autoAdjust="0"/>
  </p:normalViewPr>
  <p:slideViewPr>
    <p:cSldViewPr>
      <p:cViewPr>
        <p:scale>
          <a:sx n="75" d="100"/>
          <a:sy n="75" d="100"/>
        </p:scale>
        <p:origin x="-672" y="-246"/>
      </p:cViewPr>
      <p:guideLst>
        <p:guide orient="horz" pos="2132"/>
        <p:guide orient="horz" pos="3861"/>
        <p:guide orient="horz" pos="714"/>
        <p:guide pos="3841"/>
        <p:guide pos="7073"/>
        <p:guide pos="723"/>
      </p:guideLst>
    </p:cSldViewPr>
  </p:slideViewPr>
  <p:outlineViewPr>
    <p:cViewPr>
      <p:scale>
        <a:sx n="33" d="100"/>
        <a:sy n="33" d="100"/>
      </p:scale>
      <p:origin x="0" y="18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57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95294B-579D-4487-96F0-69F452D0D32E}" type="datetimeFigureOut">
              <a:rPr lang="en-US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0A1FC1-B03B-4DF4-A5D6-FBECD5471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862381-4012-45E0-AB5D-98E775462618}" type="datetimeFigureOut">
              <a:rPr lang="en-US"/>
              <a:pPr>
                <a:defRPr/>
              </a:pPr>
              <a:t>12/25/2018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  <a:endParaRPr 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B7BFC6-937C-44B8-9161-E8E892C5C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微软雅黑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微软雅黑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微软雅黑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微软雅黑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微软雅黑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成立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12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年、连续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11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年亏损的京东，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2016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年才开始盈利。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就是国际五大人力资源咨询公司用的，比如说海氏三维评估、美世国际职位评估体系（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IPE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，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International Position Evaluation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），用因素提取法进行评估，第三个就是华信惠悦的全球职位评估系统（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GGS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微软雅黑" pitchFamily="34" charset="-122"/>
                <a:cs typeface="微软雅黑"/>
              </a:rPr>
              <a:t>），第四个要素是华信惠悦的十因素分析法，它是针对中国企业所开发的一个评估工具，还有一个是翰威特的七因素分析法，这些基本上是在目前人力资源管理领域里面相对通用的评估工具。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7BFC6-937C-44B8-9161-E8E892C5CA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4451350"/>
            <a:ext cx="12195175" cy="240665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rcRect b="-2"/>
          <a:stretch>
            <a:fillRect/>
          </a:stretch>
        </p:blipFill>
        <p:spPr bwMode="auto">
          <a:xfrm>
            <a:off x="0" y="0"/>
            <a:ext cx="12195175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4"/>
          <p:cNvCxnSpPr/>
          <p:nvPr userDrawn="1"/>
        </p:nvCxnSpPr>
        <p:spPr>
          <a:xfrm>
            <a:off x="1681163" y="6442075"/>
            <a:ext cx="0" cy="261938"/>
          </a:xfrm>
          <a:prstGeom prst="line">
            <a:avLst/>
          </a:prstGeom>
          <a:ln>
            <a:solidFill>
              <a:srgbClr val="7F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5"/>
          <p:cNvSpPr txBox="1"/>
          <p:nvPr userDrawn="1"/>
        </p:nvSpPr>
        <p:spPr>
          <a:xfrm>
            <a:off x="1804111" y="6403565"/>
            <a:ext cx="864095" cy="338554"/>
          </a:xfrm>
          <a:prstGeom prst="rect">
            <a:avLst/>
          </a:prstGeom>
          <a:solidFill>
            <a:schemeClr val="bg1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7FBA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正文</a:t>
            </a:r>
          </a:p>
        </p:txBody>
      </p:sp>
      <p:cxnSp>
        <p:nvCxnSpPr>
          <p:cNvPr id="4" name="直接连接符 36"/>
          <p:cNvCxnSpPr/>
          <p:nvPr userDrawn="1"/>
        </p:nvCxnSpPr>
        <p:spPr>
          <a:xfrm>
            <a:off x="712788" y="6572250"/>
            <a:ext cx="696912" cy="0"/>
          </a:xfrm>
          <a:prstGeom prst="line">
            <a:avLst/>
          </a:prstGeom>
          <a:ln>
            <a:solidFill>
              <a:srgbClr val="7FBA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矩形 38"/>
          <p:cNvSpPr/>
          <p:nvPr userDrawn="1"/>
        </p:nvSpPr>
        <p:spPr>
          <a:xfrm>
            <a:off x="8731250" y="6021388"/>
            <a:ext cx="3463925" cy="395287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矩形 39"/>
          <p:cNvSpPr/>
          <p:nvPr userDrawn="1"/>
        </p:nvSpPr>
        <p:spPr>
          <a:xfrm>
            <a:off x="8524875" y="6388100"/>
            <a:ext cx="1228725" cy="36988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6842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第 </a:t>
            </a:r>
            <a:fld id="{35792E20-59DC-4A6E-A3E9-9AD5ED34484D}" type="slidenum">
              <a:rPr lang="zh-CN" altLang="en-US" sz="1600">
                <a:solidFill>
                  <a:srgbClr val="F68426"/>
                </a:solidFill>
                <a:latin typeface="+mn-lt"/>
                <a:ea typeface="微软雅黑" pitchFamily="34" charset="-122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sz="1600" dirty="0">
                <a:solidFill>
                  <a:srgbClr val="F68426"/>
                </a:solidFill>
                <a:latin typeface="+mn-lt"/>
                <a:ea typeface="微软雅黑" pitchFamily="34" charset="-122"/>
                <a:cs typeface="+mn-cs"/>
              </a:rPr>
              <a:t> </a:t>
            </a:r>
            <a:r>
              <a:rPr lang="zh-CN" altLang="en-US" sz="1600" dirty="0">
                <a:solidFill>
                  <a:srgbClr val="F68426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页</a:t>
            </a:r>
          </a:p>
        </p:txBody>
      </p:sp>
      <p:cxnSp>
        <p:nvCxnSpPr>
          <p:cNvPr id="7" name="直接连接符 40"/>
          <p:cNvCxnSpPr/>
          <p:nvPr userDrawn="1"/>
        </p:nvCxnSpPr>
        <p:spPr>
          <a:xfrm>
            <a:off x="9634538" y="6580188"/>
            <a:ext cx="696912" cy="0"/>
          </a:xfrm>
          <a:prstGeom prst="line">
            <a:avLst/>
          </a:prstGeom>
          <a:ln>
            <a:solidFill>
              <a:srgbClr val="7FBA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41"/>
          <p:cNvCxnSpPr/>
          <p:nvPr userDrawn="1"/>
        </p:nvCxnSpPr>
        <p:spPr>
          <a:xfrm>
            <a:off x="2811463" y="6580188"/>
            <a:ext cx="5653087" cy="0"/>
          </a:xfrm>
          <a:prstGeom prst="line">
            <a:avLst/>
          </a:prstGeom>
          <a:ln>
            <a:solidFill>
              <a:srgbClr val="7FBA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270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5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4" r:id="rId3"/>
    <p:sldLayoutId id="2147483657" r:id="rId4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微软雅黑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/>
          <a:cs typeface="微软雅黑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/>
          <a:cs typeface="微软雅黑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/>
          <a:cs typeface="微软雅黑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/>
          <a:cs typeface="微软雅黑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/>
          <a:cs typeface="微软雅黑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/>
          <a:cs typeface="微软雅黑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/>
          <a:cs typeface="微软雅黑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微软雅黑"/>
          <a:cs typeface="微软雅黑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微软雅黑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微软雅黑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微软雅黑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微软雅黑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微软雅黑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383855" y="2513013"/>
            <a:ext cx="2425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薪酬设计地图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6889675" y="2031231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职位评估</a:t>
            </a:r>
            <a:r>
              <a:rPr lang="en-US" altLang="zh-CN" sz="2400" b="1" dirty="0" smtClean="0"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 smtClean="0"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解决内部薪酬的公平性</a:t>
            </a:r>
            <a:endParaRPr lang="zh-CN" altLang="en-US" b="1" dirty="0">
              <a:effectLst>
                <a:reflection blurRad="6350" stA="28000" endPos="25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6290109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4056" y="5753348"/>
            <a:ext cx="1872208" cy="106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7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岗位评估系统因素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3" name="Rectangle 3074"/>
          <p:cNvSpPr>
            <a:spLocks noChangeArrowheads="1"/>
          </p:cNvSpPr>
          <p:nvPr/>
        </p:nvSpPr>
        <p:spPr bwMode="auto">
          <a:xfrm>
            <a:off x="1878354" y="1931120"/>
            <a:ext cx="1775679" cy="708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altLang="zh-CN" sz="2000">
                <a:latin typeface="+mn-ea"/>
                <a:ea typeface="+mn-ea"/>
              </a:rPr>
              <a:t>Organization</a:t>
            </a:r>
          </a:p>
          <a:p>
            <a:pPr algn="ctr" defTabSz="762000"/>
            <a:r>
              <a:rPr lang="zh-CN" altLang="en-US" sz="2000">
                <a:latin typeface="+mn-ea"/>
                <a:ea typeface="+mn-ea"/>
              </a:rPr>
              <a:t>组织</a:t>
            </a:r>
            <a:r>
              <a:rPr lang="zh-CN" altLang="en-US" sz="1400">
                <a:latin typeface="+mn-ea"/>
                <a:ea typeface="+mn-ea"/>
              </a:rPr>
              <a:t> </a:t>
            </a:r>
          </a:p>
        </p:txBody>
      </p:sp>
      <p:sp>
        <p:nvSpPr>
          <p:cNvPr id="14" name="Rectangle 3075"/>
          <p:cNvSpPr>
            <a:spLocks noChangeArrowheads="1"/>
          </p:cNvSpPr>
          <p:nvPr/>
        </p:nvSpPr>
        <p:spPr bwMode="auto">
          <a:xfrm>
            <a:off x="4864868" y="1916832"/>
            <a:ext cx="2098675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5" name="Rectangle 3076"/>
          <p:cNvSpPr>
            <a:spLocks noChangeArrowheads="1"/>
          </p:cNvSpPr>
          <p:nvPr/>
        </p:nvSpPr>
        <p:spPr bwMode="auto">
          <a:xfrm>
            <a:off x="4831398" y="1927945"/>
            <a:ext cx="1997342" cy="708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altLang="zh-CN" sz="2000">
                <a:latin typeface="+mn-ea"/>
                <a:ea typeface="+mn-ea"/>
              </a:rPr>
              <a:t>Function / unit</a:t>
            </a:r>
          </a:p>
          <a:p>
            <a:pPr algn="ctr" defTabSz="762000"/>
            <a:r>
              <a:rPr lang="zh-CN" altLang="en-US" sz="2000">
                <a:latin typeface="+mn-ea"/>
                <a:ea typeface="+mn-ea"/>
              </a:rPr>
              <a:t>部门</a:t>
            </a:r>
          </a:p>
        </p:txBody>
      </p:sp>
      <p:sp>
        <p:nvSpPr>
          <p:cNvPr id="16" name="Rectangle 3077"/>
          <p:cNvSpPr>
            <a:spLocks noChangeArrowheads="1"/>
          </p:cNvSpPr>
          <p:nvPr/>
        </p:nvSpPr>
        <p:spPr bwMode="auto">
          <a:xfrm>
            <a:off x="7912868" y="1916832"/>
            <a:ext cx="1933575" cy="695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7" name="Rectangle 3078"/>
          <p:cNvSpPr>
            <a:spLocks noChangeArrowheads="1"/>
          </p:cNvSpPr>
          <p:nvPr/>
        </p:nvSpPr>
        <p:spPr bwMode="auto">
          <a:xfrm>
            <a:off x="8033518" y="1916832"/>
            <a:ext cx="16144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altLang="zh-CN" sz="2000">
                <a:latin typeface="+mn-ea"/>
                <a:ea typeface="+mn-ea"/>
              </a:rPr>
              <a:t>Position</a:t>
            </a:r>
          </a:p>
          <a:p>
            <a:pPr algn="ctr" defTabSz="762000"/>
            <a:r>
              <a:rPr lang="zh-CN" altLang="en-US" sz="2000">
                <a:latin typeface="+mn-ea"/>
                <a:ea typeface="+mn-ea"/>
              </a:rPr>
              <a:t>岗位</a:t>
            </a:r>
          </a:p>
          <a:p>
            <a:pPr algn="ctr" defTabSz="762000"/>
            <a:endParaRPr lang="zh-CN" altLang="en-US" sz="2000">
              <a:latin typeface="+mn-ea"/>
              <a:ea typeface="+mn-ea"/>
            </a:endParaRPr>
          </a:p>
        </p:txBody>
      </p:sp>
      <p:sp>
        <p:nvSpPr>
          <p:cNvPr id="18" name="Rectangle 3079"/>
          <p:cNvSpPr>
            <a:spLocks noChangeArrowheads="1"/>
          </p:cNvSpPr>
          <p:nvPr/>
        </p:nvSpPr>
        <p:spPr bwMode="auto">
          <a:xfrm>
            <a:off x="4213993" y="2008907"/>
            <a:ext cx="357470" cy="369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zh-CN" altLang="en-US" sz="1800">
                <a:latin typeface="+mn-ea"/>
                <a:ea typeface="+mn-ea"/>
              </a:rPr>
              <a:t>+</a:t>
            </a:r>
          </a:p>
        </p:txBody>
      </p:sp>
      <p:sp>
        <p:nvSpPr>
          <p:cNvPr id="19" name="Rectangle 3080"/>
          <p:cNvSpPr>
            <a:spLocks noChangeArrowheads="1"/>
          </p:cNvSpPr>
          <p:nvPr/>
        </p:nvSpPr>
        <p:spPr bwMode="auto">
          <a:xfrm>
            <a:off x="7269931" y="2004145"/>
            <a:ext cx="357470" cy="369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zh-CN" altLang="en-US" sz="1800">
                <a:latin typeface="+mn-ea"/>
                <a:ea typeface="+mn-ea"/>
              </a:rPr>
              <a:t>+</a:t>
            </a:r>
          </a:p>
        </p:txBody>
      </p:sp>
      <p:sp>
        <p:nvSpPr>
          <p:cNvPr id="20" name="Line 3081"/>
          <p:cNvSpPr>
            <a:spLocks noChangeShapeType="1"/>
          </p:cNvSpPr>
          <p:nvPr/>
        </p:nvSpPr>
        <p:spPr bwMode="auto">
          <a:xfrm>
            <a:off x="2858268" y="2753445"/>
            <a:ext cx="0" cy="373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1" name="Line 3082"/>
          <p:cNvSpPr>
            <a:spLocks noChangeShapeType="1"/>
          </p:cNvSpPr>
          <p:nvPr/>
        </p:nvSpPr>
        <p:spPr bwMode="auto">
          <a:xfrm>
            <a:off x="5906268" y="2753445"/>
            <a:ext cx="0" cy="373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2" name="Line 3083"/>
          <p:cNvSpPr>
            <a:spLocks noChangeShapeType="1"/>
          </p:cNvSpPr>
          <p:nvPr/>
        </p:nvSpPr>
        <p:spPr bwMode="auto">
          <a:xfrm>
            <a:off x="8954268" y="2753445"/>
            <a:ext cx="0" cy="373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3" name="Rectangle 3084"/>
          <p:cNvSpPr>
            <a:spLocks noChangeArrowheads="1"/>
          </p:cNvSpPr>
          <p:nvPr/>
        </p:nvSpPr>
        <p:spPr bwMode="auto">
          <a:xfrm>
            <a:off x="1650181" y="3459882"/>
            <a:ext cx="2725041" cy="1200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120000"/>
              </a:lnSpc>
            </a:pPr>
            <a:r>
              <a:rPr lang="en-US" altLang="zh-CN" sz="2000">
                <a:latin typeface="+mn-ea"/>
                <a:ea typeface="+mn-ea"/>
              </a:rPr>
              <a:t>Size </a:t>
            </a:r>
            <a:r>
              <a:rPr lang="zh-CN" altLang="en-US" sz="2000">
                <a:latin typeface="+mn-ea"/>
                <a:ea typeface="+mn-ea"/>
              </a:rPr>
              <a:t>规模</a:t>
            </a:r>
          </a:p>
          <a:p>
            <a:pPr defTabSz="762000">
              <a:lnSpc>
                <a:spcPct val="120000"/>
              </a:lnSpc>
            </a:pPr>
            <a:r>
              <a:rPr lang="en-US" altLang="zh-CN" sz="2000">
                <a:latin typeface="+mn-ea"/>
                <a:ea typeface="+mn-ea"/>
              </a:rPr>
              <a:t>Impact </a:t>
            </a:r>
            <a:r>
              <a:rPr lang="zh-CN" altLang="en-US" sz="2000">
                <a:latin typeface="+mn-ea"/>
                <a:ea typeface="+mn-ea"/>
              </a:rPr>
              <a:t>影响</a:t>
            </a:r>
          </a:p>
          <a:p>
            <a:pPr defTabSz="762000">
              <a:lnSpc>
                <a:spcPct val="120000"/>
              </a:lnSpc>
            </a:pPr>
            <a:r>
              <a:rPr lang="en-US" altLang="zh-CN" sz="2000">
                <a:latin typeface="+mn-ea"/>
                <a:ea typeface="+mn-ea"/>
              </a:rPr>
              <a:t>Supervision </a:t>
            </a:r>
            <a:r>
              <a:rPr lang="zh-CN" altLang="en-US" sz="2000">
                <a:latin typeface="+mn-ea"/>
                <a:ea typeface="+mn-ea"/>
              </a:rPr>
              <a:t>监督管理</a:t>
            </a:r>
          </a:p>
        </p:txBody>
      </p:sp>
      <p:sp>
        <p:nvSpPr>
          <p:cNvPr id="24" name="Rectangle 3085"/>
          <p:cNvSpPr>
            <a:spLocks noChangeArrowheads="1"/>
          </p:cNvSpPr>
          <p:nvPr/>
        </p:nvSpPr>
        <p:spPr bwMode="auto">
          <a:xfrm>
            <a:off x="4633093" y="3445595"/>
            <a:ext cx="2780120" cy="1200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120000"/>
              </a:lnSpc>
            </a:pPr>
            <a:r>
              <a:rPr lang="en-US" altLang="zh-CN" sz="2000">
                <a:latin typeface="+mn-ea"/>
                <a:ea typeface="+mn-ea"/>
              </a:rPr>
              <a:t>Area of responsibility</a:t>
            </a:r>
          </a:p>
          <a:p>
            <a:pPr defTabSz="762000">
              <a:lnSpc>
                <a:spcPct val="120000"/>
              </a:lnSpc>
            </a:pPr>
            <a:r>
              <a:rPr lang="zh-CN" altLang="en-US" sz="2000">
                <a:latin typeface="+mn-ea"/>
                <a:ea typeface="+mn-ea"/>
              </a:rPr>
              <a:t>职责范围</a:t>
            </a:r>
          </a:p>
          <a:p>
            <a:pPr defTabSz="762000">
              <a:lnSpc>
                <a:spcPct val="120000"/>
              </a:lnSpc>
            </a:pPr>
            <a:r>
              <a:rPr lang="en-US" altLang="zh-CN" sz="2000">
                <a:latin typeface="+mn-ea"/>
                <a:ea typeface="+mn-ea"/>
              </a:rPr>
              <a:t>Interaction </a:t>
            </a:r>
            <a:r>
              <a:rPr lang="zh-CN" altLang="en-US" sz="2000">
                <a:latin typeface="+mn-ea"/>
                <a:ea typeface="+mn-ea"/>
              </a:rPr>
              <a:t>沟通技巧</a:t>
            </a:r>
          </a:p>
        </p:txBody>
      </p:sp>
      <p:sp>
        <p:nvSpPr>
          <p:cNvPr id="25" name="Rectangle 3086"/>
          <p:cNvSpPr>
            <a:spLocks noChangeArrowheads="1"/>
          </p:cNvSpPr>
          <p:nvPr/>
        </p:nvSpPr>
        <p:spPr bwMode="auto">
          <a:xfrm>
            <a:off x="7565206" y="3501157"/>
            <a:ext cx="2965107" cy="1200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120000"/>
              </a:lnSpc>
            </a:pPr>
            <a:r>
              <a:rPr lang="en-US" altLang="zh-CN" sz="2000">
                <a:latin typeface="+mn-ea"/>
                <a:ea typeface="+mn-ea"/>
              </a:rPr>
              <a:t>Qualification </a:t>
            </a:r>
            <a:r>
              <a:rPr lang="zh-CN" altLang="en-US" sz="2000">
                <a:latin typeface="+mn-ea"/>
                <a:ea typeface="+mn-ea"/>
              </a:rPr>
              <a:t>任职资格</a:t>
            </a:r>
          </a:p>
          <a:p>
            <a:pPr defTabSz="762000">
              <a:lnSpc>
                <a:spcPct val="120000"/>
              </a:lnSpc>
            </a:pPr>
            <a:r>
              <a:rPr lang="en-US" altLang="zh-CN" sz="2000">
                <a:latin typeface="+mn-ea"/>
                <a:ea typeface="+mn-ea"/>
              </a:rPr>
              <a:t>Problem solving </a:t>
            </a:r>
            <a:r>
              <a:rPr lang="zh-CN" altLang="en-US" sz="1400">
                <a:latin typeface="+mn-ea"/>
                <a:ea typeface="+mn-ea"/>
              </a:rPr>
              <a:t>解决问题</a:t>
            </a:r>
            <a:endParaRPr lang="zh-CN" altLang="en-US" sz="2000">
              <a:latin typeface="+mn-ea"/>
              <a:ea typeface="+mn-ea"/>
            </a:endParaRPr>
          </a:p>
          <a:p>
            <a:pPr defTabSz="762000">
              <a:lnSpc>
                <a:spcPct val="120000"/>
              </a:lnSpc>
            </a:pPr>
            <a:r>
              <a:rPr lang="en-US" altLang="zh-CN" sz="2000">
                <a:latin typeface="+mn-ea"/>
                <a:ea typeface="+mn-ea"/>
              </a:rPr>
              <a:t>Environment </a:t>
            </a:r>
            <a:r>
              <a:rPr lang="zh-CN" altLang="en-US" sz="2000">
                <a:latin typeface="+mn-ea"/>
                <a:ea typeface="+mn-ea"/>
              </a:rPr>
              <a:t>环境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noProof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岗位评估系统分数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709043" y="1188169"/>
            <a:ext cx="8750300" cy="3654425"/>
            <a:chOff x="432" y="864"/>
            <a:chExt cx="5088" cy="1858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874" y="2556"/>
              <a:ext cx="4179" cy="166"/>
              <a:chOff x="874" y="2556"/>
              <a:chExt cx="4179" cy="166"/>
            </a:xfrm>
          </p:grpSpPr>
          <p:sp>
            <p:nvSpPr>
              <p:cNvPr id="61" name="Text Box 5"/>
              <p:cNvSpPr txBox="1">
                <a:spLocks noChangeArrowheads="1"/>
              </p:cNvSpPr>
              <p:nvPr/>
            </p:nvSpPr>
            <p:spPr bwMode="auto">
              <a:xfrm>
                <a:off x="874" y="2556"/>
                <a:ext cx="172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400" b="1">
                    <a:latin typeface="+mn-ea"/>
                    <a:ea typeface="+mn-ea"/>
                  </a:rPr>
                  <a:t>1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2" name="Text Box 6"/>
              <p:cNvSpPr txBox="1">
                <a:spLocks noChangeArrowheads="1"/>
              </p:cNvSpPr>
              <p:nvPr/>
            </p:nvSpPr>
            <p:spPr bwMode="auto">
              <a:xfrm>
                <a:off x="1536" y="2561"/>
                <a:ext cx="172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400" b="1">
                    <a:latin typeface="+mn-ea"/>
                    <a:ea typeface="+mn-ea"/>
                  </a:rPr>
                  <a:t>2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2208" y="2566"/>
                <a:ext cx="172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400" b="1">
                    <a:latin typeface="+mn-ea"/>
                    <a:ea typeface="+mn-ea"/>
                  </a:rPr>
                  <a:t>3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2868" y="2562"/>
                <a:ext cx="172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400" b="1">
                    <a:latin typeface="+mn-ea"/>
                    <a:ea typeface="+mn-ea"/>
                  </a:rPr>
                  <a:t>4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5" name="Text Box 9"/>
              <p:cNvSpPr txBox="1">
                <a:spLocks noChangeArrowheads="1"/>
              </p:cNvSpPr>
              <p:nvPr/>
            </p:nvSpPr>
            <p:spPr bwMode="auto">
              <a:xfrm>
                <a:off x="3552" y="2562"/>
                <a:ext cx="172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400" b="1">
                    <a:latin typeface="+mn-ea"/>
                    <a:ea typeface="+mn-ea"/>
                  </a:rPr>
                  <a:t>5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6" name="Text Box 10"/>
              <p:cNvSpPr txBox="1">
                <a:spLocks noChangeArrowheads="1"/>
              </p:cNvSpPr>
              <p:nvPr/>
            </p:nvSpPr>
            <p:spPr bwMode="auto">
              <a:xfrm>
                <a:off x="4206" y="2565"/>
                <a:ext cx="172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400" b="1">
                    <a:latin typeface="+mn-ea"/>
                    <a:ea typeface="+mn-ea"/>
                  </a:rPr>
                  <a:t>6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7" name="Text Box 11"/>
              <p:cNvSpPr txBox="1">
                <a:spLocks noChangeArrowheads="1"/>
              </p:cNvSpPr>
              <p:nvPr/>
            </p:nvSpPr>
            <p:spPr bwMode="auto">
              <a:xfrm>
                <a:off x="4881" y="2557"/>
                <a:ext cx="172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400" b="1">
                    <a:latin typeface="+mn-ea"/>
                    <a:ea typeface="+mn-ea"/>
                  </a:rPr>
                  <a:t>7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432" y="864"/>
              <a:ext cx="5088" cy="1672"/>
              <a:chOff x="432" y="864"/>
              <a:chExt cx="5088" cy="1672"/>
            </a:xfrm>
          </p:grpSpPr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>
                <a:off x="432" y="864"/>
                <a:ext cx="0" cy="16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" name="Line 14"/>
              <p:cNvSpPr>
                <a:spLocks noChangeShapeType="1"/>
              </p:cNvSpPr>
              <p:nvPr/>
            </p:nvSpPr>
            <p:spPr bwMode="auto">
              <a:xfrm>
                <a:off x="432" y="2525"/>
                <a:ext cx="50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grpSp>
            <p:nvGrpSpPr>
              <p:cNvPr id="9" name="Group 15"/>
              <p:cNvGrpSpPr>
                <a:grpSpLocks/>
              </p:cNvGrpSpPr>
              <p:nvPr/>
            </p:nvGrpSpPr>
            <p:grpSpPr bwMode="auto">
              <a:xfrm>
                <a:off x="908" y="1047"/>
                <a:ext cx="100" cy="1360"/>
                <a:chOff x="816" y="1056"/>
                <a:chExt cx="96" cy="1728"/>
              </a:xfrm>
            </p:grpSpPr>
            <p:sp>
              <p:nvSpPr>
                <p:cNvPr id="50" name="Line 16"/>
                <p:cNvSpPr>
                  <a:spLocks noChangeShapeType="1"/>
                </p:cNvSpPr>
                <p:nvPr/>
              </p:nvSpPr>
              <p:spPr bwMode="auto">
                <a:xfrm>
                  <a:off x="864" y="1584"/>
                  <a:ext cx="0" cy="12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5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864" y="105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grpSp>
              <p:nvGrpSpPr>
                <p:cNvPr id="52" name="Group 18"/>
                <p:cNvGrpSpPr>
                  <a:grpSpLocks/>
                </p:cNvGrpSpPr>
                <p:nvPr/>
              </p:nvGrpSpPr>
              <p:grpSpPr bwMode="auto">
                <a:xfrm>
                  <a:off x="816" y="1328"/>
                  <a:ext cx="96" cy="240"/>
                  <a:chOff x="816" y="1344"/>
                  <a:chExt cx="96" cy="288"/>
                </a:xfrm>
              </p:grpSpPr>
              <p:sp>
                <p:nvSpPr>
                  <p:cNvPr id="5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344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344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440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440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536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536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  <p:sp>
              <p:nvSpPr>
                <p:cNvPr id="53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05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54" name="Line 26"/>
                <p:cNvSpPr>
                  <a:spLocks noChangeShapeType="1"/>
                </p:cNvSpPr>
                <p:nvPr/>
              </p:nvSpPr>
              <p:spPr bwMode="auto">
                <a:xfrm>
                  <a:off x="816" y="278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1573" y="1513"/>
                <a:ext cx="95" cy="830"/>
                <a:chOff x="1488" y="1584"/>
                <a:chExt cx="96" cy="1104"/>
              </a:xfrm>
            </p:grpSpPr>
            <p:sp>
              <p:nvSpPr>
                <p:cNvPr id="47" name="Line 28"/>
                <p:cNvSpPr>
                  <a:spLocks noChangeShapeType="1"/>
                </p:cNvSpPr>
                <p:nvPr/>
              </p:nvSpPr>
              <p:spPr bwMode="auto">
                <a:xfrm>
                  <a:off x="1536" y="1584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48" name="Line 29"/>
                <p:cNvSpPr>
                  <a:spLocks noChangeShapeType="1"/>
                </p:cNvSpPr>
                <p:nvPr/>
              </p:nvSpPr>
              <p:spPr bwMode="auto">
                <a:xfrm>
                  <a:off x="1488" y="268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49" name="Line 30"/>
                <p:cNvSpPr>
                  <a:spLocks noChangeShapeType="1"/>
                </p:cNvSpPr>
                <p:nvPr/>
              </p:nvSpPr>
              <p:spPr bwMode="auto">
                <a:xfrm>
                  <a:off x="1488" y="158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2239" y="1225"/>
                <a:ext cx="95" cy="1118"/>
                <a:chOff x="2160" y="1200"/>
                <a:chExt cx="96" cy="1488"/>
              </a:xfrm>
            </p:grpSpPr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auto">
                <a:xfrm>
                  <a:off x="2208" y="1200"/>
                  <a:ext cx="0" cy="14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auto">
                <a:xfrm>
                  <a:off x="2160" y="268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auto">
                <a:xfrm>
                  <a:off x="2160" y="12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>
                <a:off x="2905" y="1622"/>
                <a:ext cx="95" cy="721"/>
                <a:chOff x="2832" y="1680"/>
                <a:chExt cx="96" cy="1008"/>
              </a:xfrm>
            </p:grpSpPr>
            <p:sp>
              <p:nvSpPr>
                <p:cNvPr id="41" name="Line 36"/>
                <p:cNvSpPr>
                  <a:spLocks noChangeShapeType="1"/>
                </p:cNvSpPr>
                <p:nvPr/>
              </p:nvSpPr>
              <p:spPr bwMode="auto">
                <a:xfrm>
                  <a:off x="2880" y="1680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42" name="Line 37"/>
                <p:cNvSpPr>
                  <a:spLocks noChangeShapeType="1"/>
                </p:cNvSpPr>
                <p:nvPr/>
              </p:nvSpPr>
              <p:spPr bwMode="auto">
                <a:xfrm>
                  <a:off x="2832" y="268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43" name="Line 38"/>
                <p:cNvSpPr>
                  <a:spLocks noChangeShapeType="1"/>
                </p:cNvSpPr>
                <p:nvPr/>
              </p:nvSpPr>
              <p:spPr bwMode="auto">
                <a:xfrm>
                  <a:off x="2832" y="168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3" name="Group 39"/>
              <p:cNvGrpSpPr>
                <a:grpSpLocks/>
              </p:cNvGrpSpPr>
              <p:nvPr/>
            </p:nvGrpSpPr>
            <p:grpSpPr bwMode="auto">
              <a:xfrm>
                <a:off x="3570" y="1225"/>
                <a:ext cx="95" cy="1047"/>
                <a:chOff x="3504" y="1200"/>
                <a:chExt cx="96" cy="1392"/>
              </a:xfrm>
            </p:grpSpPr>
            <p:sp>
              <p:nvSpPr>
                <p:cNvPr id="38" name="Line 40"/>
                <p:cNvSpPr>
                  <a:spLocks noChangeShapeType="1"/>
                </p:cNvSpPr>
                <p:nvPr/>
              </p:nvSpPr>
              <p:spPr bwMode="auto">
                <a:xfrm>
                  <a:off x="3552" y="1200"/>
                  <a:ext cx="0" cy="13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39" name="Line 41"/>
                <p:cNvSpPr>
                  <a:spLocks noChangeShapeType="1"/>
                </p:cNvSpPr>
                <p:nvPr/>
              </p:nvSpPr>
              <p:spPr bwMode="auto">
                <a:xfrm>
                  <a:off x="3504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40" name="Line 42"/>
                <p:cNvSpPr>
                  <a:spLocks noChangeShapeType="1"/>
                </p:cNvSpPr>
                <p:nvPr/>
              </p:nvSpPr>
              <p:spPr bwMode="auto">
                <a:xfrm>
                  <a:off x="3504" y="12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4236" y="1405"/>
                <a:ext cx="95" cy="938"/>
                <a:chOff x="4176" y="1440"/>
                <a:chExt cx="96" cy="1248"/>
              </a:xfrm>
            </p:grpSpPr>
            <p:sp>
              <p:nvSpPr>
                <p:cNvPr id="35" name="Line 44"/>
                <p:cNvSpPr>
                  <a:spLocks noChangeShapeType="1"/>
                </p:cNvSpPr>
                <p:nvPr/>
              </p:nvSpPr>
              <p:spPr bwMode="auto">
                <a:xfrm>
                  <a:off x="4224" y="1440"/>
                  <a:ext cx="0" cy="12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36" name="Line 45"/>
                <p:cNvSpPr>
                  <a:spLocks noChangeShapeType="1"/>
                </p:cNvSpPr>
                <p:nvPr/>
              </p:nvSpPr>
              <p:spPr bwMode="auto">
                <a:xfrm>
                  <a:off x="4176" y="268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37" name="Line 46"/>
                <p:cNvSpPr>
                  <a:spLocks noChangeShapeType="1"/>
                </p:cNvSpPr>
                <p:nvPr/>
              </p:nvSpPr>
              <p:spPr bwMode="auto">
                <a:xfrm>
                  <a:off x="4176" y="144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5" name="Group 47"/>
              <p:cNvGrpSpPr>
                <a:grpSpLocks/>
              </p:cNvGrpSpPr>
              <p:nvPr/>
            </p:nvGrpSpPr>
            <p:grpSpPr bwMode="auto">
              <a:xfrm>
                <a:off x="4902" y="1983"/>
                <a:ext cx="95" cy="360"/>
                <a:chOff x="4848" y="2016"/>
                <a:chExt cx="96" cy="672"/>
              </a:xfrm>
            </p:grpSpPr>
            <p:sp>
              <p:nvSpPr>
                <p:cNvPr id="32" name="Line 48"/>
                <p:cNvSpPr>
                  <a:spLocks noChangeShapeType="1"/>
                </p:cNvSpPr>
                <p:nvPr/>
              </p:nvSpPr>
              <p:spPr bwMode="auto">
                <a:xfrm>
                  <a:off x="4896" y="2016"/>
                  <a:ext cx="0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33" name="Line 49"/>
                <p:cNvSpPr>
                  <a:spLocks noChangeShapeType="1"/>
                </p:cNvSpPr>
                <p:nvPr/>
              </p:nvSpPr>
              <p:spPr bwMode="auto">
                <a:xfrm>
                  <a:off x="4848" y="268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34" name="Line 50"/>
                <p:cNvSpPr>
                  <a:spLocks noChangeShapeType="1"/>
                </p:cNvSpPr>
                <p:nvPr/>
              </p:nvSpPr>
              <p:spPr bwMode="auto">
                <a:xfrm>
                  <a:off x="4848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6" name="Text Box 51"/>
              <p:cNvSpPr txBox="1">
                <a:spLocks noChangeArrowheads="1"/>
              </p:cNvSpPr>
              <p:nvPr/>
            </p:nvSpPr>
            <p:spPr bwMode="auto">
              <a:xfrm>
                <a:off x="878" y="2395"/>
                <a:ext cx="162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5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7" name="Text Box 52"/>
              <p:cNvSpPr txBox="1">
                <a:spLocks noChangeArrowheads="1"/>
              </p:cNvSpPr>
              <p:nvPr/>
            </p:nvSpPr>
            <p:spPr bwMode="auto">
              <a:xfrm>
                <a:off x="1511" y="2329"/>
                <a:ext cx="217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10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8" name="Text Box 53"/>
              <p:cNvSpPr txBox="1">
                <a:spLocks noChangeArrowheads="1"/>
              </p:cNvSpPr>
              <p:nvPr/>
            </p:nvSpPr>
            <p:spPr bwMode="auto">
              <a:xfrm>
                <a:off x="2213" y="2329"/>
                <a:ext cx="162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5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9" name="Text Box 54"/>
              <p:cNvSpPr txBox="1">
                <a:spLocks noChangeArrowheads="1"/>
              </p:cNvSpPr>
              <p:nvPr/>
            </p:nvSpPr>
            <p:spPr bwMode="auto">
              <a:xfrm>
                <a:off x="4841" y="2324"/>
                <a:ext cx="217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10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20" name="Text Box 55"/>
              <p:cNvSpPr txBox="1">
                <a:spLocks noChangeArrowheads="1"/>
              </p:cNvSpPr>
              <p:nvPr/>
            </p:nvSpPr>
            <p:spPr bwMode="auto">
              <a:xfrm>
                <a:off x="4174" y="2324"/>
                <a:ext cx="217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10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21" name="Text Box 56"/>
              <p:cNvSpPr txBox="1">
                <a:spLocks noChangeArrowheads="1"/>
              </p:cNvSpPr>
              <p:nvPr/>
            </p:nvSpPr>
            <p:spPr bwMode="auto">
              <a:xfrm>
                <a:off x="2844" y="2324"/>
                <a:ext cx="217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10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22" name="Text Box 57"/>
              <p:cNvSpPr txBox="1">
                <a:spLocks noChangeArrowheads="1"/>
              </p:cNvSpPr>
              <p:nvPr/>
            </p:nvSpPr>
            <p:spPr bwMode="auto">
              <a:xfrm>
                <a:off x="3510" y="2249"/>
                <a:ext cx="217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15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23" name="Text Box 58"/>
              <p:cNvSpPr txBox="1">
                <a:spLocks noChangeArrowheads="1"/>
              </p:cNvSpPr>
              <p:nvPr/>
            </p:nvSpPr>
            <p:spPr bwMode="auto">
              <a:xfrm>
                <a:off x="906" y="936"/>
                <a:ext cx="107" cy="1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24" name="Text Box 59"/>
              <p:cNvSpPr txBox="1">
                <a:spLocks noChangeArrowheads="1"/>
              </p:cNvSpPr>
              <p:nvPr/>
            </p:nvSpPr>
            <p:spPr bwMode="auto">
              <a:xfrm>
                <a:off x="825" y="929"/>
                <a:ext cx="272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468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25" name="Text Box 60"/>
              <p:cNvSpPr txBox="1">
                <a:spLocks noChangeArrowheads="1"/>
              </p:cNvSpPr>
              <p:nvPr/>
            </p:nvSpPr>
            <p:spPr bwMode="auto">
              <a:xfrm>
                <a:off x="1482" y="1398"/>
                <a:ext cx="272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105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26" name="Text Box 61"/>
              <p:cNvSpPr txBox="1">
                <a:spLocks noChangeArrowheads="1"/>
              </p:cNvSpPr>
              <p:nvPr/>
            </p:nvSpPr>
            <p:spPr bwMode="auto">
              <a:xfrm>
                <a:off x="2154" y="1112"/>
                <a:ext cx="272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190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27" name="Text Box 62"/>
              <p:cNvSpPr txBox="1">
                <a:spLocks noChangeArrowheads="1"/>
              </p:cNvSpPr>
              <p:nvPr/>
            </p:nvSpPr>
            <p:spPr bwMode="auto">
              <a:xfrm>
                <a:off x="3477" y="1112"/>
                <a:ext cx="272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180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2844" y="1514"/>
                <a:ext cx="217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90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29" name="Text Box 64"/>
              <p:cNvSpPr txBox="1">
                <a:spLocks noChangeArrowheads="1"/>
              </p:cNvSpPr>
              <p:nvPr/>
            </p:nvSpPr>
            <p:spPr bwMode="auto">
              <a:xfrm>
                <a:off x="4845" y="1863"/>
                <a:ext cx="217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30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30" name="Text Box 65"/>
              <p:cNvSpPr txBox="1">
                <a:spLocks noChangeArrowheads="1"/>
              </p:cNvSpPr>
              <p:nvPr/>
            </p:nvSpPr>
            <p:spPr bwMode="auto">
              <a:xfrm>
                <a:off x="4142" y="1288"/>
                <a:ext cx="272" cy="1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200" b="1">
                    <a:latin typeface="+mn-ea"/>
                    <a:ea typeface="+mn-ea"/>
                  </a:rPr>
                  <a:t>130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31" name="Text Box 66"/>
              <p:cNvSpPr txBox="1">
                <a:spLocks noChangeArrowheads="1"/>
              </p:cNvSpPr>
              <p:nvPr/>
            </p:nvSpPr>
            <p:spPr bwMode="auto">
              <a:xfrm>
                <a:off x="3138" y="2161"/>
                <a:ext cx="107" cy="1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zh-CN" altLang="en-US">
                  <a:latin typeface="+mn-ea"/>
                  <a:ea typeface="+mn-ea"/>
                </a:endParaRPr>
              </a:p>
            </p:txBody>
          </p:sp>
        </p:grpSp>
      </p:grp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201043" y="6022107"/>
            <a:ext cx="3136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200">
                <a:latin typeface="+mn-ea"/>
                <a:ea typeface="+mn-ea"/>
              </a:rPr>
              <a:t> </a:t>
            </a:r>
          </a:p>
          <a:p>
            <a:pPr algn="ctr"/>
            <a:r>
              <a:rPr lang="zh-CN" altLang="en-US" sz="1200">
                <a:latin typeface="+mn-ea"/>
                <a:ea typeface="+mn-ea"/>
              </a:rPr>
              <a:t>职责规模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038030" y="6211019"/>
            <a:ext cx="7937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200">
                <a:latin typeface="+mn-ea"/>
                <a:ea typeface="+mn-ea"/>
              </a:rPr>
              <a:t>职责范围</a:t>
            </a:r>
            <a:endParaRPr lang="zh-CN" altLang="en-US" sz="1200" b="1">
              <a:latin typeface="+mn-ea"/>
              <a:ea typeface="+mn-ea"/>
            </a:endParaRPr>
          </a:p>
        </p:txBody>
      </p:sp>
      <p:sp>
        <p:nvSpPr>
          <p:cNvPr id="70" name="Text Box 69"/>
          <p:cNvSpPr txBox="1">
            <a:spLocks noChangeArrowheads="1"/>
          </p:cNvSpPr>
          <p:nvPr/>
        </p:nvSpPr>
        <p:spPr bwMode="auto">
          <a:xfrm>
            <a:off x="2715518" y="5007694"/>
            <a:ext cx="1841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1200">
              <a:latin typeface="+mn-ea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448693" y="5121994"/>
            <a:ext cx="1181100" cy="147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对企业的影响</a:t>
            </a:r>
            <a:endParaRPr lang="en-US" altLang="zh-CN" sz="1200" b="1">
              <a:latin typeface="+mn-ea"/>
              <a:ea typeface="+mn-ea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721868" y="5121994"/>
            <a:ext cx="793750" cy="147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监督管理</a:t>
            </a:r>
            <a:endParaRPr lang="en-US" altLang="zh-CN" sz="1200" b="1">
              <a:latin typeface="+mn-ea"/>
              <a:ea typeface="+mn-ea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4039493" y="5126757"/>
            <a:ext cx="2428875" cy="147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责任范围</a:t>
            </a:r>
            <a:endParaRPr lang="en-US" altLang="zh-CN" sz="1200" b="1">
              <a:latin typeface="+mn-ea"/>
              <a:ea typeface="+mn-ea"/>
            </a:endParaRPr>
          </a:p>
        </p:txBody>
      </p:sp>
      <p:sp>
        <p:nvSpPr>
          <p:cNvPr id="74" name="Text Box 73"/>
          <p:cNvSpPr txBox="1">
            <a:spLocks noChangeArrowheads="1"/>
          </p:cNvSpPr>
          <p:nvPr/>
        </p:nvSpPr>
        <p:spPr bwMode="auto">
          <a:xfrm>
            <a:off x="5606355" y="5121994"/>
            <a:ext cx="793750" cy="147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沟通技考</a:t>
            </a:r>
            <a:endParaRPr lang="en-US" altLang="zh-CN" sz="1200" b="1">
              <a:latin typeface="+mn-ea"/>
              <a:ea typeface="+mn-ea"/>
            </a:endParaRPr>
          </a:p>
        </p:txBody>
      </p: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6669980" y="4982294"/>
            <a:ext cx="1609725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endParaRPr lang="zh-CN" altLang="en-US" sz="1200">
              <a:latin typeface="+mn-ea"/>
              <a:ea typeface="+mn-ea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任职资格 </a:t>
            </a:r>
            <a:endParaRPr lang="en-US" altLang="zh-CN" sz="1200" b="1">
              <a:latin typeface="+mn-ea"/>
              <a:ea typeface="+mn-ea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7976493" y="5142632"/>
            <a:ext cx="1098550" cy="147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解决问题难度</a:t>
            </a:r>
            <a:endParaRPr lang="en-US" altLang="zh-CN" sz="1200" b="1">
              <a:latin typeface="+mn-ea"/>
              <a:ea typeface="+mn-ea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9290943" y="5121994"/>
            <a:ext cx="793750" cy="147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环境条件</a:t>
            </a: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977955" y="6171332"/>
            <a:ext cx="37433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200" b="1">
                <a:latin typeface="+mn-ea"/>
                <a:ea typeface="+mn-ea"/>
              </a:rPr>
              <a:t>工作复杂程度</a:t>
            </a:r>
          </a:p>
        </p:txBody>
      </p: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520130" y="5487119"/>
            <a:ext cx="9118600" cy="1038225"/>
            <a:chOff x="187" y="3476"/>
            <a:chExt cx="5501" cy="692"/>
          </a:xfrm>
        </p:grpSpPr>
        <p:sp>
          <p:nvSpPr>
            <p:cNvPr id="80" name="Text Box 79"/>
            <p:cNvSpPr txBox="1">
              <a:spLocks noChangeArrowheads="1"/>
            </p:cNvSpPr>
            <p:nvPr/>
          </p:nvSpPr>
          <p:spPr bwMode="auto">
            <a:xfrm>
              <a:off x="969" y="3485"/>
              <a:ext cx="295" cy="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1200">
                  <a:latin typeface="+mn-ea"/>
                  <a:ea typeface="+mn-ea"/>
                </a:rPr>
                <a:t>人数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endParaRPr lang="en-US" altLang="zh-CN" sz="1200" b="1">
                <a:latin typeface="+mn-ea"/>
                <a:ea typeface="+mn-ea"/>
              </a:endParaRPr>
            </a:p>
          </p:txBody>
        </p: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964" y="3504"/>
              <a:ext cx="776" cy="307"/>
              <a:chOff x="964" y="3504"/>
              <a:chExt cx="776" cy="307"/>
            </a:xfrm>
          </p:grpSpPr>
          <p:sp>
            <p:nvSpPr>
              <p:cNvPr id="148" name="Text Box 81"/>
              <p:cNvSpPr txBox="1">
                <a:spLocks noChangeArrowheads="1"/>
              </p:cNvSpPr>
              <p:nvPr/>
            </p:nvSpPr>
            <p:spPr bwMode="auto">
              <a:xfrm>
                <a:off x="1443" y="3614"/>
                <a:ext cx="297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类别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zh-CN" sz="1200">
                  <a:latin typeface="+mn-ea"/>
                  <a:ea typeface="+mn-ea"/>
                </a:endParaRPr>
              </a:p>
            </p:txBody>
          </p:sp>
          <p:grpSp>
            <p:nvGrpSpPr>
              <p:cNvPr id="149" name="Group 82"/>
              <p:cNvGrpSpPr>
                <a:grpSpLocks/>
              </p:cNvGrpSpPr>
              <p:nvPr/>
            </p:nvGrpSpPr>
            <p:grpSpPr bwMode="auto">
              <a:xfrm>
                <a:off x="964" y="3504"/>
                <a:ext cx="36" cy="264"/>
                <a:chOff x="8922" y="9724"/>
                <a:chExt cx="96" cy="706"/>
              </a:xfrm>
            </p:grpSpPr>
            <p:sp>
              <p:nvSpPr>
                <p:cNvPr id="153" name="Line 83"/>
                <p:cNvSpPr>
                  <a:spLocks noChangeShapeType="1"/>
                </p:cNvSpPr>
                <p:nvPr/>
              </p:nvSpPr>
              <p:spPr bwMode="auto">
                <a:xfrm>
                  <a:off x="8970" y="9780"/>
                  <a:ext cx="1" cy="650"/>
                </a:xfrm>
                <a:prstGeom prst="line">
                  <a:avLst/>
                </a:prstGeom>
                <a:noFill/>
                <a:ln w="698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54" name="Freeform 84"/>
                <p:cNvSpPr>
                  <a:spLocks/>
                </p:cNvSpPr>
                <p:nvPr/>
              </p:nvSpPr>
              <p:spPr bwMode="auto">
                <a:xfrm>
                  <a:off x="8922" y="9724"/>
                  <a:ext cx="96" cy="107"/>
                </a:xfrm>
                <a:custGeom>
                  <a:avLst/>
                  <a:gdLst>
                    <a:gd name="T0" fmla="*/ 48 w 96"/>
                    <a:gd name="T1" fmla="*/ 0 h 212"/>
                    <a:gd name="T2" fmla="*/ 0 w 96"/>
                    <a:gd name="T3" fmla="*/ 212 h 212"/>
                    <a:gd name="T4" fmla="*/ 96 w 96"/>
                    <a:gd name="T5" fmla="*/ 212 h 212"/>
                    <a:gd name="T6" fmla="*/ 48 w 96"/>
                    <a:gd name="T7" fmla="*/ 0 h 2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212"/>
                    <a:gd name="T14" fmla="*/ 96 w 96"/>
                    <a:gd name="T15" fmla="*/ 212 h 2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212">
                      <a:moveTo>
                        <a:pt x="48" y="0"/>
                      </a:moveTo>
                      <a:lnTo>
                        <a:pt x="0" y="212"/>
                      </a:lnTo>
                      <a:lnTo>
                        <a:pt x="96" y="21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50" name="Group 85"/>
              <p:cNvGrpSpPr>
                <a:grpSpLocks/>
              </p:cNvGrpSpPr>
              <p:nvPr/>
            </p:nvGrpSpPr>
            <p:grpSpPr bwMode="auto">
              <a:xfrm flipV="1">
                <a:off x="986" y="3742"/>
                <a:ext cx="740" cy="44"/>
                <a:chOff x="8970" y="10390"/>
                <a:chExt cx="2245" cy="65"/>
              </a:xfrm>
            </p:grpSpPr>
            <p:sp>
              <p:nvSpPr>
                <p:cNvPr id="151" name="Line 86"/>
                <p:cNvSpPr>
                  <a:spLocks noChangeShapeType="1"/>
                </p:cNvSpPr>
                <p:nvPr/>
              </p:nvSpPr>
              <p:spPr bwMode="auto">
                <a:xfrm>
                  <a:off x="8970" y="10423"/>
                  <a:ext cx="2162" cy="1"/>
                </a:xfrm>
                <a:prstGeom prst="line">
                  <a:avLst/>
                </a:prstGeom>
                <a:noFill/>
                <a:ln w="698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52" name="Freeform 87"/>
                <p:cNvSpPr>
                  <a:spLocks/>
                </p:cNvSpPr>
                <p:nvPr/>
              </p:nvSpPr>
              <p:spPr bwMode="auto">
                <a:xfrm>
                  <a:off x="11057" y="10390"/>
                  <a:ext cx="158" cy="65"/>
                </a:xfrm>
                <a:custGeom>
                  <a:avLst/>
                  <a:gdLst>
                    <a:gd name="T0" fmla="*/ 158 w 158"/>
                    <a:gd name="T1" fmla="*/ 66 h 129"/>
                    <a:gd name="T2" fmla="*/ 0 w 158"/>
                    <a:gd name="T3" fmla="*/ 0 h 129"/>
                    <a:gd name="T4" fmla="*/ 0 w 158"/>
                    <a:gd name="T5" fmla="*/ 129 h 129"/>
                    <a:gd name="T6" fmla="*/ 158 w 158"/>
                    <a:gd name="T7" fmla="*/ 66 h 1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8"/>
                    <a:gd name="T13" fmla="*/ 0 h 129"/>
                    <a:gd name="T14" fmla="*/ 158 w 158"/>
                    <a:gd name="T15" fmla="*/ 129 h 1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8" h="129">
                      <a:moveTo>
                        <a:pt x="158" y="66"/>
                      </a:moveTo>
                      <a:lnTo>
                        <a:pt x="0" y="0"/>
                      </a:lnTo>
                      <a:lnTo>
                        <a:pt x="0" y="129"/>
                      </a:lnTo>
                      <a:lnTo>
                        <a:pt x="158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82" name="Group 88"/>
            <p:cNvGrpSpPr>
              <a:grpSpLocks/>
            </p:cNvGrpSpPr>
            <p:nvPr/>
          </p:nvGrpSpPr>
          <p:grpSpPr bwMode="auto">
            <a:xfrm>
              <a:off x="187" y="3498"/>
              <a:ext cx="804" cy="313"/>
              <a:chOff x="187" y="3498"/>
              <a:chExt cx="804" cy="313"/>
            </a:xfrm>
          </p:grpSpPr>
          <p:sp>
            <p:nvSpPr>
              <p:cNvPr id="140" name="Text Box 89"/>
              <p:cNvSpPr txBox="1">
                <a:spLocks noChangeArrowheads="1"/>
              </p:cNvSpPr>
              <p:nvPr/>
            </p:nvSpPr>
            <p:spPr bwMode="auto">
              <a:xfrm>
                <a:off x="187" y="3498"/>
                <a:ext cx="295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2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影响</a:t>
                </a:r>
              </a:p>
              <a:p>
                <a:pPr algn="ctr">
                  <a:lnSpc>
                    <a:spcPct val="20000"/>
                  </a:lnSpc>
                  <a:spcBef>
                    <a:spcPct val="50000"/>
                  </a:spcBef>
                </a:pPr>
                <a:endParaRPr lang="en-US" altLang="zh-CN" sz="1200">
                  <a:latin typeface="+mn-ea"/>
                  <a:ea typeface="+mn-ea"/>
                </a:endParaRPr>
              </a:p>
            </p:txBody>
          </p:sp>
          <p:sp>
            <p:nvSpPr>
              <p:cNvPr id="141" name="Text Box 90"/>
              <p:cNvSpPr txBox="1">
                <a:spLocks noChangeArrowheads="1"/>
              </p:cNvSpPr>
              <p:nvPr/>
            </p:nvSpPr>
            <p:spPr bwMode="auto">
              <a:xfrm>
                <a:off x="696" y="3614"/>
                <a:ext cx="295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规模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zh-CN" sz="1200">
                  <a:latin typeface="+mn-ea"/>
                  <a:ea typeface="+mn-ea"/>
                </a:endParaRPr>
              </a:p>
            </p:txBody>
          </p:sp>
          <p:grpSp>
            <p:nvGrpSpPr>
              <p:cNvPr id="142" name="Group 91"/>
              <p:cNvGrpSpPr>
                <a:grpSpLocks/>
              </p:cNvGrpSpPr>
              <p:nvPr/>
            </p:nvGrpSpPr>
            <p:grpSpPr bwMode="auto">
              <a:xfrm>
                <a:off x="198" y="3504"/>
                <a:ext cx="36" cy="264"/>
                <a:chOff x="8922" y="9724"/>
                <a:chExt cx="96" cy="706"/>
              </a:xfrm>
            </p:grpSpPr>
            <p:sp>
              <p:nvSpPr>
                <p:cNvPr id="146" name="Line 92"/>
                <p:cNvSpPr>
                  <a:spLocks noChangeShapeType="1"/>
                </p:cNvSpPr>
                <p:nvPr/>
              </p:nvSpPr>
              <p:spPr bwMode="auto">
                <a:xfrm>
                  <a:off x="8970" y="9780"/>
                  <a:ext cx="1" cy="650"/>
                </a:xfrm>
                <a:prstGeom prst="line">
                  <a:avLst/>
                </a:prstGeom>
                <a:noFill/>
                <a:ln w="698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47" name="Freeform 93"/>
                <p:cNvSpPr>
                  <a:spLocks/>
                </p:cNvSpPr>
                <p:nvPr/>
              </p:nvSpPr>
              <p:spPr bwMode="auto">
                <a:xfrm>
                  <a:off x="8922" y="9724"/>
                  <a:ext cx="96" cy="107"/>
                </a:xfrm>
                <a:custGeom>
                  <a:avLst/>
                  <a:gdLst>
                    <a:gd name="T0" fmla="*/ 48 w 96"/>
                    <a:gd name="T1" fmla="*/ 0 h 212"/>
                    <a:gd name="T2" fmla="*/ 0 w 96"/>
                    <a:gd name="T3" fmla="*/ 212 h 212"/>
                    <a:gd name="T4" fmla="*/ 96 w 96"/>
                    <a:gd name="T5" fmla="*/ 212 h 212"/>
                    <a:gd name="T6" fmla="*/ 48 w 96"/>
                    <a:gd name="T7" fmla="*/ 0 h 2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212"/>
                    <a:gd name="T14" fmla="*/ 96 w 96"/>
                    <a:gd name="T15" fmla="*/ 212 h 2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212">
                      <a:moveTo>
                        <a:pt x="48" y="0"/>
                      </a:moveTo>
                      <a:lnTo>
                        <a:pt x="0" y="212"/>
                      </a:lnTo>
                      <a:lnTo>
                        <a:pt x="96" y="21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43" name="Group 94"/>
              <p:cNvGrpSpPr>
                <a:grpSpLocks/>
              </p:cNvGrpSpPr>
              <p:nvPr/>
            </p:nvGrpSpPr>
            <p:grpSpPr bwMode="auto">
              <a:xfrm flipV="1">
                <a:off x="220" y="3742"/>
                <a:ext cx="740" cy="44"/>
                <a:chOff x="8970" y="10390"/>
                <a:chExt cx="2245" cy="65"/>
              </a:xfrm>
            </p:grpSpPr>
            <p:sp>
              <p:nvSpPr>
                <p:cNvPr id="144" name="Line 95"/>
                <p:cNvSpPr>
                  <a:spLocks noChangeShapeType="1"/>
                </p:cNvSpPr>
                <p:nvPr/>
              </p:nvSpPr>
              <p:spPr bwMode="auto">
                <a:xfrm>
                  <a:off x="8970" y="10423"/>
                  <a:ext cx="2162" cy="1"/>
                </a:xfrm>
                <a:prstGeom prst="line">
                  <a:avLst/>
                </a:prstGeom>
                <a:noFill/>
                <a:ln w="698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45" name="Freeform 96"/>
                <p:cNvSpPr>
                  <a:spLocks/>
                </p:cNvSpPr>
                <p:nvPr/>
              </p:nvSpPr>
              <p:spPr bwMode="auto">
                <a:xfrm>
                  <a:off x="11057" y="10390"/>
                  <a:ext cx="158" cy="65"/>
                </a:xfrm>
                <a:custGeom>
                  <a:avLst/>
                  <a:gdLst>
                    <a:gd name="T0" fmla="*/ 158 w 158"/>
                    <a:gd name="T1" fmla="*/ 66 h 129"/>
                    <a:gd name="T2" fmla="*/ 0 w 158"/>
                    <a:gd name="T3" fmla="*/ 0 h 129"/>
                    <a:gd name="T4" fmla="*/ 0 w 158"/>
                    <a:gd name="T5" fmla="*/ 129 h 129"/>
                    <a:gd name="T6" fmla="*/ 158 w 158"/>
                    <a:gd name="T7" fmla="*/ 66 h 1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8"/>
                    <a:gd name="T13" fmla="*/ 0 h 129"/>
                    <a:gd name="T14" fmla="*/ 158 w 158"/>
                    <a:gd name="T15" fmla="*/ 129 h 1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8" h="129">
                      <a:moveTo>
                        <a:pt x="158" y="66"/>
                      </a:moveTo>
                      <a:lnTo>
                        <a:pt x="0" y="0"/>
                      </a:lnTo>
                      <a:lnTo>
                        <a:pt x="0" y="129"/>
                      </a:lnTo>
                      <a:lnTo>
                        <a:pt x="158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83" name="Group 97"/>
            <p:cNvGrpSpPr>
              <a:grpSpLocks/>
            </p:cNvGrpSpPr>
            <p:nvPr/>
          </p:nvGrpSpPr>
          <p:grpSpPr bwMode="auto">
            <a:xfrm>
              <a:off x="1617" y="3480"/>
              <a:ext cx="913" cy="688"/>
              <a:chOff x="1641" y="3480"/>
              <a:chExt cx="913" cy="688"/>
            </a:xfrm>
          </p:grpSpPr>
          <p:sp>
            <p:nvSpPr>
              <p:cNvPr id="126" name="Text Box 98"/>
              <p:cNvSpPr txBox="1">
                <a:spLocks noChangeArrowheads="1"/>
              </p:cNvSpPr>
              <p:nvPr/>
            </p:nvSpPr>
            <p:spPr bwMode="auto">
              <a:xfrm>
                <a:off x="1641" y="3787"/>
                <a:ext cx="874" cy="3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营业知识面 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zh-CN" sz="1200" b="1">
                  <a:latin typeface="+mn-ea"/>
                  <a:ea typeface="+mn-ea"/>
                </a:endParaRPr>
              </a:p>
              <a:p>
                <a:pPr algn="ctr">
                  <a:spcBef>
                    <a:spcPct val="50000"/>
                  </a:spcBef>
                </a:pPr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127" name="Text Box 99"/>
              <p:cNvSpPr txBox="1">
                <a:spLocks noChangeArrowheads="1"/>
              </p:cNvSpPr>
              <p:nvPr/>
            </p:nvSpPr>
            <p:spPr bwMode="auto">
              <a:xfrm>
                <a:off x="2233" y="3606"/>
                <a:ext cx="295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广度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zh-CN" sz="1200">
                  <a:latin typeface="+mn-ea"/>
                  <a:ea typeface="+mn-ea"/>
                </a:endParaRPr>
              </a:p>
            </p:txBody>
          </p:sp>
          <p:grpSp>
            <p:nvGrpSpPr>
              <p:cNvPr id="128" name="Group 100"/>
              <p:cNvGrpSpPr>
                <a:grpSpLocks/>
              </p:cNvGrpSpPr>
              <p:nvPr/>
            </p:nvGrpSpPr>
            <p:grpSpPr bwMode="auto">
              <a:xfrm>
                <a:off x="1680" y="3759"/>
                <a:ext cx="129" cy="80"/>
                <a:chOff x="8828" y="10296"/>
                <a:chExt cx="323" cy="200"/>
              </a:xfrm>
            </p:grpSpPr>
            <p:sp>
              <p:nvSpPr>
                <p:cNvPr id="138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8908" y="10296"/>
                  <a:ext cx="243" cy="149"/>
                </a:xfrm>
                <a:prstGeom prst="line">
                  <a:avLst/>
                </a:prstGeom>
                <a:noFill/>
                <a:ln w="698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39" name="Freeform 102"/>
                <p:cNvSpPr>
                  <a:spLocks/>
                </p:cNvSpPr>
                <p:nvPr/>
              </p:nvSpPr>
              <p:spPr bwMode="auto">
                <a:xfrm>
                  <a:off x="8828" y="10406"/>
                  <a:ext cx="147" cy="90"/>
                </a:xfrm>
                <a:custGeom>
                  <a:avLst/>
                  <a:gdLst>
                    <a:gd name="T0" fmla="*/ 0 w 147"/>
                    <a:gd name="T1" fmla="*/ 181 h 181"/>
                    <a:gd name="T2" fmla="*/ 147 w 147"/>
                    <a:gd name="T3" fmla="*/ 80 h 181"/>
                    <a:gd name="T4" fmla="*/ 80 w 147"/>
                    <a:gd name="T5" fmla="*/ 0 h 181"/>
                    <a:gd name="T6" fmla="*/ 0 w 147"/>
                    <a:gd name="T7" fmla="*/ 181 h 1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7"/>
                    <a:gd name="T13" fmla="*/ 0 h 181"/>
                    <a:gd name="T14" fmla="*/ 147 w 147"/>
                    <a:gd name="T15" fmla="*/ 181 h 1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7" h="181">
                      <a:moveTo>
                        <a:pt x="0" y="181"/>
                      </a:moveTo>
                      <a:lnTo>
                        <a:pt x="147" y="80"/>
                      </a:lnTo>
                      <a:lnTo>
                        <a:pt x="80" y="0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29" name="Text Box 103"/>
              <p:cNvSpPr txBox="1">
                <a:spLocks noChangeArrowheads="1"/>
              </p:cNvSpPr>
              <p:nvPr/>
            </p:nvSpPr>
            <p:spPr bwMode="auto">
              <a:xfrm>
                <a:off x="1830" y="3480"/>
                <a:ext cx="387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独立性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zh-CN" sz="1200">
                  <a:latin typeface="+mn-ea"/>
                  <a:ea typeface="+mn-ea"/>
                </a:endParaRPr>
              </a:p>
            </p:txBody>
          </p:sp>
          <p:grpSp>
            <p:nvGrpSpPr>
              <p:cNvPr id="130" name="Group 104"/>
              <p:cNvGrpSpPr>
                <a:grpSpLocks/>
              </p:cNvGrpSpPr>
              <p:nvPr/>
            </p:nvGrpSpPr>
            <p:grpSpPr bwMode="auto">
              <a:xfrm>
                <a:off x="1792" y="3500"/>
                <a:ext cx="762" cy="282"/>
                <a:chOff x="960" y="3484"/>
                <a:chExt cx="850" cy="302"/>
              </a:xfrm>
            </p:grpSpPr>
            <p:sp>
              <p:nvSpPr>
                <p:cNvPr id="131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631" y="3662"/>
                  <a:ext cx="124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lnSpc>
                      <a:spcPct val="30000"/>
                    </a:lnSpc>
                    <a:spcBef>
                      <a:spcPct val="50000"/>
                    </a:spcBef>
                  </a:pP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grpSp>
              <p:nvGrpSpPr>
                <p:cNvPr id="132" name="Group 106"/>
                <p:cNvGrpSpPr>
                  <a:grpSpLocks/>
                </p:cNvGrpSpPr>
                <p:nvPr/>
              </p:nvGrpSpPr>
              <p:grpSpPr bwMode="auto">
                <a:xfrm>
                  <a:off x="960" y="3484"/>
                  <a:ext cx="40" cy="282"/>
                  <a:chOff x="8922" y="9724"/>
                  <a:chExt cx="96" cy="706"/>
                </a:xfrm>
              </p:grpSpPr>
              <p:sp>
                <p:nvSpPr>
                  <p:cNvPr id="136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8970" y="9780"/>
                    <a:ext cx="1" cy="650"/>
                  </a:xfrm>
                  <a:prstGeom prst="line">
                    <a:avLst/>
                  </a:prstGeom>
                  <a:noFill/>
                  <a:ln w="698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37" name="Freeform 108"/>
                  <p:cNvSpPr>
                    <a:spLocks/>
                  </p:cNvSpPr>
                  <p:nvPr/>
                </p:nvSpPr>
                <p:spPr bwMode="auto">
                  <a:xfrm>
                    <a:off x="8922" y="9724"/>
                    <a:ext cx="96" cy="107"/>
                  </a:xfrm>
                  <a:custGeom>
                    <a:avLst/>
                    <a:gdLst>
                      <a:gd name="T0" fmla="*/ 48 w 96"/>
                      <a:gd name="T1" fmla="*/ 0 h 212"/>
                      <a:gd name="T2" fmla="*/ 0 w 96"/>
                      <a:gd name="T3" fmla="*/ 212 h 212"/>
                      <a:gd name="T4" fmla="*/ 96 w 96"/>
                      <a:gd name="T5" fmla="*/ 212 h 212"/>
                      <a:gd name="T6" fmla="*/ 48 w 96"/>
                      <a:gd name="T7" fmla="*/ 0 h 2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"/>
                      <a:gd name="T13" fmla="*/ 0 h 212"/>
                      <a:gd name="T14" fmla="*/ 96 w 96"/>
                      <a:gd name="T15" fmla="*/ 212 h 2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" h="212">
                        <a:moveTo>
                          <a:pt x="48" y="0"/>
                        </a:moveTo>
                        <a:lnTo>
                          <a:pt x="0" y="212"/>
                        </a:lnTo>
                        <a:lnTo>
                          <a:pt x="96" y="212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133" name="Group 109"/>
                <p:cNvGrpSpPr>
                  <a:grpSpLocks/>
                </p:cNvGrpSpPr>
                <p:nvPr/>
              </p:nvGrpSpPr>
              <p:grpSpPr bwMode="auto">
                <a:xfrm flipV="1">
                  <a:off x="985" y="3739"/>
                  <a:ext cx="825" cy="47"/>
                  <a:chOff x="8970" y="10390"/>
                  <a:chExt cx="2245" cy="65"/>
                </a:xfrm>
              </p:grpSpPr>
              <p:sp>
                <p:nvSpPr>
                  <p:cNvPr id="134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8970" y="10423"/>
                    <a:ext cx="2162" cy="1"/>
                  </a:xfrm>
                  <a:prstGeom prst="line">
                    <a:avLst/>
                  </a:prstGeom>
                  <a:noFill/>
                  <a:ln w="698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35" name="Freeform 111"/>
                  <p:cNvSpPr>
                    <a:spLocks/>
                  </p:cNvSpPr>
                  <p:nvPr/>
                </p:nvSpPr>
                <p:spPr bwMode="auto">
                  <a:xfrm>
                    <a:off x="11057" y="10390"/>
                    <a:ext cx="158" cy="65"/>
                  </a:xfrm>
                  <a:custGeom>
                    <a:avLst/>
                    <a:gdLst>
                      <a:gd name="T0" fmla="*/ 158 w 158"/>
                      <a:gd name="T1" fmla="*/ 66 h 129"/>
                      <a:gd name="T2" fmla="*/ 0 w 158"/>
                      <a:gd name="T3" fmla="*/ 0 h 129"/>
                      <a:gd name="T4" fmla="*/ 0 w 158"/>
                      <a:gd name="T5" fmla="*/ 129 h 129"/>
                      <a:gd name="T6" fmla="*/ 158 w 158"/>
                      <a:gd name="T7" fmla="*/ 66 h 12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8"/>
                      <a:gd name="T13" fmla="*/ 0 h 129"/>
                      <a:gd name="T14" fmla="*/ 158 w 158"/>
                      <a:gd name="T15" fmla="*/ 129 h 12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8" h="129">
                        <a:moveTo>
                          <a:pt x="158" y="66"/>
                        </a:moveTo>
                        <a:lnTo>
                          <a:pt x="0" y="0"/>
                        </a:lnTo>
                        <a:lnTo>
                          <a:pt x="0" y="129"/>
                        </a:lnTo>
                        <a:lnTo>
                          <a:pt x="158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  <p:grpSp>
          <p:nvGrpSpPr>
            <p:cNvPr id="84" name="Group 112"/>
            <p:cNvGrpSpPr>
              <a:grpSpLocks/>
            </p:cNvGrpSpPr>
            <p:nvPr/>
          </p:nvGrpSpPr>
          <p:grpSpPr bwMode="auto">
            <a:xfrm>
              <a:off x="2432" y="3476"/>
              <a:ext cx="912" cy="688"/>
              <a:chOff x="2432" y="3476"/>
              <a:chExt cx="912" cy="688"/>
            </a:xfrm>
          </p:grpSpPr>
          <p:sp>
            <p:nvSpPr>
              <p:cNvPr id="112" name="Text Box 113"/>
              <p:cNvSpPr txBox="1">
                <a:spLocks noChangeArrowheads="1"/>
              </p:cNvSpPr>
              <p:nvPr/>
            </p:nvSpPr>
            <p:spPr bwMode="auto">
              <a:xfrm>
                <a:off x="2432" y="3783"/>
                <a:ext cx="874" cy="3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内外用处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zh-CN" sz="1200" b="1">
                  <a:latin typeface="+mn-ea"/>
                  <a:ea typeface="+mn-ea"/>
                </a:endParaRPr>
              </a:p>
              <a:p>
                <a:pPr algn="ctr">
                  <a:spcBef>
                    <a:spcPct val="50000"/>
                  </a:spcBef>
                </a:pPr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113" name="Text Box 114"/>
              <p:cNvSpPr txBox="1">
                <a:spLocks noChangeArrowheads="1"/>
              </p:cNvSpPr>
              <p:nvPr/>
            </p:nvSpPr>
            <p:spPr bwMode="auto">
              <a:xfrm>
                <a:off x="3023" y="3608"/>
                <a:ext cx="295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技考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zh-CN" sz="1200">
                  <a:latin typeface="+mn-ea"/>
                  <a:ea typeface="+mn-ea"/>
                </a:endParaRPr>
              </a:p>
            </p:txBody>
          </p:sp>
          <p:grpSp>
            <p:nvGrpSpPr>
              <p:cNvPr id="114" name="Group 115"/>
              <p:cNvGrpSpPr>
                <a:grpSpLocks/>
              </p:cNvGrpSpPr>
              <p:nvPr/>
            </p:nvGrpSpPr>
            <p:grpSpPr bwMode="auto">
              <a:xfrm>
                <a:off x="2470" y="3755"/>
                <a:ext cx="129" cy="80"/>
                <a:chOff x="8828" y="10296"/>
                <a:chExt cx="323" cy="200"/>
              </a:xfrm>
            </p:grpSpPr>
            <p:sp>
              <p:nvSpPr>
                <p:cNvPr id="124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8908" y="10296"/>
                  <a:ext cx="243" cy="149"/>
                </a:xfrm>
                <a:prstGeom prst="line">
                  <a:avLst/>
                </a:prstGeom>
                <a:noFill/>
                <a:ln w="698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25" name="Freeform 117"/>
                <p:cNvSpPr>
                  <a:spLocks/>
                </p:cNvSpPr>
                <p:nvPr/>
              </p:nvSpPr>
              <p:spPr bwMode="auto">
                <a:xfrm>
                  <a:off x="8828" y="10406"/>
                  <a:ext cx="147" cy="90"/>
                </a:xfrm>
                <a:custGeom>
                  <a:avLst/>
                  <a:gdLst>
                    <a:gd name="T0" fmla="*/ 0 w 147"/>
                    <a:gd name="T1" fmla="*/ 181 h 181"/>
                    <a:gd name="T2" fmla="*/ 147 w 147"/>
                    <a:gd name="T3" fmla="*/ 80 h 181"/>
                    <a:gd name="T4" fmla="*/ 80 w 147"/>
                    <a:gd name="T5" fmla="*/ 0 h 181"/>
                    <a:gd name="T6" fmla="*/ 0 w 147"/>
                    <a:gd name="T7" fmla="*/ 181 h 1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7"/>
                    <a:gd name="T13" fmla="*/ 0 h 181"/>
                    <a:gd name="T14" fmla="*/ 147 w 147"/>
                    <a:gd name="T15" fmla="*/ 181 h 1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7" h="181">
                      <a:moveTo>
                        <a:pt x="0" y="181"/>
                      </a:moveTo>
                      <a:lnTo>
                        <a:pt x="147" y="80"/>
                      </a:lnTo>
                      <a:lnTo>
                        <a:pt x="80" y="0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15" name="Text Box 118"/>
              <p:cNvSpPr txBox="1">
                <a:spLocks noChangeArrowheads="1"/>
              </p:cNvSpPr>
              <p:nvPr/>
            </p:nvSpPr>
            <p:spPr bwMode="auto">
              <a:xfrm>
                <a:off x="2623" y="3476"/>
                <a:ext cx="295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频率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zh-CN" sz="1200">
                  <a:latin typeface="+mn-ea"/>
                  <a:ea typeface="+mn-ea"/>
                </a:endParaRPr>
              </a:p>
            </p:txBody>
          </p:sp>
          <p:grpSp>
            <p:nvGrpSpPr>
              <p:cNvPr id="116" name="Group 119"/>
              <p:cNvGrpSpPr>
                <a:grpSpLocks/>
              </p:cNvGrpSpPr>
              <p:nvPr/>
            </p:nvGrpSpPr>
            <p:grpSpPr bwMode="auto">
              <a:xfrm>
                <a:off x="2582" y="3496"/>
                <a:ext cx="762" cy="282"/>
                <a:chOff x="960" y="3484"/>
                <a:chExt cx="850" cy="302"/>
              </a:xfrm>
            </p:grpSpPr>
            <p:sp>
              <p:nvSpPr>
                <p:cNvPr id="117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1631" y="3661"/>
                  <a:ext cx="124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lnSpc>
                      <a:spcPct val="30000"/>
                    </a:lnSpc>
                    <a:spcBef>
                      <a:spcPct val="50000"/>
                    </a:spcBef>
                  </a:pP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grpSp>
              <p:nvGrpSpPr>
                <p:cNvPr id="118" name="Group 121"/>
                <p:cNvGrpSpPr>
                  <a:grpSpLocks/>
                </p:cNvGrpSpPr>
                <p:nvPr/>
              </p:nvGrpSpPr>
              <p:grpSpPr bwMode="auto">
                <a:xfrm>
                  <a:off x="960" y="3484"/>
                  <a:ext cx="40" cy="282"/>
                  <a:chOff x="8922" y="9724"/>
                  <a:chExt cx="96" cy="706"/>
                </a:xfrm>
              </p:grpSpPr>
              <p:sp>
                <p:nvSpPr>
                  <p:cNvPr id="122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8970" y="9780"/>
                    <a:ext cx="1" cy="650"/>
                  </a:xfrm>
                  <a:prstGeom prst="line">
                    <a:avLst/>
                  </a:prstGeom>
                  <a:noFill/>
                  <a:ln w="698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23" name="Freeform 123"/>
                  <p:cNvSpPr>
                    <a:spLocks/>
                  </p:cNvSpPr>
                  <p:nvPr/>
                </p:nvSpPr>
                <p:spPr bwMode="auto">
                  <a:xfrm>
                    <a:off x="8922" y="9724"/>
                    <a:ext cx="96" cy="107"/>
                  </a:xfrm>
                  <a:custGeom>
                    <a:avLst/>
                    <a:gdLst>
                      <a:gd name="T0" fmla="*/ 48 w 96"/>
                      <a:gd name="T1" fmla="*/ 0 h 212"/>
                      <a:gd name="T2" fmla="*/ 0 w 96"/>
                      <a:gd name="T3" fmla="*/ 212 h 212"/>
                      <a:gd name="T4" fmla="*/ 96 w 96"/>
                      <a:gd name="T5" fmla="*/ 212 h 212"/>
                      <a:gd name="T6" fmla="*/ 48 w 96"/>
                      <a:gd name="T7" fmla="*/ 0 h 2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"/>
                      <a:gd name="T13" fmla="*/ 0 h 212"/>
                      <a:gd name="T14" fmla="*/ 96 w 96"/>
                      <a:gd name="T15" fmla="*/ 212 h 2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" h="212">
                        <a:moveTo>
                          <a:pt x="48" y="0"/>
                        </a:moveTo>
                        <a:lnTo>
                          <a:pt x="0" y="212"/>
                        </a:lnTo>
                        <a:lnTo>
                          <a:pt x="96" y="212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119" name="Group 124"/>
                <p:cNvGrpSpPr>
                  <a:grpSpLocks/>
                </p:cNvGrpSpPr>
                <p:nvPr/>
              </p:nvGrpSpPr>
              <p:grpSpPr bwMode="auto">
                <a:xfrm flipV="1">
                  <a:off x="985" y="3739"/>
                  <a:ext cx="825" cy="47"/>
                  <a:chOff x="8970" y="10390"/>
                  <a:chExt cx="2245" cy="65"/>
                </a:xfrm>
              </p:grpSpPr>
              <p:sp>
                <p:nvSpPr>
                  <p:cNvPr id="120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8970" y="10423"/>
                    <a:ext cx="2162" cy="1"/>
                  </a:xfrm>
                  <a:prstGeom prst="line">
                    <a:avLst/>
                  </a:prstGeom>
                  <a:noFill/>
                  <a:ln w="698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21" name="Freeform 126"/>
                  <p:cNvSpPr>
                    <a:spLocks/>
                  </p:cNvSpPr>
                  <p:nvPr/>
                </p:nvSpPr>
                <p:spPr bwMode="auto">
                  <a:xfrm>
                    <a:off x="11057" y="10390"/>
                    <a:ext cx="158" cy="65"/>
                  </a:xfrm>
                  <a:custGeom>
                    <a:avLst/>
                    <a:gdLst>
                      <a:gd name="T0" fmla="*/ 158 w 158"/>
                      <a:gd name="T1" fmla="*/ 66 h 129"/>
                      <a:gd name="T2" fmla="*/ 0 w 158"/>
                      <a:gd name="T3" fmla="*/ 0 h 129"/>
                      <a:gd name="T4" fmla="*/ 0 w 158"/>
                      <a:gd name="T5" fmla="*/ 129 h 129"/>
                      <a:gd name="T6" fmla="*/ 158 w 158"/>
                      <a:gd name="T7" fmla="*/ 66 h 12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8"/>
                      <a:gd name="T13" fmla="*/ 0 h 129"/>
                      <a:gd name="T14" fmla="*/ 158 w 158"/>
                      <a:gd name="T15" fmla="*/ 129 h 12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8" h="129">
                        <a:moveTo>
                          <a:pt x="158" y="66"/>
                        </a:moveTo>
                        <a:lnTo>
                          <a:pt x="0" y="0"/>
                        </a:lnTo>
                        <a:lnTo>
                          <a:pt x="0" y="129"/>
                        </a:lnTo>
                        <a:lnTo>
                          <a:pt x="158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  <p:grpSp>
          <p:nvGrpSpPr>
            <p:cNvPr id="85" name="Group 127"/>
            <p:cNvGrpSpPr>
              <a:grpSpLocks/>
            </p:cNvGrpSpPr>
            <p:nvPr/>
          </p:nvGrpSpPr>
          <p:grpSpPr bwMode="auto">
            <a:xfrm>
              <a:off x="3356" y="3478"/>
              <a:ext cx="762" cy="324"/>
              <a:chOff x="3356" y="3478"/>
              <a:chExt cx="762" cy="324"/>
            </a:xfrm>
          </p:grpSpPr>
          <p:sp>
            <p:nvSpPr>
              <p:cNvPr id="104" name="Text Box 128"/>
              <p:cNvSpPr txBox="1">
                <a:spLocks noChangeArrowheads="1"/>
              </p:cNvSpPr>
              <p:nvPr/>
            </p:nvSpPr>
            <p:spPr bwMode="auto">
              <a:xfrm>
                <a:off x="3390" y="3478"/>
                <a:ext cx="295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学历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zh-CN" sz="1200">
                  <a:latin typeface="+mn-ea"/>
                  <a:ea typeface="+mn-ea"/>
                </a:endParaRPr>
              </a:p>
            </p:txBody>
          </p:sp>
          <p:sp>
            <p:nvSpPr>
              <p:cNvPr id="105" name="Text Box 129"/>
              <p:cNvSpPr txBox="1">
                <a:spLocks noChangeArrowheads="1"/>
              </p:cNvSpPr>
              <p:nvPr/>
            </p:nvSpPr>
            <p:spPr bwMode="auto">
              <a:xfrm>
                <a:off x="3753" y="3605"/>
                <a:ext cx="295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经验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zh-CN" sz="1200">
                  <a:latin typeface="+mn-ea"/>
                  <a:ea typeface="+mn-ea"/>
                </a:endParaRPr>
              </a:p>
            </p:txBody>
          </p:sp>
          <p:grpSp>
            <p:nvGrpSpPr>
              <p:cNvPr id="106" name="Group 130"/>
              <p:cNvGrpSpPr>
                <a:grpSpLocks/>
              </p:cNvGrpSpPr>
              <p:nvPr/>
            </p:nvGrpSpPr>
            <p:grpSpPr bwMode="auto">
              <a:xfrm>
                <a:off x="3356" y="3496"/>
                <a:ext cx="36" cy="264"/>
                <a:chOff x="8922" y="9724"/>
                <a:chExt cx="96" cy="706"/>
              </a:xfrm>
            </p:grpSpPr>
            <p:sp>
              <p:nvSpPr>
                <p:cNvPr id="110" name="Line 131"/>
                <p:cNvSpPr>
                  <a:spLocks noChangeShapeType="1"/>
                </p:cNvSpPr>
                <p:nvPr/>
              </p:nvSpPr>
              <p:spPr bwMode="auto">
                <a:xfrm>
                  <a:off x="8970" y="9780"/>
                  <a:ext cx="1" cy="650"/>
                </a:xfrm>
                <a:prstGeom prst="line">
                  <a:avLst/>
                </a:prstGeom>
                <a:noFill/>
                <a:ln w="698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11" name="Freeform 132"/>
                <p:cNvSpPr>
                  <a:spLocks/>
                </p:cNvSpPr>
                <p:nvPr/>
              </p:nvSpPr>
              <p:spPr bwMode="auto">
                <a:xfrm>
                  <a:off x="8922" y="9724"/>
                  <a:ext cx="96" cy="107"/>
                </a:xfrm>
                <a:custGeom>
                  <a:avLst/>
                  <a:gdLst>
                    <a:gd name="T0" fmla="*/ 48 w 96"/>
                    <a:gd name="T1" fmla="*/ 0 h 212"/>
                    <a:gd name="T2" fmla="*/ 0 w 96"/>
                    <a:gd name="T3" fmla="*/ 212 h 212"/>
                    <a:gd name="T4" fmla="*/ 96 w 96"/>
                    <a:gd name="T5" fmla="*/ 212 h 212"/>
                    <a:gd name="T6" fmla="*/ 48 w 96"/>
                    <a:gd name="T7" fmla="*/ 0 h 2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212"/>
                    <a:gd name="T14" fmla="*/ 96 w 96"/>
                    <a:gd name="T15" fmla="*/ 212 h 2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212">
                      <a:moveTo>
                        <a:pt x="48" y="0"/>
                      </a:moveTo>
                      <a:lnTo>
                        <a:pt x="0" y="212"/>
                      </a:lnTo>
                      <a:lnTo>
                        <a:pt x="96" y="21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07" name="Group 133"/>
              <p:cNvGrpSpPr>
                <a:grpSpLocks/>
              </p:cNvGrpSpPr>
              <p:nvPr/>
            </p:nvGrpSpPr>
            <p:grpSpPr bwMode="auto">
              <a:xfrm flipV="1">
                <a:off x="3378" y="3734"/>
                <a:ext cx="740" cy="44"/>
                <a:chOff x="8970" y="10390"/>
                <a:chExt cx="2245" cy="65"/>
              </a:xfrm>
            </p:grpSpPr>
            <p:sp>
              <p:nvSpPr>
                <p:cNvPr id="108" name="Line 134"/>
                <p:cNvSpPr>
                  <a:spLocks noChangeShapeType="1"/>
                </p:cNvSpPr>
                <p:nvPr/>
              </p:nvSpPr>
              <p:spPr bwMode="auto">
                <a:xfrm>
                  <a:off x="8970" y="10423"/>
                  <a:ext cx="2162" cy="1"/>
                </a:xfrm>
                <a:prstGeom prst="line">
                  <a:avLst/>
                </a:prstGeom>
                <a:noFill/>
                <a:ln w="698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9" name="Freeform 135"/>
                <p:cNvSpPr>
                  <a:spLocks/>
                </p:cNvSpPr>
                <p:nvPr/>
              </p:nvSpPr>
              <p:spPr bwMode="auto">
                <a:xfrm>
                  <a:off x="11057" y="10390"/>
                  <a:ext cx="158" cy="65"/>
                </a:xfrm>
                <a:custGeom>
                  <a:avLst/>
                  <a:gdLst>
                    <a:gd name="T0" fmla="*/ 158 w 158"/>
                    <a:gd name="T1" fmla="*/ 66 h 129"/>
                    <a:gd name="T2" fmla="*/ 0 w 158"/>
                    <a:gd name="T3" fmla="*/ 0 h 129"/>
                    <a:gd name="T4" fmla="*/ 0 w 158"/>
                    <a:gd name="T5" fmla="*/ 129 h 129"/>
                    <a:gd name="T6" fmla="*/ 158 w 158"/>
                    <a:gd name="T7" fmla="*/ 66 h 1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8"/>
                    <a:gd name="T13" fmla="*/ 0 h 129"/>
                    <a:gd name="T14" fmla="*/ 158 w 158"/>
                    <a:gd name="T15" fmla="*/ 129 h 1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8" h="129">
                      <a:moveTo>
                        <a:pt x="158" y="66"/>
                      </a:moveTo>
                      <a:lnTo>
                        <a:pt x="0" y="0"/>
                      </a:lnTo>
                      <a:lnTo>
                        <a:pt x="0" y="129"/>
                      </a:lnTo>
                      <a:lnTo>
                        <a:pt x="158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86" name="Group 136"/>
            <p:cNvGrpSpPr>
              <a:grpSpLocks/>
            </p:cNvGrpSpPr>
            <p:nvPr/>
          </p:nvGrpSpPr>
          <p:grpSpPr bwMode="auto">
            <a:xfrm>
              <a:off x="4137" y="3492"/>
              <a:ext cx="767" cy="283"/>
              <a:chOff x="4137" y="3492"/>
              <a:chExt cx="767" cy="283"/>
            </a:xfrm>
          </p:grpSpPr>
          <p:sp>
            <p:nvSpPr>
              <p:cNvPr id="96" name="Text Box 137"/>
              <p:cNvSpPr txBox="1">
                <a:spLocks noChangeArrowheads="1"/>
              </p:cNvSpPr>
              <p:nvPr/>
            </p:nvSpPr>
            <p:spPr bwMode="auto">
              <a:xfrm>
                <a:off x="4137" y="3523"/>
                <a:ext cx="387" cy="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创造性</a:t>
                </a:r>
              </a:p>
            </p:txBody>
          </p:sp>
          <p:sp>
            <p:nvSpPr>
              <p:cNvPr id="97" name="Text Box 138"/>
              <p:cNvSpPr txBox="1">
                <a:spLocks noChangeArrowheads="1"/>
              </p:cNvSpPr>
              <p:nvPr/>
            </p:nvSpPr>
            <p:spPr bwMode="auto">
              <a:xfrm>
                <a:off x="4482" y="3646"/>
                <a:ext cx="387" cy="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复杂性</a:t>
                </a:r>
              </a:p>
            </p:txBody>
          </p:sp>
          <p:grpSp>
            <p:nvGrpSpPr>
              <p:cNvPr id="98" name="Group 139"/>
              <p:cNvGrpSpPr>
                <a:grpSpLocks/>
              </p:cNvGrpSpPr>
              <p:nvPr/>
            </p:nvGrpSpPr>
            <p:grpSpPr bwMode="auto">
              <a:xfrm>
                <a:off x="4142" y="3492"/>
                <a:ext cx="36" cy="264"/>
                <a:chOff x="8922" y="9724"/>
                <a:chExt cx="96" cy="706"/>
              </a:xfrm>
            </p:grpSpPr>
            <p:sp>
              <p:nvSpPr>
                <p:cNvPr id="102" name="Line 140"/>
                <p:cNvSpPr>
                  <a:spLocks noChangeShapeType="1"/>
                </p:cNvSpPr>
                <p:nvPr/>
              </p:nvSpPr>
              <p:spPr bwMode="auto">
                <a:xfrm>
                  <a:off x="8970" y="9780"/>
                  <a:ext cx="1" cy="650"/>
                </a:xfrm>
                <a:prstGeom prst="line">
                  <a:avLst/>
                </a:prstGeom>
                <a:noFill/>
                <a:ln w="698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3" name="Freeform 141"/>
                <p:cNvSpPr>
                  <a:spLocks/>
                </p:cNvSpPr>
                <p:nvPr/>
              </p:nvSpPr>
              <p:spPr bwMode="auto">
                <a:xfrm>
                  <a:off x="8922" y="9724"/>
                  <a:ext cx="96" cy="107"/>
                </a:xfrm>
                <a:custGeom>
                  <a:avLst/>
                  <a:gdLst>
                    <a:gd name="T0" fmla="*/ 48 w 96"/>
                    <a:gd name="T1" fmla="*/ 0 h 212"/>
                    <a:gd name="T2" fmla="*/ 0 w 96"/>
                    <a:gd name="T3" fmla="*/ 212 h 212"/>
                    <a:gd name="T4" fmla="*/ 96 w 96"/>
                    <a:gd name="T5" fmla="*/ 212 h 212"/>
                    <a:gd name="T6" fmla="*/ 48 w 96"/>
                    <a:gd name="T7" fmla="*/ 0 h 2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212"/>
                    <a:gd name="T14" fmla="*/ 96 w 96"/>
                    <a:gd name="T15" fmla="*/ 212 h 2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212">
                      <a:moveTo>
                        <a:pt x="48" y="0"/>
                      </a:moveTo>
                      <a:lnTo>
                        <a:pt x="0" y="212"/>
                      </a:lnTo>
                      <a:lnTo>
                        <a:pt x="96" y="21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99" name="Group 142"/>
              <p:cNvGrpSpPr>
                <a:grpSpLocks/>
              </p:cNvGrpSpPr>
              <p:nvPr/>
            </p:nvGrpSpPr>
            <p:grpSpPr bwMode="auto">
              <a:xfrm flipV="1">
                <a:off x="4164" y="3731"/>
                <a:ext cx="740" cy="44"/>
                <a:chOff x="8970" y="10390"/>
                <a:chExt cx="2245" cy="65"/>
              </a:xfrm>
            </p:grpSpPr>
            <p:sp>
              <p:nvSpPr>
                <p:cNvPr id="100" name="Line 143"/>
                <p:cNvSpPr>
                  <a:spLocks noChangeShapeType="1"/>
                </p:cNvSpPr>
                <p:nvPr/>
              </p:nvSpPr>
              <p:spPr bwMode="auto">
                <a:xfrm>
                  <a:off x="8970" y="10423"/>
                  <a:ext cx="2162" cy="1"/>
                </a:xfrm>
                <a:prstGeom prst="line">
                  <a:avLst/>
                </a:prstGeom>
                <a:noFill/>
                <a:ln w="698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1" name="Freeform 144"/>
                <p:cNvSpPr>
                  <a:spLocks/>
                </p:cNvSpPr>
                <p:nvPr/>
              </p:nvSpPr>
              <p:spPr bwMode="auto">
                <a:xfrm>
                  <a:off x="11057" y="10390"/>
                  <a:ext cx="158" cy="65"/>
                </a:xfrm>
                <a:custGeom>
                  <a:avLst/>
                  <a:gdLst>
                    <a:gd name="T0" fmla="*/ 158 w 158"/>
                    <a:gd name="T1" fmla="*/ 66 h 129"/>
                    <a:gd name="T2" fmla="*/ 0 w 158"/>
                    <a:gd name="T3" fmla="*/ 0 h 129"/>
                    <a:gd name="T4" fmla="*/ 0 w 158"/>
                    <a:gd name="T5" fmla="*/ 129 h 129"/>
                    <a:gd name="T6" fmla="*/ 158 w 158"/>
                    <a:gd name="T7" fmla="*/ 66 h 1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8"/>
                    <a:gd name="T13" fmla="*/ 0 h 129"/>
                    <a:gd name="T14" fmla="*/ 158 w 158"/>
                    <a:gd name="T15" fmla="*/ 129 h 1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8" h="129">
                      <a:moveTo>
                        <a:pt x="158" y="66"/>
                      </a:moveTo>
                      <a:lnTo>
                        <a:pt x="0" y="0"/>
                      </a:lnTo>
                      <a:lnTo>
                        <a:pt x="0" y="129"/>
                      </a:lnTo>
                      <a:lnTo>
                        <a:pt x="158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87" name="Group 145"/>
            <p:cNvGrpSpPr>
              <a:grpSpLocks/>
            </p:cNvGrpSpPr>
            <p:nvPr/>
          </p:nvGrpSpPr>
          <p:grpSpPr bwMode="auto">
            <a:xfrm>
              <a:off x="4865" y="3486"/>
              <a:ext cx="823" cy="307"/>
              <a:chOff x="4865" y="3486"/>
              <a:chExt cx="823" cy="307"/>
            </a:xfrm>
          </p:grpSpPr>
          <p:sp>
            <p:nvSpPr>
              <p:cNvPr id="88" name="Text Box 146"/>
              <p:cNvSpPr txBox="1">
                <a:spLocks noChangeArrowheads="1"/>
              </p:cNvSpPr>
              <p:nvPr/>
            </p:nvSpPr>
            <p:spPr bwMode="auto">
              <a:xfrm>
                <a:off x="4865" y="3517"/>
                <a:ext cx="324" cy="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 风险</a:t>
                </a:r>
              </a:p>
            </p:txBody>
          </p:sp>
          <p:sp>
            <p:nvSpPr>
              <p:cNvPr id="89" name="Text Box 147"/>
              <p:cNvSpPr txBox="1">
                <a:spLocks noChangeArrowheads="1"/>
              </p:cNvSpPr>
              <p:nvPr/>
            </p:nvSpPr>
            <p:spPr bwMode="auto">
              <a:xfrm>
                <a:off x="5318" y="3596"/>
                <a:ext cx="295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环境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zh-CN" sz="1200">
                  <a:latin typeface="+mn-ea"/>
                  <a:ea typeface="+mn-ea"/>
                </a:endParaRPr>
              </a:p>
            </p:txBody>
          </p:sp>
          <p:grpSp>
            <p:nvGrpSpPr>
              <p:cNvPr id="90" name="Group 148"/>
              <p:cNvGrpSpPr>
                <a:grpSpLocks/>
              </p:cNvGrpSpPr>
              <p:nvPr/>
            </p:nvGrpSpPr>
            <p:grpSpPr bwMode="auto">
              <a:xfrm>
                <a:off x="4926" y="3486"/>
                <a:ext cx="36" cy="264"/>
                <a:chOff x="8922" y="9724"/>
                <a:chExt cx="96" cy="706"/>
              </a:xfrm>
            </p:grpSpPr>
            <p:sp>
              <p:nvSpPr>
                <p:cNvPr id="94" name="Line 149"/>
                <p:cNvSpPr>
                  <a:spLocks noChangeShapeType="1"/>
                </p:cNvSpPr>
                <p:nvPr/>
              </p:nvSpPr>
              <p:spPr bwMode="auto">
                <a:xfrm>
                  <a:off x="8970" y="9780"/>
                  <a:ext cx="1" cy="650"/>
                </a:xfrm>
                <a:prstGeom prst="line">
                  <a:avLst/>
                </a:prstGeom>
                <a:noFill/>
                <a:ln w="698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95" name="Freeform 150"/>
                <p:cNvSpPr>
                  <a:spLocks/>
                </p:cNvSpPr>
                <p:nvPr/>
              </p:nvSpPr>
              <p:spPr bwMode="auto">
                <a:xfrm>
                  <a:off x="8922" y="9724"/>
                  <a:ext cx="96" cy="107"/>
                </a:xfrm>
                <a:custGeom>
                  <a:avLst/>
                  <a:gdLst>
                    <a:gd name="T0" fmla="*/ 48 w 96"/>
                    <a:gd name="T1" fmla="*/ 0 h 212"/>
                    <a:gd name="T2" fmla="*/ 0 w 96"/>
                    <a:gd name="T3" fmla="*/ 212 h 212"/>
                    <a:gd name="T4" fmla="*/ 96 w 96"/>
                    <a:gd name="T5" fmla="*/ 212 h 212"/>
                    <a:gd name="T6" fmla="*/ 48 w 96"/>
                    <a:gd name="T7" fmla="*/ 0 h 2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212"/>
                    <a:gd name="T14" fmla="*/ 96 w 96"/>
                    <a:gd name="T15" fmla="*/ 212 h 2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212">
                      <a:moveTo>
                        <a:pt x="48" y="0"/>
                      </a:moveTo>
                      <a:lnTo>
                        <a:pt x="0" y="212"/>
                      </a:lnTo>
                      <a:lnTo>
                        <a:pt x="96" y="21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91" name="Group 151"/>
              <p:cNvGrpSpPr>
                <a:grpSpLocks/>
              </p:cNvGrpSpPr>
              <p:nvPr/>
            </p:nvGrpSpPr>
            <p:grpSpPr bwMode="auto">
              <a:xfrm flipV="1">
                <a:off x="4948" y="3725"/>
                <a:ext cx="740" cy="44"/>
                <a:chOff x="8970" y="10390"/>
                <a:chExt cx="2245" cy="65"/>
              </a:xfrm>
            </p:grpSpPr>
            <p:sp>
              <p:nvSpPr>
                <p:cNvPr id="92" name="Line 152"/>
                <p:cNvSpPr>
                  <a:spLocks noChangeShapeType="1"/>
                </p:cNvSpPr>
                <p:nvPr/>
              </p:nvSpPr>
              <p:spPr bwMode="auto">
                <a:xfrm>
                  <a:off x="8970" y="10423"/>
                  <a:ext cx="2162" cy="1"/>
                </a:xfrm>
                <a:prstGeom prst="line">
                  <a:avLst/>
                </a:prstGeom>
                <a:noFill/>
                <a:ln w="698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93" name="Freeform 153"/>
                <p:cNvSpPr>
                  <a:spLocks/>
                </p:cNvSpPr>
                <p:nvPr/>
              </p:nvSpPr>
              <p:spPr bwMode="auto">
                <a:xfrm>
                  <a:off x="11057" y="10390"/>
                  <a:ext cx="158" cy="65"/>
                </a:xfrm>
                <a:custGeom>
                  <a:avLst/>
                  <a:gdLst>
                    <a:gd name="T0" fmla="*/ 158 w 158"/>
                    <a:gd name="T1" fmla="*/ 66 h 129"/>
                    <a:gd name="T2" fmla="*/ 0 w 158"/>
                    <a:gd name="T3" fmla="*/ 0 h 129"/>
                    <a:gd name="T4" fmla="*/ 0 w 158"/>
                    <a:gd name="T5" fmla="*/ 129 h 129"/>
                    <a:gd name="T6" fmla="*/ 158 w 158"/>
                    <a:gd name="T7" fmla="*/ 66 h 1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8"/>
                    <a:gd name="T13" fmla="*/ 0 h 129"/>
                    <a:gd name="T14" fmla="*/ 158 w 158"/>
                    <a:gd name="T15" fmla="*/ 129 h 1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8" h="129">
                      <a:moveTo>
                        <a:pt x="158" y="66"/>
                      </a:moveTo>
                      <a:lnTo>
                        <a:pt x="0" y="0"/>
                      </a:lnTo>
                      <a:lnTo>
                        <a:pt x="0" y="129"/>
                      </a:lnTo>
                      <a:lnTo>
                        <a:pt x="158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noProof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岗位评估系统七个因素的比重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aphicFrame>
        <p:nvGraphicFramePr>
          <p:cNvPr id="4" name="Object 1029"/>
          <p:cNvGraphicFramePr>
            <a:graphicFrameLocks noChangeAspect="1"/>
          </p:cNvGraphicFramePr>
          <p:nvPr/>
        </p:nvGraphicFramePr>
        <p:xfrm>
          <a:off x="1637555" y="1335435"/>
          <a:ext cx="6773863" cy="4429125"/>
        </p:xfrm>
        <a:graphic>
          <a:graphicData uri="http://schemas.openxmlformats.org/presentationml/2006/ole">
            <p:oleObj spid="_x0000_s1026" name="图表" r:id="rId4" imgW="6067440" imgH="4417560" progId="">
              <p:embed followColorScheme="full"/>
            </p:oleObj>
          </a:graphicData>
        </a:graphic>
      </p:graphicFrame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2551955" y="1497360"/>
            <a:ext cx="110013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解决问题难度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2051893" y="3037235"/>
            <a:ext cx="7937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任职资格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2204293" y="4164360"/>
            <a:ext cx="7937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沟通技巧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4426793" y="1268760"/>
            <a:ext cx="7937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环镜条件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Text Box 1034"/>
          <p:cNvSpPr txBox="1">
            <a:spLocks noChangeArrowheads="1"/>
          </p:cNvSpPr>
          <p:nvPr/>
        </p:nvSpPr>
        <p:spPr bwMode="auto">
          <a:xfrm>
            <a:off x="6515943" y="1849785"/>
            <a:ext cx="1098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对企业的影响</a:t>
            </a:r>
          </a:p>
        </p:txBody>
      </p:sp>
      <p:sp>
        <p:nvSpPr>
          <p:cNvPr id="11" name="Text Box 1035"/>
          <p:cNvSpPr txBox="1">
            <a:spLocks noChangeArrowheads="1"/>
          </p:cNvSpPr>
          <p:nvPr/>
        </p:nvSpPr>
        <p:spPr bwMode="auto">
          <a:xfrm>
            <a:off x="5798393" y="4993035"/>
            <a:ext cx="7937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监督管理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12" name="Text Box 1036"/>
          <p:cNvSpPr txBox="1">
            <a:spLocks noChangeArrowheads="1"/>
          </p:cNvSpPr>
          <p:nvPr/>
        </p:nvSpPr>
        <p:spPr bwMode="auto">
          <a:xfrm>
            <a:off x="2966293" y="4793010"/>
            <a:ext cx="79533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责任范围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13" name="Text Box 1038"/>
          <p:cNvSpPr txBox="1">
            <a:spLocks noChangeArrowheads="1"/>
          </p:cNvSpPr>
          <p:nvPr/>
        </p:nvSpPr>
        <p:spPr bwMode="auto">
          <a:xfrm>
            <a:off x="7581155" y="4526310"/>
            <a:ext cx="18288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zh-CN" altLang="en-US" sz="1600" b="1">
                <a:solidFill>
                  <a:schemeClr val="tx2"/>
                </a:solidFill>
                <a:latin typeface="+mn-ea"/>
                <a:ea typeface="+mn-ea"/>
              </a:rPr>
              <a:t>总分数</a:t>
            </a:r>
            <a:r>
              <a:rPr lang="en-US" altLang="zh-CN" sz="1800" b="1">
                <a:solidFill>
                  <a:schemeClr val="tx2"/>
                </a:solidFill>
                <a:latin typeface="+mn-ea"/>
                <a:ea typeface="+mn-ea"/>
              </a:rPr>
              <a:t>: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chemeClr val="tx2"/>
                </a:solidFill>
                <a:latin typeface="+mn-ea"/>
                <a:ea typeface="+mn-ea"/>
              </a:rPr>
              <a:t>65-1193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noProof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因素一：对企业的影响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4" name="Rectangle 3075"/>
          <p:cNvSpPr txBox="1">
            <a:spLocks noChangeArrowheads="1"/>
          </p:cNvSpPr>
          <p:nvPr/>
        </p:nvSpPr>
        <p:spPr bwMode="auto">
          <a:xfrm>
            <a:off x="1558180" y="1412776"/>
            <a:ext cx="7851775" cy="3505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286000" algn="l"/>
                <a:tab pos="6350000" algn="l"/>
              </a:tabLst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在岗位评估中占很大比重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>
                <a:tab pos="2286000" algn="l"/>
                <a:tab pos="6350000" algn="l"/>
              </a:tabLst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charset="-122"/>
              <a:ea typeface="微软雅黑" pitchFamily="34" charset="-122"/>
              <a:cs typeface="微软雅黑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286000" algn="l"/>
                <a:tab pos="6350000" algn="l"/>
              </a:tabLst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在机构的同一层次,岗位越多,岗位的影响则越小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>
                <a:tab pos="2286000" algn="l"/>
                <a:tab pos="6350000" algn="l"/>
              </a:tabLst>
              <a:defRPr/>
            </a:pPr>
            <a:endParaRPr kumimoji="0" lang="zh-CN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286000" algn="l"/>
                <a:tab pos="6350000" algn="l"/>
              </a:tabLst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量度一个岗位对企业短期及长期的影响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286000" algn="l"/>
                <a:tab pos="6350000" algn="l"/>
              </a:tabLst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286000" algn="l"/>
                <a:tab pos="6350000" algn="l"/>
              </a:tabLst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由上而下进行评估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charset="-122"/>
              <a:ea typeface="微软雅黑" pitchFamily="34" charset="-122"/>
              <a:cs typeface="微软雅黑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>
                <a:tab pos="2286000" algn="l"/>
                <a:tab pos="6350000" algn="l"/>
              </a:tabLst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n JSong SG" charset="2"/>
              <a:ea typeface="微软雅黑" pitchFamily="34" charset="-122"/>
              <a:cs typeface="微软雅黑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>
                <a:tab pos="2286000" algn="l"/>
                <a:tab pos="6350000" algn="l"/>
              </a:tabLst>
              <a:defRPr/>
            </a:pPr>
            <a:endParaRPr kumimoji="0" lang="zh-CN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>
                <a:tab pos="2286000" algn="l"/>
                <a:tab pos="6350000" algn="l"/>
              </a:tabLst>
              <a:defRPr/>
            </a:pPr>
            <a:endParaRPr kumimoji="0" lang="zh-CN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机构规模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00720" y="1556792"/>
            <a:ext cx="8169275" cy="36576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1714500" algn="l"/>
              </a:tabLst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岗位对企业的影响随著机构的规模不同,而有明显的不同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宋体" charset="-122"/>
              <a:ea typeface="微软雅黑" pitchFamily="34" charset="-122"/>
              <a:cs typeface="微软雅黑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1714500" algn="l"/>
              </a:tabLst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如何定义组织机构?</a:t>
            </a:r>
          </a:p>
          <a:p>
            <a:pPr marL="742950" marR="0" lvl="1" indent="-28575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>
                <a:tab pos="1714500" algn="l"/>
              </a:tabLst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一个前线功能组别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(例如:销售,生产) </a:t>
            </a:r>
          </a:p>
          <a:p>
            <a:pPr marL="742950" marR="0" lvl="1" indent="-28575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>
                <a:tab pos="1714500" algn="l"/>
              </a:tabLst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  + 两个支援功能组别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(例如: 财政, 人力资源)</a:t>
            </a:r>
            <a:endParaRPr kumimoji="0" lang="zh-CN" alt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机构的性质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781175" y="1588542"/>
            <a:ext cx="1763713" cy="4010025"/>
            <a:chOff x="1038" y="1170"/>
            <a:chExt cx="1023" cy="2526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038" y="2400"/>
              <a:ext cx="100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1038" y="1920"/>
              <a:ext cx="100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38" y="1440"/>
              <a:ext cx="100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319" y="2087"/>
              <a:ext cx="461" cy="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1600">
                  <a:latin typeface="+mn-ea"/>
                  <a:ea typeface="+mn-ea"/>
                </a:rPr>
                <a:t>半完成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378" y="1543"/>
              <a:ext cx="34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endParaRPr lang="en-US" altLang="zh-CN" sz="1800" b="1">
                <a:latin typeface="+mn-ea"/>
                <a:ea typeface="+mn-ea"/>
              </a:endParaRP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1600">
                  <a:latin typeface="+mn-ea"/>
                  <a:ea typeface="+mn-ea"/>
                </a:rPr>
                <a:t>原料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039" y="2457"/>
              <a:ext cx="102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latin typeface="+mn-ea"/>
                  <a:ea typeface="+mn-ea"/>
                </a:rPr>
                <a:t>完成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038" y="3360"/>
              <a:ext cx="100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038" y="2880"/>
              <a:ext cx="100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379" y="2937"/>
              <a:ext cx="34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latin typeface="+mn-ea"/>
                  <a:ea typeface="+mn-ea"/>
                </a:rPr>
                <a:t>批发</a:t>
              </a: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382" y="3527"/>
              <a:ext cx="343" cy="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1600">
                  <a:latin typeface="+mn-ea"/>
                  <a:ea typeface="+mn-ea"/>
                </a:rPr>
                <a:t>顾客</a:t>
              </a:r>
              <a:endParaRPr lang="zh-CN" altLang="en-US" sz="1800" b="1">
                <a:latin typeface="+mn-ea"/>
                <a:ea typeface="+mn-ea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337" y="1170"/>
              <a:ext cx="46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latin typeface="+mn-ea"/>
                  <a:ea typeface="+mn-ea"/>
                </a:rPr>
                <a:t>增值链</a:t>
              </a:r>
              <a:endParaRPr lang="zh-CN" altLang="en-US" sz="2000" b="1">
                <a:latin typeface="+mn-ea"/>
                <a:ea typeface="+mn-ea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518" y="177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518" y="225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518" y="273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518" y="32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21" name="Group 48"/>
          <p:cNvGrpSpPr>
            <a:grpSpLocks/>
          </p:cNvGrpSpPr>
          <p:nvPr/>
        </p:nvGrpSpPr>
        <p:grpSpPr bwMode="auto">
          <a:xfrm>
            <a:off x="4513263" y="1555205"/>
            <a:ext cx="4207649" cy="3979863"/>
            <a:chOff x="2623" y="1141"/>
            <a:chExt cx="2448" cy="2507"/>
          </a:xfrm>
        </p:grpSpPr>
        <p:sp>
          <p:nvSpPr>
            <p:cNvPr id="22" name="Rectangle 44"/>
            <p:cNvSpPr>
              <a:spLocks noChangeArrowheads="1"/>
            </p:cNvSpPr>
            <p:nvPr/>
          </p:nvSpPr>
          <p:spPr bwMode="auto">
            <a:xfrm>
              <a:off x="2623" y="3408"/>
              <a:ext cx="2448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2837" y="1142"/>
              <a:ext cx="21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latin typeface="+mn-ea"/>
                  <a:ea typeface="+mn-ea"/>
                </a:rPr>
                <a:t>A</a:t>
              </a:r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718" y="1142"/>
              <a:ext cx="20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latin typeface="+mn-ea"/>
                  <a:ea typeface="+mn-ea"/>
                </a:rPr>
                <a:t>C</a:t>
              </a:r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788" y="1141"/>
              <a:ext cx="245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latin typeface="+mn-ea"/>
                  <a:ea typeface="+mn-ea"/>
                </a:rPr>
                <a:t> B</a:t>
              </a:r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2800" y="1507"/>
              <a:ext cx="34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latin typeface="+mn-ea"/>
                  <a:ea typeface="+mn-ea"/>
                </a:rPr>
                <a:t>构思</a:t>
              </a: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805" y="1977"/>
              <a:ext cx="34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latin typeface="+mn-ea"/>
                  <a:ea typeface="+mn-ea"/>
                </a:rPr>
                <a:t>概念</a:t>
              </a:r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786" y="2457"/>
              <a:ext cx="34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dirty="0">
                  <a:latin typeface="+mn-ea"/>
                  <a:ea typeface="+mn-ea"/>
                </a:rPr>
                <a:t>方案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3772" y="1977"/>
              <a:ext cx="34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latin typeface="+mn-ea"/>
                  <a:ea typeface="+mn-ea"/>
                </a:rPr>
                <a:t>系统</a:t>
              </a: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757" y="2457"/>
              <a:ext cx="34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latin typeface="+mn-ea"/>
                  <a:ea typeface="+mn-ea"/>
                </a:rPr>
                <a:t>应用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4596" y="2457"/>
              <a:ext cx="34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dirty="0">
                  <a:latin typeface="+mn-ea"/>
                  <a:ea typeface="+mn-ea"/>
                </a:rPr>
                <a:t>包装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623" y="2928"/>
              <a:ext cx="2448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3462" y="2947"/>
              <a:ext cx="81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latin typeface="+mn-ea"/>
                  <a:ea typeface="+mn-ea"/>
                </a:rPr>
                <a:t>通过销售网络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3536" y="3427"/>
              <a:ext cx="58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latin typeface="+mn-ea"/>
                  <a:ea typeface="+mn-ea"/>
                </a:rPr>
                <a:t>最终用户</a:t>
              </a: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4735" y="32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3919" y="32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2959" y="32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2959" y="177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3919" y="225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2959" y="225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2959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3919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473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024"/>
          <p:cNvGraphicFramePr>
            <a:graphicFrameLocks noChangeAspect="1"/>
          </p:cNvGraphicFramePr>
          <p:nvPr/>
        </p:nvGraphicFramePr>
        <p:xfrm>
          <a:off x="1274067" y="260648"/>
          <a:ext cx="9144000" cy="6324600"/>
        </p:xfrm>
        <a:graphic>
          <a:graphicData uri="http://schemas.openxmlformats.org/presentationml/2006/ole">
            <p:oleObj spid="_x0000_s2050" name="Microsoft Word 97-2003" r:id="rId4" imgW="9165569" imgH="6324314" progId="Word.Documen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1024"/>
          <p:cNvGraphicFramePr>
            <a:graphicFrameLocks noChangeAspect="1"/>
          </p:cNvGraphicFramePr>
          <p:nvPr/>
        </p:nvGraphicFramePr>
        <p:xfrm>
          <a:off x="609599" y="476672"/>
          <a:ext cx="10744572" cy="5683250"/>
        </p:xfrm>
        <a:graphic>
          <a:graphicData uri="http://schemas.openxmlformats.org/presentationml/2006/ole">
            <p:oleObj spid="_x0000_s3075" name="Document" r:id="rId4" imgW="8692920" imgH="5682960" progId="Word.Documen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1"/>
          <p:cNvGrpSpPr>
            <a:grpSpLocks/>
          </p:cNvGrpSpPr>
          <p:nvPr/>
        </p:nvGrpSpPr>
        <p:grpSpPr bwMode="auto">
          <a:xfrm>
            <a:off x="119063" y="1623864"/>
            <a:ext cx="9786937" cy="4343400"/>
            <a:chOff x="71" y="1152"/>
            <a:chExt cx="6357" cy="2736"/>
          </a:xfrm>
        </p:grpSpPr>
        <p:sp>
          <p:nvSpPr>
            <p:cNvPr id="6" name="AutoShape 151"/>
            <p:cNvSpPr>
              <a:spLocks/>
            </p:cNvSpPr>
            <p:nvPr/>
          </p:nvSpPr>
          <p:spPr bwMode="auto">
            <a:xfrm>
              <a:off x="832" y="1152"/>
              <a:ext cx="312" cy="2736"/>
            </a:xfrm>
            <a:prstGeom prst="leftBrace">
              <a:avLst>
                <a:gd name="adj1" fmla="val 7307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Text Box 153"/>
            <p:cNvSpPr txBox="1">
              <a:spLocks noChangeArrowheads="1"/>
            </p:cNvSpPr>
            <p:nvPr/>
          </p:nvSpPr>
          <p:spPr bwMode="auto">
            <a:xfrm>
              <a:off x="71" y="2342"/>
              <a:ext cx="97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zh-CN" sz="1600"/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1400">
                  <a:latin typeface="宋体" charset="-122"/>
                </a:rPr>
                <a:t>机构规模</a:t>
              </a:r>
              <a:endParaRPr lang="zh-CN" altLang="en-US" sz="2000" b="1">
                <a:latin typeface="宋体" charset="-122"/>
              </a:endParaRPr>
            </a:p>
          </p:txBody>
        </p:sp>
        <p:sp>
          <p:nvSpPr>
            <p:cNvPr id="8" name="Text Box 162"/>
            <p:cNvSpPr txBox="1">
              <a:spLocks noChangeArrowheads="1"/>
            </p:cNvSpPr>
            <p:nvPr/>
          </p:nvSpPr>
          <p:spPr bwMode="auto">
            <a:xfrm>
              <a:off x="3431" y="1300"/>
              <a:ext cx="2757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1400">
                  <a:latin typeface="宋体" charset="-122"/>
                </a:rPr>
                <a:t>机构领导</a:t>
              </a:r>
              <a:endParaRPr lang="zh-CN" altLang="en-US" sz="1400"/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1600" b="1"/>
                <a:t>(</a:t>
              </a:r>
              <a:r>
                <a:rPr lang="en-US" altLang="zh-CN" sz="1600"/>
                <a:t>A</a:t>
              </a:r>
              <a:r>
                <a:rPr lang="zh-CN" altLang="en-US" sz="1400">
                  <a:latin typeface="宋体" charset="-122"/>
                </a:rPr>
                <a:t>级岗位</a:t>
              </a:r>
              <a:r>
                <a:rPr lang="zh-CN" altLang="en-US" sz="1600" b="1"/>
                <a:t>)</a:t>
              </a:r>
            </a:p>
          </p:txBody>
        </p:sp>
        <p:sp>
          <p:nvSpPr>
            <p:cNvPr id="9" name="Text Box 163"/>
            <p:cNvSpPr txBox="1">
              <a:spLocks noChangeArrowheads="1"/>
            </p:cNvSpPr>
            <p:nvPr/>
          </p:nvSpPr>
          <p:spPr bwMode="auto">
            <a:xfrm>
              <a:off x="4161" y="1767"/>
              <a:ext cx="2027" cy="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1400">
                  <a:latin typeface="宋体" charset="-122"/>
                </a:rPr>
                <a:t>功能组别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1600" b="1"/>
                <a:t>(</a:t>
              </a:r>
              <a:r>
                <a:rPr lang="en-US" altLang="zh-CN" sz="1600"/>
                <a:t>B</a:t>
              </a:r>
              <a:r>
                <a:rPr lang="zh-CN" altLang="en-US" sz="1400">
                  <a:latin typeface="宋体" charset="-122"/>
                </a:rPr>
                <a:t>级岗位</a:t>
              </a:r>
              <a:r>
                <a:rPr lang="zh-CN" altLang="en-US" sz="1600" b="1">
                  <a:latin typeface="宋体" charset="-122"/>
                </a:rPr>
                <a:t>)</a:t>
              </a:r>
            </a:p>
          </p:txBody>
        </p:sp>
        <p:sp>
          <p:nvSpPr>
            <p:cNvPr id="10" name="Text Box 164"/>
            <p:cNvSpPr txBox="1">
              <a:spLocks noChangeArrowheads="1"/>
            </p:cNvSpPr>
            <p:nvPr/>
          </p:nvSpPr>
          <p:spPr bwMode="auto">
            <a:xfrm>
              <a:off x="4420" y="2447"/>
              <a:ext cx="1976" cy="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1400">
                  <a:latin typeface="宋体" charset="-122"/>
                </a:rPr>
                <a:t>功能组别</a:t>
              </a:r>
              <a:endParaRPr lang="zh-CN" altLang="en-US" sz="1800"/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zh-CN" sz="1400">
                  <a:latin typeface="宋体" charset="-122"/>
                </a:rPr>
                <a:t>/</a:t>
              </a:r>
              <a:r>
                <a:rPr lang="zh-CN" altLang="en-US" sz="1400">
                  <a:latin typeface="宋体" charset="-122"/>
                </a:rPr>
                <a:t>业务组别</a:t>
              </a:r>
              <a:endParaRPr lang="zh-CN" altLang="en-US" sz="1600">
                <a:solidFill>
                  <a:srgbClr val="EC0092"/>
                </a:solidFill>
                <a:latin typeface="宋体" charset="-122"/>
              </a:endParaRP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zh-CN" sz="1600"/>
                <a:t>B</a:t>
              </a:r>
              <a:r>
                <a:rPr lang="zh-CN" altLang="en-US" sz="1400">
                  <a:latin typeface="宋体" charset="-122"/>
                </a:rPr>
                <a:t>级岗位</a:t>
              </a:r>
              <a:r>
                <a:rPr lang="zh-CN" altLang="en-US" sz="1600" b="1"/>
                <a:t>)</a:t>
              </a:r>
              <a:endParaRPr lang="zh-CN" altLang="en-US" sz="1600"/>
            </a:p>
          </p:txBody>
        </p:sp>
        <p:sp>
          <p:nvSpPr>
            <p:cNvPr id="11" name="Text Box 165"/>
            <p:cNvSpPr txBox="1">
              <a:spLocks noChangeArrowheads="1"/>
            </p:cNvSpPr>
            <p:nvPr/>
          </p:nvSpPr>
          <p:spPr bwMode="auto">
            <a:xfrm>
              <a:off x="4472" y="3088"/>
              <a:ext cx="1956" cy="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1400">
                  <a:latin typeface="宋体" charset="-122"/>
                </a:rPr>
                <a:t>工作范围</a:t>
              </a:r>
              <a:endParaRPr lang="zh-CN" altLang="en-US" sz="1600"/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1600" b="1"/>
                <a:t>(</a:t>
              </a:r>
              <a:r>
                <a:rPr lang="en-US" altLang="zh-CN" sz="1600"/>
                <a:t>C</a:t>
              </a:r>
              <a:r>
                <a:rPr lang="zh-CN" altLang="en-US" sz="1400">
                  <a:latin typeface="宋体" charset="-122"/>
                </a:rPr>
                <a:t>级岗位</a:t>
              </a:r>
              <a:r>
                <a:rPr lang="zh-CN" altLang="en-US" sz="1600" b="1"/>
                <a:t>)</a:t>
              </a:r>
              <a:endParaRPr lang="zh-CN" altLang="en-US" sz="1600"/>
            </a:p>
          </p:txBody>
        </p:sp>
        <p:sp>
          <p:nvSpPr>
            <p:cNvPr id="12" name="Text Box 166"/>
            <p:cNvSpPr txBox="1">
              <a:spLocks noChangeArrowheads="1"/>
            </p:cNvSpPr>
            <p:nvPr/>
          </p:nvSpPr>
          <p:spPr bwMode="auto">
            <a:xfrm>
              <a:off x="4628" y="3578"/>
              <a:ext cx="1560" cy="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1600" b="1"/>
                <a:t>(</a:t>
              </a:r>
              <a:r>
                <a:rPr lang="en-US" altLang="zh-CN" sz="1600"/>
                <a:t> D</a:t>
              </a:r>
              <a:r>
                <a:rPr lang="zh-CN" altLang="en-US" sz="1400">
                  <a:latin typeface="宋体" charset="-122"/>
                </a:rPr>
                <a:t>级或以下岗位</a:t>
              </a:r>
              <a:r>
                <a:rPr lang="zh-CN" altLang="en-US" sz="1600" b="1"/>
                <a:t>)</a:t>
              </a:r>
            </a:p>
          </p:txBody>
        </p:sp>
        <p:grpSp>
          <p:nvGrpSpPr>
            <p:cNvPr id="13" name="Group 170"/>
            <p:cNvGrpSpPr>
              <a:grpSpLocks/>
            </p:cNvGrpSpPr>
            <p:nvPr/>
          </p:nvGrpSpPr>
          <p:grpSpPr bwMode="auto">
            <a:xfrm>
              <a:off x="1040" y="1200"/>
              <a:ext cx="3536" cy="2640"/>
              <a:chOff x="960" y="1200"/>
              <a:chExt cx="3264" cy="2640"/>
            </a:xfrm>
          </p:grpSpPr>
          <p:sp>
            <p:nvSpPr>
              <p:cNvPr id="14" name="Line 51"/>
              <p:cNvSpPr>
                <a:spLocks noChangeShapeType="1"/>
              </p:cNvSpPr>
              <p:nvPr/>
            </p:nvSpPr>
            <p:spPr bwMode="auto">
              <a:xfrm flipV="1">
                <a:off x="2612" y="1633"/>
                <a:ext cx="0" cy="5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Line 47"/>
              <p:cNvSpPr>
                <a:spLocks noChangeShapeType="1"/>
              </p:cNvSpPr>
              <p:nvPr/>
            </p:nvSpPr>
            <p:spPr bwMode="auto">
              <a:xfrm flipV="1">
                <a:off x="1306" y="2202"/>
                <a:ext cx="1" cy="6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" name="Line 58"/>
              <p:cNvSpPr>
                <a:spLocks noChangeShapeType="1"/>
              </p:cNvSpPr>
              <p:nvPr/>
            </p:nvSpPr>
            <p:spPr bwMode="auto">
              <a:xfrm flipV="1">
                <a:off x="2150" y="2202"/>
                <a:ext cx="1" cy="6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Line 57"/>
              <p:cNvSpPr>
                <a:spLocks noChangeShapeType="1"/>
              </p:cNvSpPr>
              <p:nvPr/>
            </p:nvSpPr>
            <p:spPr bwMode="auto">
              <a:xfrm flipV="1">
                <a:off x="2995" y="2202"/>
                <a:ext cx="1" cy="6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" name="Line 56"/>
              <p:cNvSpPr>
                <a:spLocks noChangeShapeType="1"/>
              </p:cNvSpPr>
              <p:nvPr/>
            </p:nvSpPr>
            <p:spPr bwMode="auto">
              <a:xfrm flipV="1">
                <a:off x="3840" y="2202"/>
                <a:ext cx="1" cy="6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2301" y="1200"/>
                <a:ext cx="653" cy="4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Line 49"/>
              <p:cNvSpPr>
                <a:spLocks noChangeShapeType="1"/>
              </p:cNvSpPr>
              <p:nvPr/>
            </p:nvSpPr>
            <p:spPr bwMode="auto">
              <a:xfrm>
                <a:off x="1306" y="2202"/>
                <a:ext cx="253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" name="Group 99"/>
              <p:cNvGrpSpPr>
                <a:grpSpLocks/>
              </p:cNvGrpSpPr>
              <p:nvPr/>
            </p:nvGrpSpPr>
            <p:grpSpPr bwMode="auto">
              <a:xfrm>
                <a:off x="1805" y="2406"/>
                <a:ext cx="729" cy="1434"/>
                <a:chOff x="1632" y="2064"/>
                <a:chExt cx="912" cy="1680"/>
              </a:xfrm>
            </p:grpSpPr>
            <p:sp>
              <p:nvSpPr>
                <p:cNvPr id="80" name="Line 94"/>
                <p:cNvSpPr>
                  <a:spLocks noChangeShapeType="1"/>
                </p:cNvSpPr>
                <p:nvPr/>
              </p:nvSpPr>
              <p:spPr bwMode="auto">
                <a:xfrm>
                  <a:off x="244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" name="Line 93"/>
                <p:cNvSpPr>
                  <a:spLocks noChangeShapeType="1"/>
                </p:cNvSpPr>
                <p:nvPr/>
              </p:nvSpPr>
              <p:spPr bwMode="auto">
                <a:xfrm>
                  <a:off x="220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Rectangle 37"/>
                <p:cNvSpPr>
                  <a:spLocks noChangeArrowheads="1"/>
                </p:cNvSpPr>
                <p:nvPr/>
              </p:nvSpPr>
              <p:spPr bwMode="auto">
                <a:xfrm>
                  <a:off x="211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Line 91"/>
                <p:cNvSpPr>
                  <a:spLocks noChangeShapeType="1"/>
                </p:cNvSpPr>
                <p:nvPr/>
              </p:nvSpPr>
              <p:spPr bwMode="auto">
                <a:xfrm>
                  <a:off x="172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Rectangle 35"/>
                <p:cNvSpPr>
                  <a:spLocks noChangeArrowheads="1"/>
                </p:cNvSpPr>
                <p:nvPr/>
              </p:nvSpPr>
              <p:spPr bwMode="auto">
                <a:xfrm>
                  <a:off x="163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Rectangle 38"/>
                <p:cNvSpPr>
                  <a:spLocks noChangeArrowheads="1"/>
                </p:cNvSpPr>
                <p:nvPr/>
              </p:nvSpPr>
              <p:spPr bwMode="auto">
                <a:xfrm>
                  <a:off x="235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Line 72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Line 75"/>
                <p:cNvSpPr>
                  <a:spLocks noChangeShapeType="1"/>
                </p:cNvSpPr>
                <p:nvPr/>
              </p:nvSpPr>
              <p:spPr bwMode="auto">
                <a:xfrm>
                  <a:off x="1872" y="264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Rectangle 7"/>
                <p:cNvSpPr>
                  <a:spLocks noChangeArrowheads="1"/>
                </p:cNvSpPr>
                <p:nvPr/>
              </p:nvSpPr>
              <p:spPr bwMode="auto">
                <a:xfrm>
                  <a:off x="1872" y="2064"/>
                  <a:ext cx="432" cy="4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Rectangle 12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288" cy="3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Rectangle 13"/>
                <p:cNvSpPr>
                  <a:spLocks noChangeArrowheads="1"/>
                </p:cNvSpPr>
                <p:nvPr/>
              </p:nvSpPr>
              <p:spPr bwMode="auto">
                <a:xfrm>
                  <a:off x="2160" y="2784"/>
                  <a:ext cx="288" cy="3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Line 80"/>
                <p:cNvSpPr>
                  <a:spLocks noChangeShapeType="1"/>
                </p:cNvSpPr>
                <p:nvPr/>
              </p:nvSpPr>
              <p:spPr bwMode="auto">
                <a:xfrm>
                  <a:off x="1872" y="264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Line 92"/>
                <p:cNvSpPr>
                  <a:spLocks noChangeShapeType="1"/>
                </p:cNvSpPr>
                <p:nvPr/>
              </p:nvSpPr>
              <p:spPr bwMode="auto">
                <a:xfrm>
                  <a:off x="196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Line 95"/>
                <p:cNvSpPr>
                  <a:spLocks noChangeShapeType="1"/>
                </p:cNvSpPr>
                <p:nvPr/>
              </p:nvSpPr>
              <p:spPr bwMode="auto">
                <a:xfrm>
                  <a:off x="1728" y="321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Line 96"/>
                <p:cNvSpPr>
                  <a:spLocks noChangeShapeType="1"/>
                </p:cNvSpPr>
                <p:nvPr/>
              </p:nvSpPr>
              <p:spPr bwMode="auto">
                <a:xfrm>
                  <a:off x="2208" y="321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Rectangle 98"/>
                <p:cNvSpPr>
                  <a:spLocks noChangeArrowheads="1"/>
                </p:cNvSpPr>
                <p:nvPr/>
              </p:nvSpPr>
              <p:spPr bwMode="auto">
                <a:xfrm>
                  <a:off x="187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Group 100"/>
              <p:cNvGrpSpPr>
                <a:grpSpLocks/>
              </p:cNvGrpSpPr>
              <p:nvPr/>
            </p:nvGrpSpPr>
            <p:grpSpPr bwMode="auto">
              <a:xfrm>
                <a:off x="960" y="2406"/>
                <a:ext cx="729" cy="1434"/>
                <a:chOff x="1632" y="2064"/>
                <a:chExt cx="912" cy="1680"/>
              </a:xfrm>
            </p:grpSpPr>
            <p:sp>
              <p:nvSpPr>
                <p:cNvPr id="64" name="Line 101"/>
                <p:cNvSpPr>
                  <a:spLocks noChangeShapeType="1"/>
                </p:cNvSpPr>
                <p:nvPr/>
              </p:nvSpPr>
              <p:spPr bwMode="auto">
                <a:xfrm>
                  <a:off x="244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5" name="Line 102"/>
                <p:cNvSpPr>
                  <a:spLocks noChangeShapeType="1"/>
                </p:cNvSpPr>
                <p:nvPr/>
              </p:nvSpPr>
              <p:spPr bwMode="auto">
                <a:xfrm>
                  <a:off x="220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1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Line 104"/>
                <p:cNvSpPr>
                  <a:spLocks noChangeShapeType="1"/>
                </p:cNvSpPr>
                <p:nvPr/>
              </p:nvSpPr>
              <p:spPr bwMode="auto">
                <a:xfrm>
                  <a:off x="172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Rectangle 105"/>
                <p:cNvSpPr>
                  <a:spLocks noChangeArrowheads="1"/>
                </p:cNvSpPr>
                <p:nvPr/>
              </p:nvSpPr>
              <p:spPr bwMode="auto">
                <a:xfrm>
                  <a:off x="163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9" name="Rectangle 106"/>
                <p:cNvSpPr>
                  <a:spLocks noChangeArrowheads="1"/>
                </p:cNvSpPr>
                <p:nvPr/>
              </p:nvSpPr>
              <p:spPr bwMode="auto">
                <a:xfrm>
                  <a:off x="235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0" name="Line 107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" name="Line 108"/>
                <p:cNvSpPr>
                  <a:spLocks noChangeShapeType="1"/>
                </p:cNvSpPr>
                <p:nvPr/>
              </p:nvSpPr>
              <p:spPr bwMode="auto">
                <a:xfrm>
                  <a:off x="1872" y="264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2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72" y="2064"/>
                  <a:ext cx="432" cy="4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Rectangle 110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288" cy="3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Rectangle 111"/>
                <p:cNvSpPr>
                  <a:spLocks noChangeArrowheads="1"/>
                </p:cNvSpPr>
                <p:nvPr/>
              </p:nvSpPr>
              <p:spPr bwMode="auto">
                <a:xfrm>
                  <a:off x="2160" y="2784"/>
                  <a:ext cx="288" cy="3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" name="Line 112"/>
                <p:cNvSpPr>
                  <a:spLocks noChangeShapeType="1"/>
                </p:cNvSpPr>
                <p:nvPr/>
              </p:nvSpPr>
              <p:spPr bwMode="auto">
                <a:xfrm>
                  <a:off x="1872" y="264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6" name="Line 113"/>
                <p:cNvSpPr>
                  <a:spLocks noChangeShapeType="1"/>
                </p:cNvSpPr>
                <p:nvPr/>
              </p:nvSpPr>
              <p:spPr bwMode="auto">
                <a:xfrm>
                  <a:off x="196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7" name="Line 114"/>
                <p:cNvSpPr>
                  <a:spLocks noChangeShapeType="1"/>
                </p:cNvSpPr>
                <p:nvPr/>
              </p:nvSpPr>
              <p:spPr bwMode="auto">
                <a:xfrm>
                  <a:off x="1728" y="321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Line 115"/>
                <p:cNvSpPr>
                  <a:spLocks noChangeShapeType="1"/>
                </p:cNvSpPr>
                <p:nvPr/>
              </p:nvSpPr>
              <p:spPr bwMode="auto">
                <a:xfrm>
                  <a:off x="2208" y="321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Rectangle 116"/>
                <p:cNvSpPr>
                  <a:spLocks noChangeArrowheads="1"/>
                </p:cNvSpPr>
                <p:nvPr/>
              </p:nvSpPr>
              <p:spPr bwMode="auto">
                <a:xfrm>
                  <a:off x="187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" name="Group 117"/>
              <p:cNvGrpSpPr>
                <a:grpSpLocks/>
              </p:cNvGrpSpPr>
              <p:nvPr/>
            </p:nvGrpSpPr>
            <p:grpSpPr bwMode="auto">
              <a:xfrm>
                <a:off x="3495" y="2406"/>
                <a:ext cx="729" cy="1434"/>
                <a:chOff x="1632" y="2064"/>
                <a:chExt cx="912" cy="1680"/>
              </a:xfrm>
            </p:grpSpPr>
            <p:sp>
              <p:nvSpPr>
                <p:cNvPr id="48" name="Line 118"/>
                <p:cNvSpPr>
                  <a:spLocks noChangeShapeType="1"/>
                </p:cNvSpPr>
                <p:nvPr/>
              </p:nvSpPr>
              <p:spPr bwMode="auto">
                <a:xfrm>
                  <a:off x="244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Line 119"/>
                <p:cNvSpPr>
                  <a:spLocks noChangeShapeType="1"/>
                </p:cNvSpPr>
                <p:nvPr/>
              </p:nvSpPr>
              <p:spPr bwMode="auto">
                <a:xfrm>
                  <a:off x="220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1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Line 121"/>
                <p:cNvSpPr>
                  <a:spLocks noChangeShapeType="1"/>
                </p:cNvSpPr>
                <p:nvPr/>
              </p:nvSpPr>
              <p:spPr bwMode="auto">
                <a:xfrm>
                  <a:off x="172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Rectangle 122"/>
                <p:cNvSpPr>
                  <a:spLocks noChangeArrowheads="1"/>
                </p:cNvSpPr>
                <p:nvPr/>
              </p:nvSpPr>
              <p:spPr bwMode="auto">
                <a:xfrm>
                  <a:off x="163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Rectangle 123"/>
                <p:cNvSpPr>
                  <a:spLocks noChangeArrowheads="1"/>
                </p:cNvSpPr>
                <p:nvPr/>
              </p:nvSpPr>
              <p:spPr bwMode="auto">
                <a:xfrm>
                  <a:off x="235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Line 124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Line 125"/>
                <p:cNvSpPr>
                  <a:spLocks noChangeShapeType="1"/>
                </p:cNvSpPr>
                <p:nvPr/>
              </p:nvSpPr>
              <p:spPr bwMode="auto">
                <a:xfrm>
                  <a:off x="1872" y="264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Rectangle 126"/>
                <p:cNvSpPr>
                  <a:spLocks noChangeArrowheads="1"/>
                </p:cNvSpPr>
                <p:nvPr/>
              </p:nvSpPr>
              <p:spPr bwMode="auto">
                <a:xfrm>
                  <a:off x="1872" y="2064"/>
                  <a:ext cx="432" cy="4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Rectangle 127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288" cy="3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Rectangle 128"/>
                <p:cNvSpPr>
                  <a:spLocks noChangeArrowheads="1"/>
                </p:cNvSpPr>
                <p:nvPr/>
              </p:nvSpPr>
              <p:spPr bwMode="auto">
                <a:xfrm>
                  <a:off x="2160" y="2784"/>
                  <a:ext cx="288" cy="3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Line 129"/>
                <p:cNvSpPr>
                  <a:spLocks noChangeShapeType="1"/>
                </p:cNvSpPr>
                <p:nvPr/>
              </p:nvSpPr>
              <p:spPr bwMode="auto">
                <a:xfrm>
                  <a:off x="1872" y="264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Line 130"/>
                <p:cNvSpPr>
                  <a:spLocks noChangeShapeType="1"/>
                </p:cNvSpPr>
                <p:nvPr/>
              </p:nvSpPr>
              <p:spPr bwMode="auto">
                <a:xfrm>
                  <a:off x="196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Line 131"/>
                <p:cNvSpPr>
                  <a:spLocks noChangeShapeType="1"/>
                </p:cNvSpPr>
                <p:nvPr/>
              </p:nvSpPr>
              <p:spPr bwMode="auto">
                <a:xfrm>
                  <a:off x="1728" y="321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Line 132"/>
                <p:cNvSpPr>
                  <a:spLocks noChangeShapeType="1"/>
                </p:cNvSpPr>
                <p:nvPr/>
              </p:nvSpPr>
              <p:spPr bwMode="auto">
                <a:xfrm>
                  <a:off x="2208" y="321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7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" name="Group 134"/>
              <p:cNvGrpSpPr>
                <a:grpSpLocks/>
              </p:cNvGrpSpPr>
              <p:nvPr/>
            </p:nvGrpSpPr>
            <p:grpSpPr bwMode="auto">
              <a:xfrm>
                <a:off x="2650" y="2406"/>
                <a:ext cx="729" cy="1434"/>
                <a:chOff x="1632" y="2064"/>
                <a:chExt cx="912" cy="1680"/>
              </a:xfrm>
            </p:grpSpPr>
            <p:sp>
              <p:nvSpPr>
                <p:cNvPr id="32" name="Line 135"/>
                <p:cNvSpPr>
                  <a:spLocks noChangeShapeType="1"/>
                </p:cNvSpPr>
                <p:nvPr/>
              </p:nvSpPr>
              <p:spPr bwMode="auto">
                <a:xfrm>
                  <a:off x="244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Line 136"/>
                <p:cNvSpPr>
                  <a:spLocks noChangeShapeType="1"/>
                </p:cNvSpPr>
                <p:nvPr/>
              </p:nvSpPr>
              <p:spPr bwMode="auto">
                <a:xfrm>
                  <a:off x="220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1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Line 138"/>
                <p:cNvSpPr>
                  <a:spLocks noChangeShapeType="1"/>
                </p:cNvSpPr>
                <p:nvPr/>
              </p:nvSpPr>
              <p:spPr bwMode="auto">
                <a:xfrm>
                  <a:off x="172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Rectangle 139"/>
                <p:cNvSpPr>
                  <a:spLocks noChangeArrowheads="1"/>
                </p:cNvSpPr>
                <p:nvPr/>
              </p:nvSpPr>
              <p:spPr bwMode="auto">
                <a:xfrm>
                  <a:off x="163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Rectangle 140"/>
                <p:cNvSpPr>
                  <a:spLocks noChangeArrowheads="1"/>
                </p:cNvSpPr>
                <p:nvPr/>
              </p:nvSpPr>
              <p:spPr bwMode="auto">
                <a:xfrm>
                  <a:off x="235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Line 141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" name="Line 142"/>
                <p:cNvSpPr>
                  <a:spLocks noChangeShapeType="1"/>
                </p:cNvSpPr>
                <p:nvPr/>
              </p:nvSpPr>
              <p:spPr bwMode="auto">
                <a:xfrm>
                  <a:off x="1872" y="264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72" y="2064"/>
                  <a:ext cx="432" cy="4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Rectangle 144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288" cy="3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Rectangle 145"/>
                <p:cNvSpPr>
                  <a:spLocks noChangeArrowheads="1"/>
                </p:cNvSpPr>
                <p:nvPr/>
              </p:nvSpPr>
              <p:spPr bwMode="auto">
                <a:xfrm>
                  <a:off x="2160" y="2784"/>
                  <a:ext cx="288" cy="3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Line 146"/>
                <p:cNvSpPr>
                  <a:spLocks noChangeShapeType="1"/>
                </p:cNvSpPr>
                <p:nvPr/>
              </p:nvSpPr>
              <p:spPr bwMode="auto">
                <a:xfrm>
                  <a:off x="1872" y="264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Line 147"/>
                <p:cNvSpPr>
                  <a:spLocks noChangeShapeType="1"/>
                </p:cNvSpPr>
                <p:nvPr/>
              </p:nvSpPr>
              <p:spPr bwMode="auto">
                <a:xfrm>
                  <a:off x="1968" y="321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Line 148"/>
                <p:cNvSpPr>
                  <a:spLocks noChangeShapeType="1"/>
                </p:cNvSpPr>
                <p:nvPr/>
              </p:nvSpPr>
              <p:spPr bwMode="auto">
                <a:xfrm>
                  <a:off x="1728" y="321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Line 149"/>
                <p:cNvSpPr>
                  <a:spLocks noChangeShapeType="1"/>
                </p:cNvSpPr>
                <p:nvPr/>
              </p:nvSpPr>
              <p:spPr bwMode="auto">
                <a:xfrm>
                  <a:off x="2208" y="321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72" y="3312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5" name="Line 154"/>
              <p:cNvSpPr>
                <a:spLocks noChangeShapeType="1"/>
              </p:cNvSpPr>
              <p:nvPr/>
            </p:nvSpPr>
            <p:spPr bwMode="auto">
              <a:xfrm>
                <a:off x="2614" y="1912"/>
                <a:ext cx="8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Line 155"/>
              <p:cNvSpPr>
                <a:spLocks noChangeShapeType="1"/>
              </p:cNvSpPr>
              <p:nvPr/>
            </p:nvSpPr>
            <p:spPr bwMode="auto">
              <a:xfrm>
                <a:off x="3196" y="1747"/>
                <a:ext cx="2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Rectangle 156"/>
              <p:cNvSpPr>
                <a:spLocks noChangeArrowheads="1"/>
              </p:cNvSpPr>
              <p:nvPr/>
            </p:nvSpPr>
            <p:spPr bwMode="auto">
              <a:xfrm>
                <a:off x="3419" y="1676"/>
                <a:ext cx="268" cy="13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Rectangle 157"/>
              <p:cNvSpPr>
                <a:spLocks noChangeArrowheads="1"/>
              </p:cNvSpPr>
              <p:nvPr/>
            </p:nvSpPr>
            <p:spPr bwMode="auto">
              <a:xfrm>
                <a:off x="3419" y="1849"/>
                <a:ext cx="268" cy="13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Rectangle 158"/>
              <p:cNvSpPr>
                <a:spLocks noChangeArrowheads="1"/>
              </p:cNvSpPr>
              <p:nvPr/>
            </p:nvSpPr>
            <p:spPr bwMode="auto">
              <a:xfrm>
                <a:off x="3419" y="2022"/>
                <a:ext cx="268" cy="13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Line 159"/>
              <p:cNvSpPr>
                <a:spLocks noChangeShapeType="1"/>
              </p:cNvSpPr>
              <p:nvPr/>
            </p:nvSpPr>
            <p:spPr bwMode="auto">
              <a:xfrm>
                <a:off x="3196" y="2090"/>
                <a:ext cx="2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Line 169"/>
              <p:cNvSpPr>
                <a:spLocks noChangeShapeType="1"/>
              </p:cNvSpPr>
              <p:nvPr/>
            </p:nvSpPr>
            <p:spPr bwMode="auto">
              <a:xfrm flipV="1">
                <a:off x="3200" y="1744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6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对企业的影响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对企业的影响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1549846" y="1556792"/>
            <a:ext cx="9012237" cy="4102100"/>
            <a:chOff x="323" y="1248"/>
            <a:chExt cx="5677" cy="2584"/>
          </a:xfrm>
        </p:grpSpPr>
        <p:grpSp>
          <p:nvGrpSpPr>
            <p:cNvPr id="6" name="Group 124"/>
            <p:cNvGrpSpPr>
              <a:grpSpLocks/>
            </p:cNvGrpSpPr>
            <p:nvPr/>
          </p:nvGrpSpPr>
          <p:grpSpPr bwMode="auto">
            <a:xfrm>
              <a:off x="800" y="1248"/>
              <a:ext cx="5200" cy="2584"/>
              <a:chOff x="480" y="1104"/>
              <a:chExt cx="4514" cy="2584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885" y="1104"/>
                <a:ext cx="863" cy="4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3888" y="2332"/>
                <a:ext cx="946" cy="4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1187" y="1281"/>
                <a:ext cx="268" cy="1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机构</a:t>
                </a: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4032" y="2481"/>
                <a:ext cx="639" cy="1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岗位</a:t>
                </a:r>
                <a:endParaRPr lang="en-US" altLang="zh-CN" sz="1200">
                  <a:latin typeface="+mn-ea"/>
                  <a:ea typeface="+mn-ea"/>
                </a:endParaRPr>
              </a:p>
            </p:txBody>
          </p:sp>
          <p:grpSp>
            <p:nvGrpSpPr>
              <p:cNvPr id="12" name="Group 75"/>
              <p:cNvGrpSpPr>
                <a:grpSpLocks/>
              </p:cNvGrpSpPr>
              <p:nvPr/>
            </p:nvGrpSpPr>
            <p:grpSpPr bwMode="auto">
              <a:xfrm>
                <a:off x="480" y="1629"/>
                <a:ext cx="240" cy="800"/>
                <a:chOff x="528" y="1600"/>
                <a:chExt cx="240" cy="738"/>
              </a:xfrm>
            </p:grpSpPr>
            <p:sp>
              <p:nvSpPr>
                <p:cNvPr id="5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551" y="1600"/>
                  <a:ext cx="204" cy="16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 b="1">
                      <a:latin typeface="+mn-ea"/>
                      <a:ea typeface="+mn-ea"/>
                    </a:rPr>
                    <a:t>12</a:t>
                  </a: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5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551" y="1793"/>
                  <a:ext cx="204" cy="16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 b="1">
                      <a:latin typeface="+mn-ea"/>
                      <a:ea typeface="+mn-ea"/>
                    </a:rPr>
                    <a:t>11</a:t>
                  </a: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5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51" y="1985"/>
                  <a:ext cx="204" cy="16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 b="1">
                      <a:latin typeface="+mn-ea"/>
                      <a:ea typeface="+mn-ea"/>
                    </a:rPr>
                    <a:t>10</a:t>
                  </a: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5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528" y="2177"/>
                  <a:ext cx="240" cy="16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 b="1">
                      <a:latin typeface="+mn-ea"/>
                      <a:ea typeface="+mn-ea"/>
                    </a:rPr>
                    <a:t> 9</a:t>
                  </a: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3" name="Group 122"/>
              <p:cNvGrpSpPr>
                <a:grpSpLocks/>
              </p:cNvGrpSpPr>
              <p:nvPr/>
            </p:nvGrpSpPr>
            <p:grpSpPr bwMode="auto">
              <a:xfrm>
                <a:off x="2004" y="2273"/>
                <a:ext cx="172" cy="745"/>
                <a:chOff x="2004" y="2273"/>
                <a:chExt cx="172" cy="745"/>
              </a:xfrm>
            </p:grpSpPr>
            <p:sp>
              <p:nvSpPr>
                <p:cNvPr id="5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022" y="2844"/>
                  <a:ext cx="153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 b="1">
                      <a:latin typeface="+mn-ea"/>
                      <a:ea typeface="+mn-ea"/>
                    </a:rPr>
                    <a:t>6</a:t>
                  </a: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5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022" y="2653"/>
                  <a:ext cx="153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 b="1">
                      <a:latin typeface="+mn-ea"/>
                      <a:ea typeface="+mn-ea"/>
                    </a:rPr>
                    <a:t>7</a:t>
                  </a: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5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22" y="2463"/>
                  <a:ext cx="153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 b="1">
                      <a:latin typeface="+mn-ea"/>
                      <a:ea typeface="+mn-ea"/>
                    </a:rPr>
                    <a:t>8</a:t>
                  </a: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5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004" y="2273"/>
                  <a:ext cx="172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 b="1">
                      <a:latin typeface="+mn-ea"/>
                      <a:ea typeface="+mn-ea"/>
                    </a:rPr>
                    <a:t>9</a:t>
                  </a: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4" name="Group 80"/>
              <p:cNvGrpSpPr>
                <a:grpSpLocks/>
              </p:cNvGrpSpPr>
              <p:nvPr/>
            </p:nvGrpSpPr>
            <p:grpSpPr bwMode="auto">
              <a:xfrm>
                <a:off x="3576" y="2889"/>
                <a:ext cx="170" cy="768"/>
                <a:chOff x="3489" y="2795"/>
                <a:chExt cx="180" cy="746"/>
              </a:xfrm>
            </p:grpSpPr>
            <p:sp>
              <p:nvSpPr>
                <p:cNvPr id="4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489" y="3372"/>
                  <a:ext cx="161" cy="16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 b="1">
                      <a:latin typeface="+mn-ea"/>
                      <a:ea typeface="+mn-ea"/>
                    </a:rPr>
                    <a:t>3</a:t>
                  </a: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4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500" y="3180"/>
                  <a:ext cx="162" cy="16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 b="1">
                      <a:latin typeface="+mn-ea"/>
                      <a:ea typeface="+mn-ea"/>
                    </a:rPr>
                    <a:t>4</a:t>
                  </a: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4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507" y="2988"/>
                  <a:ext cx="162" cy="16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 b="1">
                      <a:latin typeface="+mn-ea"/>
                      <a:ea typeface="+mn-ea"/>
                    </a:rPr>
                    <a:t>5</a:t>
                  </a: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4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499" y="2795"/>
                  <a:ext cx="162" cy="16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 b="1">
                      <a:latin typeface="+mn-ea"/>
                      <a:ea typeface="+mn-ea"/>
                    </a:rPr>
                    <a:t>6</a:t>
                  </a:r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5" name="Text Box 56"/>
              <p:cNvSpPr txBox="1">
                <a:spLocks noChangeArrowheads="1"/>
              </p:cNvSpPr>
              <p:nvPr/>
            </p:nvSpPr>
            <p:spPr bwMode="auto">
              <a:xfrm>
                <a:off x="852" y="2362"/>
                <a:ext cx="406" cy="1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200" i="1">
                    <a:latin typeface="+mn-ea"/>
                    <a:ea typeface="+mn-ea"/>
                  </a:rPr>
                  <a:t>B</a:t>
                </a:r>
                <a:r>
                  <a:rPr lang="zh-CN" altLang="en-US" sz="1200" i="1">
                    <a:latin typeface="+mn-ea"/>
                    <a:ea typeface="+mn-ea"/>
                  </a:rPr>
                  <a:t>级岗位</a:t>
                </a:r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16" name="Text Box 57"/>
              <p:cNvSpPr txBox="1">
                <a:spLocks noChangeArrowheads="1"/>
              </p:cNvSpPr>
              <p:nvPr/>
            </p:nvSpPr>
            <p:spPr bwMode="auto">
              <a:xfrm>
                <a:off x="2320" y="2959"/>
                <a:ext cx="407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200" i="1">
                    <a:latin typeface="+mn-ea"/>
                    <a:ea typeface="+mn-ea"/>
                  </a:rPr>
                  <a:t>C</a:t>
                </a:r>
                <a:r>
                  <a:rPr lang="zh-CN" altLang="en-US" sz="1200" i="1">
                    <a:latin typeface="+mn-ea"/>
                    <a:ea typeface="+mn-ea"/>
                  </a:rPr>
                  <a:t>级岗位</a:t>
                </a:r>
                <a:endParaRPr lang="zh-CN" altLang="en-US" sz="1200">
                  <a:latin typeface="+mn-ea"/>
                  <a:ea typeface="+mn-ea"/>
                </a:endParaRPr>
              </a:p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17" name="Text Box 58"/>
              <p:cNvSpPr txBox="1">
                <a:spLocks noChangeArrowheads="1"/>
              </p:cNvSpPr>
              <p:nvPr/>
            </p:nvSpPr>
            <p:spPr bwMode="auto">
              <a:xfrm>
                <a:off x="3920" y="3572"/>
                <a:ext cx="420" cy="1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200" b="1" i="1">
                    <a:latin typeface="+mn-ea"/>
                    <a:ea typeface="+mn-ea"/>
                  </a:rPr>
                  <a:t>D</a:t>
                </a:r>
                <a:r>
                  <a:rPr lang="zh-CN" altLang="en-US" sz="1200" i="1">
                    <a:latin typeface="+mn-ea"/>
                    <a:ea typeface="+mn-ea"/>
                  </a:rPr>
                  <a:t>级岗位</a:t>
                </a:r>
              </a:p>
            </p:txBody>
          </p:sp>
          <p:sp>
            <p:nvSpPr>
              <p:cNvPr id="18" name="Rectangle 72"/>
              <p:cNvSpPr>
                <a:spLocks noChangeArrowheads="1"/>
              </p:cNvSpPr>
              <p:nvPr/>
            </p:nvSpPr>
            <p:spPr bwMode="auto">
              <a:xfrm>
                <a:off x="2112" y="1592"/>
                <a:ext cx="1296" cy="5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200">
                    <a:latin typeface="+mn-ea"/>
                    <a:ea typeface="+mn-ea"/>
                  </a:rPr>
                  <a:t>功能/业务组别</a:t>
                </a:r>
                <a:endParaRPr lang="en-US" altLang="zh-CN" sz="1200">
                  <a:latin typeface="+mn-ea"/>
                  <a:ea typeface="+mn-ea"/>
                </a:endParaRPr>
              </a:p>
            </p:txBody>
          </p:sp>
          <p:grpSp>
            <p:nvGrpSpPr>
              <p:cNvPr id="19" name="Group 103"/>
              <p:cNvGrpSpPr>
                <a:grpSpLocks/>
              </p:cNvGrpSpPr>
              <p:nvPr/>
            </p:nvGrpSpPr>
            <p:grpSpPr bwMode="auto">
              <a:xfrm>
                <a:off x="702" y="1505"/>
                <a:ext cx="1242" cy="937"/>
                <a:chOff x="702" y="1505"/>
                <a:chExt cx="1242" cy="937"/>
              </a:xfrm>
            </p:grpSpPr>
            <p:sp>
              <p:nvSpPr>
                <p:cNvPr id="38" name="Line 28"/>
                <p:cNvSpPr>
                  <a:spLocks noChangeShapeType="1"/>
                </p:cNvSpPr>
                <p:nvPr/>
              </p:nvSpPr>
              <p:spPr bwMode="auto">
                <a:xfrm>
                  <a:off x="1748" y="1505"/>
                  <a:ext cx="0" cy="7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3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419" y="1505"/>
                  <a:ext cx="0" cy="5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172" y="1505"/>
                  <a:ext cx="0" cy="3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41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885" y="1505"/>
                  <a:ext cx="0" cy="1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42" name="Rectangle 23"/>
                <p:cNvSpPr>
                  <a:spLocks noChangeArrowheads="1"/>
                </p:cNvSpPr>
                <p:nvPr/>
              </p:nvSpPr>
              <p:spPr bwMode="auto">
                <a:xfrm>
                  <a:off x="1573" y="2250"/>
                  <a:ext cx="371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CN" altLang="en-US" sz="1200">
                      <a:latin typeface="+mn-ea"/>
                      <a:ea typeface="+mn-ea"/>
                    </a:rPr>
                    <a:t>有限</a:t>
                  </a:r>
                  <a:endParaRPr lang="en-US" altLang="zh-CN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43" name="Rectangle 24"/>
                <p:cNvSpPr>
                  <a:spLocks noChangeArrowheads="1"/>
                </p:cNvSpPr>
                <p:nvPr/>
              </p:nvSpPr>
              <p:spPr bwMode="auto">
                <a:xfrm>
                  <a:off x="1248" y="2065"/>
                  <a:ext cx="370" cy="1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CN" altLang="en-US" sz="1200">
                      <a:latin typeface="+mn-ea"/>
                      <a:ea typeface="+mn-ea"/>
                    </a:rPr>
                    <a:t>一些</a:t>
                  </a:r>
                  <a:r>
                    <a:rPr lang="zh-CN" altLang="en-US" sz="1200" b="1">
                      <a:latin typeface="+mn-ea"/>
                      <a:ea typeface="+mn-ea"/>
                    </a:rPr>
                    <a:t> </a:t>
                  </a:r>
                  <a:endParaRPr lang="en-US" altLang="zh-CN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44" name="Rectangle 76"/>
                <p:cNvSpPr>
                  <a:spLocks noChangeArrowheads="1"/>
                </p:cNvSpPr>
                <p:nvPr/>
              </p:nvSpPr>
              <p:spPr bwMode="auto">
                <a:xfrm>
                  <a:off x="990" y="1848"/>
                  <a:ext cx="370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zh-CN" altLang="en-US" sz="1200">
                      <a:latin typeface="+mn-ea"/>
                      <a:ea typeface="+mn-ea"/>
                    </a:rPr>
                    <a:t>相当</a:t>
                  </a:r>
                  <a:endParaRPr lang="en-US" altLang="zh-CN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45" name="Rectangle 102"/>
                <p:cNvSpPr>
                  <a:spLocks noChangeArrowheads="1"/>
                </p:cNvSpPr>
                <p:nvPr/>
              </p:nvSpPr>
              <p:spPr bwMode="auto">
                <a:xfrm>
                  <a:off x="702" y="1632"/>
                  <a:ext cx="371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zh-CN" altLang="en-US" sz="1200">
                      <a:latin typeface="+mn-ea"/>
                      <a:ea typeface="+mn-ea"/>
                    </a:rPr>
                    <a:t>主要</a:t>
                  </a:r>
                  <a:endParaRPr lang="en-US" altLang="zh-CN" sz="1200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20" name="Group 104"/>
              <p:cNvGrpSpPr>
                <a:grpSpLocks/>
              </p:cNvGrpSpPr>
              <p:nvPr/>
            </p:nvGrpSpPr>
            <p:grpSpPr bwMode="auto">
              <a:xfrm>
                <a:off x="3752" y="2736"/>
                <a:ext cx="1242" cy="937"/>
                <a:chOff x="702" y="1505"/>
                <a:chExt cx="1242" cy="937"/>
              </a:xfrm>
            </p:grpSpPr>
            <p:sp>
              <p:nvSpPr>
                <p:cNvPr id="30" name="Line 105"/>
                <p:cNvSpPr>
                  <a:spLocks noChangeShapeType="1"/>
                </p:cNvSpPr>
                <p:nvPr/>
              </p:nvSpPr>
              <p:spPr bwMode="auto">
                <a:xfrm>
                  <a:off x="1748" y="1505"/>
                  <a:ext cx="0" cy="7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31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419" y="1505"/>
                  <a:ext cx="0" cy="5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32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172" y="1505"/>
                  <a:ext cx="0" cy="3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33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885" y="1505"/>
                  <a:ext cx="0" cy="1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34" name="Rectangle 109"/>
                <p:cNvSpPr>
                  <a:spLocks noChangeArrowheads="1"/>
                </p:cNvSpPr>
                <p:nvPr/>
              </p:nvSpPr>
              <p:spPr bwMode="auto">
                <a:xfrm>
                  <a:off x="1573" y="2250"/>
                  <a:ext cx="371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CN" altLang="en-US" sz="1200">
                      <a:latin typeface="+mn-ea"/>
                      <a:ea typeface="+mn-ea"/>
                    </a:rPr>
                    <a:t>有限</a:t>
                  </a:r>
                  <a:endParaRPr lang="en-US" altLang="zh-CN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35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48" y="2065"/>
                  <a:ext cx="370" cy="1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CN" altLang="en-US" sz="1200">
                      <a:latin typeface="+mn-ea"/>
                      <a:ea typeface="+mn-ea"/>
                    </a:rPr>
                    <a:t>一些</a:t>
                  </a:r>
                  <a:r>
                    <a:rPr lang="zh-CN" altLang="en-US" sz="1200" b="1">
                      <a:latin typeface="+mn-ea"/>
                      <a:ea typeface="+mn-ea"/>
                    </a:rPr>
                    <a:t> </a:t>
                  </a:r>
                  <a:endParaRPr lang="en-US" altLang="zh-CN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36" name="Rectangle 111"/>
                <p:cNvSpPr>
                  <a:spLocks noChangeArrowheads="1"/>
                </p:cNvSpPr>
                <p:nvPr/>
              </p:nvSpPr>
              <p:spPr bwMode="auto">
                <a:xfrm>
                  <a:off x="990" y="1848"/>
                  <a:ext cx="370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zh-CN" altLang="en-US" sz="1200">
                      <a:latin typeface="+mn-ea"/>
                      <a:ea typeface="+mn-ea"/>
                    </a:rPr>
                    <a:t>相当</a:t>
                  </a:r>
                  <a:endParaRPr lang="en-US" altLang="zh-CN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37" name="Rectangle 112"/>
                <p:cNvSpPr>
                  <a:spLocks noChangeArrowheads="1"/>
                </p:cNvSpPr>
                <p:nvPr/>
              </p:nvSpPr>
              <p:spPr bwMode="auto">
                <a:xfrm>
                  <a:off x="702" y="1632"/>
                  <a:ext cx="371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zh-CN" altLang="en-US" sz="1200">
                      <a:latin typeface="+mn-ea"/>
                      <a:ea typeface="+mn-ea"/>
                    </a:rPr>
                    <a:t>主要</a:t>
                  </a:r>
                  <a:endParaRPr lang="en-US" altLang="zh-CN" sz="1200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21" name="Group 113"/>
              <p:cNvGrpSpPr>
                <a:grpSpLocks/>
              </p:cNvGrpSpPr>
              <p:nvPr/>
            </p:nvGrpSpPr>
            <p:grpSpPr bwMode="auto">
              <a:xfrm>
                <a:off x="2160" y="2120"/>
                <a:ext cx="1242" cy="937"/>
                <a:chOff x="702" y="1505"/>
                <a:chExt cx="1242" cy="937"/>
              </a:xfrm>
            </p:grpSpPr>
            <p:sp>
              <p:nvSpPr>
                <p:cNvPr id="22" name="Line 114"/>
                <p:cNvSpPr>
                  <a:spLocks noChangeShapeType="1"/>
                </p:cNvSpPr>
                <p:nvPr/>
              </p:nvSpPr>
              <p:spPr bwMode="auto">
                <a:xfrm>
                  <a:off x="1748" y="1505"/>
                  <a:ext cx="0" cy="7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23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419" y="1505"/>
                  <a:ext cx="0" cy="5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24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172" y="1505"/>
                  <a:ext cx="0" cy="3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25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885" y="1505"/>
                  <a:ext cx="0" cy="1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26" name="Rectangle 118"/>
                <p:cNvSpPr>
                  <a:spLocks noChangeArrowheads="1"/>
                </p:cNvSpPr>
                <p:nvPr/>
              </p:nvSpPr>
              <p:spPr bwMode="auto">
                <a:xfrm>
                  <a:off x="1573" y="2250"/>
                  <a:ext cx="371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CN" altLang="en-US" sz="1200">
                      <a:latin typeface="+mn-ea"/>
                      <a:ea typeface="+mn-ea"/>
                    </a:rPr>
                    <a:t>有限</a:t>
                  </a:r>
                  <a:endParaRPr lang="en-US" altLang="zh-CN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27" name="Rectangle 119"/>
                <p:cNvSpPr>
                  <a:spLocks noChangeArrowheads="1"/>
                </p:cNvSpPr>
                <p:nvPr/>
              </p:nvSpPr>
              <p:spPr bwMode="auto">
                <a:xfrm>
                  <a:off x="1248" y="2065"/>
                  <a:ext cx="370" cy="16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CN" altLang="en-US" sz="1200">
                      <a:latin typeface="+mn-ea"/>
                      <a:ea typeface="+mn-ea"/>
                    </a:rPr>
                    <a:t>一些</a:t>
                  </a:r>
                  <a:r>
                    <a:rPr lang="zh-CN" altLang="en-US" sz="1200" b="1">
                      <a:latin typeface="+mn-ea"/>
                      <a:ea typeface="+mn-ea"/>
                    </a:rPr>
                    <a:t> </a:t>
                  </a:r>
                  <a:endParaRPr lang="en-US" altLang="zh-CN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28" name="Rectangle 120"/>
                <p:cNvSpPr>
                  <a:spLocks noChangeArrowheads="1"/>
                </p:cNvSpPr>
                <p:nvPr/>
              </p:nvSpPr>
              <p:spPr bwMode="auto">
                <a:xfrm>
                  <a:off x="990" y="1848"/>
                  <a:ext cx="370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zh-CN" altLang="en-US" sz="1200">
                      <a:latin typeface="+mn-ea"/>
                      <a:ea typeface="+mn-ea"/>
                    </a:rPr>
                    <a:t>相当</a:t>
                  </a:r>
                  <a:endParaRPr lang="en-US" altLang="zh-CN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29" name="Rectangle 121"/>
                <p:cNvSpPr>
                  <a:spLocks noChangeArrowheads="1"/>
                </p:cNvSpPr>
                <p:nvPr/>
              </p:nvSpPr>
              <p:spPr bwMode="auto">
                <a:xfrm>
                  <a:off x="702" y="1632"/>
                  <a:ext cx="371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zh-CN" altLang="en-US" sz="1200">
                      <a:latin typeface="+mn-ea"/>
                      <a:ea typeface="+mn-ea"/>
                    </a:rPr>
                    <a:t>主要</a:t>
                  </a:r>
                  <a:endParaRPr lang="en-US" altLang="zh-CN" sz="1200">
                    <a:latin typeface="+mn-ea"/>
                    <a:ea typeface="+mn-ea"/>
                  </a:endParaRPr>
                </a:p>
              </p:txBody>
            </p:sp>
          </p:grpSp>
        </p:grpSp>
        <p:sp>
          <p:nvSpPr>
            <p:cNvPr id="7" name="Text Box 123"/>
            <p:cNvSpPr txBox="1">
              <a:spLocks noChangeArrowheads="1"/>
            </p:cNvSpPr>
            <p:nvPr/>
          </p:nvSpPr>
          <p:spPr bwMode="auto">
            <a:xfrm>
              <a:off x="323" y="1741"/>
              <a:ext cx="650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sz="1200">
                  <a:latin typeface="+mn-ea"/>
                  <a:ea typeface="+mn-ea"/>
                </a:rPr>
                <a:t>级别</a:t>
              </a:r>
              <a:r>
                <a:rPr lang="zh-CN" altLang="en-US" sz="1200" b="1">
                  <a:latin typeface="+mn-ea"/>
                  <a:ea typeface="+mn-ea"/>
                </a:rPr>
                <a:t> </a:t>
              </a:r>
              <a:endParaRPr lang="en-US" altLang="zh-CN" sz="1200" b="1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g_right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927" y="1865313"/>
            <a:ext cx="5295900" cy="2468562"/>
          </a:xfrm>
          <a:prstGeom prst="rect">
            <a:avLst/>
          </a:prstGeom>
          <a:noFill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383855" y="2513013"/>
            <a:ext cx="2425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职位评估的流程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08955" y="332656"/>
          <a:ext cx="11472863" cy="6261100"/>
        </p:xfrm>
        <a:graphic>
          <a:graphicData uri="http://schemas.openxmlformats.org/presentationml/2006/ole">
            <p:oleObj spid="_x0000_s4098" name="Microsoft Word 97-2003" r:id="rId4" imgW="8859541" imgH="6097899" progId="Word.Documen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因素二：监督管理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pSp>
        <p:nvGrpSpPr>
          <p:cNvPr id="4" name="Group 1247"/>
          <p:cNvGrpSpPr>
            <a:grpSpLocks/>
          </p:cNvGrpSpPr>
          <p:nvPr/>
        </p:nvGrpSpPr>
        <p:grpSpPr bwMode="auto">
          <a:xfrm>
            <a:off x="2176660" y="1563018"/>
            <a:ext cx="7677150" cy="3505200"/>
            <a:chOff x="528" y="1008"/>
            <a:chExt cx="4464" cy="2208"/>
          </a:xfrm>
        </p:grpSpPr>
        <p:sp>
          <p:nvSpPr>
            <p:cNvPr id="6" name="Line 1234"/>
            <p:cNvSpPr>
              <a:spLocks noChangeShapeType="1"/>
            </p:cNvSpPr>
            <p:nvPr/>
          </p:nvSpPr>
          <p:spPr bwMode="auto">
            <a:xfrm>
              <a:off x="2304" y="16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Rectangle 1101"/>
            <p:cNvSpPr>
              <a:spLocks noChangeArrowheads="1"/>
            </p:cNvSpPr>
            <p:nvPr/>
          </p:nvSpPr>
          <p:spPr bwMode="auto">
            <a:xfrm>
              <a:off x="2520" y="1008"/>
              <a:ext cx="528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grpSp>
          <p:nvGrpSpPr>
            <p:cNvPr id="8" name="Group 1194"/>
            <p:cNvGrpSpPr>
              <a:grpSpLocks/>
            </p:cNvGrpSpPr>
            <p:nvPr/>
          </p:nvGrpSpPr>
          <p:grpSpPr bwMode="auto">
            <a:xfrm>
              <a:off x="528" y="2304"/>
              <a:ext cx="1152" cy="912"/>
              <a:chOff x="384" y="2112"/>
              <a:chExt cx="1152" cy="912"/>
            </a:xfrm>
          </p:grpSpPr>
          <p:sp>
            <p:nvSpPr>
              <p:cNvPr id="106" name="Line 1118"/>
              <p:cNvSpPr>
                <a:spLocks noChangeShapeType="1"/>
              </p:cNvSpPr>
              <p:nvPr/>
            </p:nvSpPr>
            <p:spPr bwMode="auto">
              <a:xfrm>
                <a:off x="960" y="211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7" name="Line 1117"/>
              <p:cNvSpPr>
                <a:spLocks noChangeShapeType="1"/>
              </p:cNvSpPr>
              <p:nvPr/>
            </p:nvSpPr>
            <p:spPr bwMode="auto">
              <a:xfrm flipV="1">
                <a:off x="1287" y="2475"/>
                <a:ext cx="0" cy="3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8" name="Line 1116"/>
              <p:cNvSpPr>
                <a:spLocks noChangeShapeType="1"/>
              </p:cNvSpPr>
              <p:nvPr/>
            </p:nvSpPr>
            <p:spPr bwMode="auto">
              <a:xfrm flipV="1">
                <a:off x="615" y="2475"/>
                <a:ext cx="0" cy="3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9" name="Rectangle 1106"/>
              <p:cNvSpPr>
                <a:spLocks noChangeArrowheads="1"/>
              </p:cNvSpPr>
              <p:nvPr/>
            </p:nvSpPr>
            <p:spPr bwMode="auto">
              <a:xfrm>
                <a:off x="816" y="2208"/>
                <a:ext cx="288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10" name="Rectangle 1107"/>
              <p:cNvSpPr>
                <a:spLocks noChangeArrowheads="1"/>
              </p:cNvSpPr>
              <p:nvPr/>
            </p:nvSpPr>
            <p:spPr bwMode="auto">
              <a:xfrm>
                <a:off x="528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11" name="Rectangle 1108"/>
              <p:cNvSpPr>
                <a:spLocks noChangeArrowheads="1"/>
              </p:cNvSpPr>
              <p:nvPr/>
            </p:nvSpPr>
            <p:spPr bwMode="auto">
              <a:xfrm>
                <a:off x="873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12" name="Rectangle 1109"/>
              <p:cNvSpPr>
                <a:spLocks noChangeArrowheads="1"/>
              </p:cNvSpPr>
              <p:nvPr/>
            </p:nvSpPr>
            <p:spPr bwMode="auto">
              <a:xfrm>
                <a:off x="1200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13" name="Rectangle 1110"/>
              <p:cNvSpPr>
                <a:spLocks noChangeArrowheads="1"/>
              </p:cNvSpPr>
              <p:nvPr/>
            </p:nvSpPr>
            <p:spPr bwMode="auto">
              <a:xfrm>
                <a:off x="384" y="28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14" name="Rectangle 1111"/>
              <p:cNvSpPr>
                <a:spLocks noChangeArrowheads="1"/>
              </p:cNvSpPr>
              <p:nvPr/>
            </p:nvSpPr>
            <p:spPr bwMode="auto">
              <a:xfrm>
                <a:off x="672" y="28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15" name="Rectangle 1112"/>
              <p:cNvSpPr>
                <a:spLocks noChangeArrowheads="1"/>
              </p:cNvSpPr>
              <p:nvPr/>
            </p:nvSpPr>
            <p:spPr bwMode="auto">
              <a:xfrm>
                <a:off x="1056" y="28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16" name="Rectangle 1113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17" name="Line 1115"/>
              <p:cNvSpPr>
                <a:spLocks noChangeShapeType="1"/>
              </p:cNvSpPr>
              <p:nvPr/>
            </p:nvSpPr>
            <p:spPr bwMode="auto">
              <a:xfrm>
                <a:off x="615" y="2478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grpSp>
            <p:nvGrpSpPr>
              <p:cNvPr id="118" name="Group 1123"/>
              <p:cNvGrpSpPr>
                <a:grpSpLocks/>
              </p:cNvGrpSpPr>
              <p:nvPr/>
            </p:nvGrpSpPr>
            <p:grpSpPr bwMode="auto">
              <a:xfrm>
                <a:off x="480" y="2784"/>
                <a:ext cx="288" cy="48"/>
                <a:chOff x="480" y="2784"/>
                <a:chExt cx="288" cy="48"/>
              </a:xfrm>
            </p:grpSpPr>
            <p:sp>
              <p:nvSpPr>
                <p:cNvPr id="123" name="Line 1120"/>
                <p:cNvSpPr>
                  <a:spLocks noChangeShapeType="1"/>
                </p:cNvSpPr>
                <p:nvPr/>
              </p:nvSpPr>
              <p:spPr bwMode="auto">
                <a:xfrm>
                  <a:off x="480" y="27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24" name="Line 1121"/>
                <p:cNvSpPr>
                  <a:spLocks noChangeShapeType="1"/>
                </p:cNvSpPr>
                <p:nvPr/>
              </p:nvSpPr>
              <p:spPr bwMode="auto">
                <a:xfrm>
                  <a:off x="480" y="2784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25" name="Line 1122"/>
                <p:cNvSpPr>
                  <a:spLocks noChangeShapeType="1"/>
                </p:cNvSpPr>
                <p:nvPr/>
              </p:nvSpPr>
              <p:spPr bwMode="auto">
                <a:xfrm>
                  <a:off x="768" y="2784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19" name="Group 1124"/>
              <p:cNvGrpSpPr>
                <a:grpSpLocks/>
              </p:cNvGrpSpPr>
              <p:nvPr/>
            </p:nvGrpSpPr>
            <p:grpSpPr bwMode="auto">
              <a:xfrm>
                <a:off x="1152" y="2784"/>
                <a:ext cx="288" cy="48"/>
                <a:chOff x="480" y="2784"/>
                <a:chExt cx="288" cy="48"/>
              </a:xfrm>
            </p:grpSpPr>
            <p:sp>
              <p:nvSpPr>
                <p:cNvPr id="120" name="Line 1125"/>
                <p:cNvSpPr>
                  <a:spLocks noChangeShapeType="1"/>
                </p:cNvSpPr>
                <p:nvPr/>
              </p:nvSpPr>
              <p:spPr bwMode="auto">
                <a:xfrm>
                  <a:off x="480" y="27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21" name="Line 1126"/>
                <p:cNvSpPr>
                  <a:spLocks noChangeShapeType="1"/>
                </p:cNvSpPr>
                <p:nvPr/>
              </p:nvSpPr>
              <p:spPr bwMode="auto">
                <a:xfrm>
                  <a:off x="480" y="2784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22" name="Line 1127"/>
                <p:cNvSpPr>
                  <a:spLocks noChangeShapeType="1"/>
                </p:cNvSpPr>
                <p:nvPr/>
              </p:nvSpPr>
              <p:spPr bwMode="auto">
                <a:xfrm>
                  <a:off x="768" y="2784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9" name="Group 1195"/>
            <p:cNvGrpSpPr>
              <a:grpSpLocks/>
            </p:cNvGrpSpPr>
            <p:nvPr/>
          </p:nvGrpSpPr>
          <p:grpSpPr bwMode="auto">
            <a:xfrm>
              <a:off x="1689" y="2304"/>
              <a:ext cx="663" cy="912"/>
              <a:chOff x="1737" y="2112"/>
              <a:chExt cx="663" cy="912"/>
            </a:xfrm>
          </p:grpSpPr>
          <p:sp>
            <p:nvSpPr>
              <p:cNvPr id="93" name="Line 1140"/>
              <p:cNvSpPr>
                <a:spLocks noChangeShapeType="1"/>
              </p:cNvSpPr>
              <p:nvPr/>
            </p:nvSpPr>
            <p:spPr bwMode="auto">
              <a:xfrm>
                <a:off x="1995" y="2112"/>
                <a:ext cx="0" cy="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94" name="Rectangle 1130"/>
              <p:cNvSpPr>
                <a:spLocks noChangeArrowheads="1"/>
              </p:cNvSpPr>
              <p:nvPr/>
            </p:nvSpPr>
            <p:spPr bwMode="auto">
              <a:xfrm>
                <a:off x="1845" y="2208"/>
                <a:ext cx="288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95" name="Line 1128"/>
              <p:cNvSpPr>
                <a:spLocks noChangeShapeType="1"/>
              </p:cNvSpPr>
              <p:nvPr/>
            </p:nvSpPr>
            <p:spPr bwMode="auto">
              <a:xfrm>
                <a:off x="1824" y="247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96" name="Line 1129"/>
              <p:cNvSpPr>
                <a:spLocks noChangeShapeType="1"/>
              </p:cNvSpPr>
              <p:nvPr/>
            </p:nvSpPr>
            <p:spPr bwMode="auto">
              <a:xfrm flipV="1">
                <a:off x="2151" y="2475"/>
                <a:ext cx="0" cy="3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97" name="Rectangle 1131"/>
              <p:cNvSpPr>
                <a:spLocks noChangeArrowheads="1"/>
              </p:cNvSpPr>
              <p:nvPr/>
            </p:nvSpPr>
            <p:spPr bwMode="auto">
              <a:xfrm>
                <a:off x="1737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98" name="Rectangle 1132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99" name="Rectangle 1133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0" name="Rectangle 1134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grpSp>
            <p:nvGrpSpPr>
              <p:cNvPr id="101" name="Group 1135"/>
              <p:cNvGrpSpPr>
                <a:grpSpLocks/>
              </p:cNvGrpSpPr>
              <p:nvPr/>
            </p:nvGrpSpPr>
            <p:grpSpPr bwMode="auto">
              <a:xfrm>
                <a:off x="2016" y="2784"/>
                <a:ext cx="288" cy="48"/>
                <a:chOff x="480" y="2784"/>
                <a:chExt cx="288" cy="48"/>
              </a:xfrm>
            </p:grpSpPr>
            <p:sp>
              <p:nvSpPr>
                <p:cNvPr id="103" name="Line 1136"/>
                <p:cNvSpPr>
                  <a:spLocks noChangeShapeType="1"/>
                </p:cNvSpPr>
                <p:nvPr/>
              </p:nvSpPr>
              <p:spPr bwMode="auto">
                <a:xfrm>
                  <a:off x="480" y="27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4" name="Line 1137"/>
                <p:cNvSpPr>
                  <a:spLocks noChangeShapeType="1"/>
                </p:cNvSpPr>
                <p:nvPr/>
              </p:nvSpPr>
              <p:spPr bwMode="auto">
                <a:xfrm>
                  <a:off x="480" y="2784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5" name="Line 1138"/>
                <p:cNvSpPr>
                  <a:spLocks noChangeShapeType="1"/>
                </p:cNvSpPr>
                <p:nvPr/>
              </p:nvSpPr>
              <p:spPr bwMode="auto">
                <a:xfrm>
                  <a:off x="768" y="2784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02" name="Line 1139"/>
              <p:cNvSpPr>
                <a:spLocks noChangeShapeType="1"/>
              </p:cNvSpPr>
              <p:nvPr/>
            </p:nvSpPr>
            <p:spPr bwMode="auto">
              <a:xfrm>
                <a:off x="1824" y="2478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10" name="Line 1142"/>
            <p:cNvSpPr>
              <a:spLocks noChangeShapeType="1"/>
            </p:cNvSpPr>
            <p:nvPr/>
          </p:nvSpPr>
          <p:spPr bwMode="auto">
            <a:xfrm>
              <a:off x="2784" y="1200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1" name="Line 1143"/>
            <p:cNvSpPr>
              <a:spLocks noChangeShapeType="1"/>
            </p:cNvSpPr>
            <p:nvPr/>
          </p:nvSpPr>
          <p:spPr bwMode="auto">
            <a:xfrm flipV="1">
              <a:off x="3111" y="2667"/>
              <a:ext cx="0" cy="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Line 1144"/>
            <p:cNvSpPr>
              <a:spLocks noChangeShapeType="1"/>
            </p:cNvSpPr>
            <p:nvPr/>
          </p:nvSpPr>
          <p:spPr bwMode="auto">
            <a:xfrm flipV="1">
              <a:off x="2439" y="2667"/>
              <a:ext cx="0" cy="2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145"/>
            <p:cNvSpPr>
              <a:spLocks noChangeArrowheads="1"/>
            </p:cNvSpPr>
            <p:nvPr/>
          </p:nvSpPr>
          <p:spPr bwMode="auto">
            <a:xfrm>
              <a:off x="2640" y="2400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146"/>
            <p:cNvSpPr>
              <a:spLocks noChangeArrowheads="1"/>
            </p:cNvSpPr>
            <p:nvPr/>
          </p:nvSpPr>
          <p:spPr bwMode="auto">
            <a:xfrm>
              <a:off x="2352" y="2736"/>
              <a:ext cx="192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147"/>
            <p:cNvSpPr>
              <a:spLocks noChangeArrowheads="1"/>
            </p:cNvSpPr>
            <p:nvPr/>
          </p:nvSpPr>
          <p:spPr bwMode="auto">
            <a:xfrm>
              <a:off x="2697" y="2736"/>
              <a:ext cx="192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1148"/>
            <p:cNvSpPr>
              <a:spLocks noChangeArrowheads="1"/>
            </p:cNvSpPr>
            <p:nvPr/>
          </p:nvSpPr>
          <p:spPr bwMode="auto">
            <a:xfrm>
              <a:off x="3024" y="2736"/>
              <a:ext cx="192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Line 1149"/>
            <p:cNvSpPr>
              <a:spLocks noChangeShapeType="1"/>
            </p:cNvSpPr>
            <p:nvPr/>
          </p:nvSpPr>
          <p:spPr bwMode="auto">
            <a:xfrm>
              <a:off x="2439" y="267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1150"/>
            <p:cNvSpPr>
              <a:spLocks noChangeArrowheads="1"/>
            </p:cNvSpPr>
            <p:nvPr/>
          </p:nvSpPr>
          <p:spPr bwMode="auto">
            <a:xfrm>
              <a:off x="2553" y="3024"/>
              <a:ext cx="192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1151"/>
            <p:cNvSpPr>
              <a:spLocks noChangeArrowheads="1"/>
            </p:cNvSpPr>
            <p:nvPr/>
          </p:nvSpPr>
          <p:spPr bwMode="auto">
            <a:xfrm>
              <a:off x="2841" y="3024"/>
              <a:ext cx="192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grpSp>
          <p:nvGrpSpPr>
            <p:cNvPr id="20" name="Group 1152"/>
            <p:cNvGrpSpPr>
              <a:grpSpLocks/>
            </p:cNvGrpSpPr>
            <p:nvPr/>
          </p:nvGrpSpPr>
          <p:grpSpPr bwMode="auto">
            <a:xfrm>
              <a:off x="2649" y="2976"/>
              <a:ext cx="288" cy="48"/>
              <a:chOff x="480" y="2784"/>
              <a:chExt cx="288" cy="48"/>
            </a:xfrm>
          </p:grpSpPr>
          <p:sp>
            <p:nvSpPr>
              <p:cNvPr id="90" name="Line 1153"/>
              <p:cNvSpPr>
                <a:spLocks noChangeShapeType="1"/>
              </p:cNvSpPr>
              <p:nvPr/>
            </p:nvSpPr>
            <p:spPr bwMode="auto">
              <a:xfrm>
                <a:off x="480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91" name="Line 1154"/>
              <p:cNvSpPr>
                <a:spLocks noChangeShapeType="1"/>
              </p:cNvSpPr>
              <p:nvPr/>
            </p:nvSpPr>
            <p:spPr bwMode="auto">
              <a:xfrm>
                <a:off x="480" y="2784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92" name="Line 1155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grpSp>
          <p:nvGrpSpPr>
            <p:cNvPr id="21" name="Group 1197"/>
            <p:cNvGrpSpPr>
              <a:grpSpLocks/>
            </p:cNvGrpSpPr>
            <p:nvPr/>
          </p:nvGrpSpPr>
          <p:grpSpPr bwMode="auto">
            <a:xfrm>
              <a:off x="3216" y="2304"/>
              <a:ext cx="768" cy="912"/>
              <a:chOff x="3456" y="2112"/>
              <a:chExt cx="768" cy="912"/>
            </a:xfrm>
          </p:grpSpPr>
          <p:sp>
            <p:nvSpPr>
              <p:cNvPr id="77" name="Line 1166"/>
              <p:cNvSpPr>
                <a:spLocks noChangeShapeType="1"/>
              </p:cNvSpPr>
              <p:nvPr/>
            </p:nvSpPr>
            <p:spPr bwMode="auto">
              <a:xfrm>
                <a:off x="4128" y="248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78" name="Line 1156"/>
              <p:cNvSpPr>
                <a:spLocks noChangeShapeType="1"/>
              </p:cNvSpPr>
              <p:nvPr/>
            </p:nvSpPr>
            <p:spPr bwMode="auto">
              <a:xfrm>
                <a:off x="3963" y="2112"/>
                <a:ext cx="0" cy="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79" name="Rectangle 1157"/>
              <p:cNvSpPr>
                <a:spLocks noChangeArrowheads="1"/>
              </p:cNvSpPr>
              <p:nvPr/>
            </p:nvSpPr>
            <p:spPr bwMode="auto">
              <a:xfrm>
                <a:off x="3813" y="2208"/>
                <a:ext cx="288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0" name="Line 1158"/>
              <p:cNvSpPr>
                <a:spLocks noChangeShapeType="1"/>
              </p:cNvSpPr>
              <p:nvPr/>
            </p:nvSpPr>
            <p:spPr bwMode="auto">
              <a:xfrm>
                <a:off x="3792" y="2478"/>
                <a:ext cx="0" cy="4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1" name="Rectangle 1159"/>
              <p:cNvSpPr>
                <a:spLocks noChangeArrowheads="1"/>
              </p:cNvSpPr>
              <p:nvPr/>
            </p:nvSpPr>
            <p:spPr bwMode="auto">
              <a:xfrm>
                <a:off x="3705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2" name="Rectangle 1160"/>
              <p:cNvSpPr>
                <a:spLocks noChangeArrowheads="1"/>
              </p:cNvSpPr>
              <p:nvPr/>
            </p:nvSpPr>
            <p:spPr bwMode="auto">
              <a:xfrm>
                <a:off x="4032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3" name="Line 1161"/>
              <p:cNvSpPr>
                <a:spLocks noChangeShapeType="1"/>
              </p:cNvSpPr>
              <p:nvPr/>
            </p:nvSpPr>
            <p:spPr bwMode="auto">
              <a:xfrm>
                <a:off x="3792" y="2478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4" name="Rectangle 1162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5" name="Rectangle 1163"/>
              <p:cNvSpPr>
                <a:spLocks noChangeArrowheads="1"/>
              </p:cNvSpPr>
              <p:nvPr/>
            </p:nvSpPr>
            <p:spPr bwMode="auto">
              <a:xfrm>
                <a:off x="3696" y="28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6" name="Rectangle 1164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7" name="Line 1167"/>
              <p:cNvSpPr>
                <a:spLocks noChangeShapeType="1"/>
              </p:cNvSpPr>
              <p:nvPr/>
            </p:nvSpPr>
            <p:spPr bwMode="auto">
              <a:xfrm>
                <a:off x="3552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8" name="Line 1168"/>
              <p:cNvSpPr>
                <a:spLocks noChangeShapeType="1"/>
              </p:cNvSpPr>
              <p:nvPr/>
            </p:nvSpPr>
            <p:spPr bwMode="auto">
              <a:xfrm>
                <a:off x="3552" y="2784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9" name="Line 1169"/>
              <p:cNvSpPr>
                <a:spLocks noChangeShapeType="1"/>
              </p:cNvSpPr>
              <p:nvPr/>
            </p:nvSpPr>
            <p:spPr bwMode="auto">
              <a:xfrm>
                <a:off x="4032" y="2784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grpSp>
          <p:nvGrpSpPr>
            <p:cNvPr id="22" name="Group 1198"/>
            <p:cNvGrpSpPr>
              <a:grpSpLocks/>
            </p:cNvGrpSpPr>
            <p:nvPr/>
          </p:nvGrpSpPr>
          <p:grpSpPr bwMode="auto">
            <a:xfrm>
              <a:off x="4080" y="2304"/>
              <a:ext cx="912" cy="912"/>
              <a:chOff x="4320" y="2128"/>
              <a:chExt cx="912" cy="912"/>
            </a:xfrm>
          </p:grpSpPr>
          <p:sp>
            <p:nvSpPr>
              <p:cNvPr id="60" name="Line 1178"/>
              <p:cNvSpPr>
                <a:spLocks noChangeShapeType="1"/>
              </p:cNvSpPr>
              <p:nvPr/>
            </p:nvSpPr>
            <p:spPr bwMode="auto">
              <a:xfrm>
                <a:off x="4752" y="2128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1" name="Line 1170"/>
              <p:cNvSpPr>
                <a:spLocks noChangeShapeType="1"/>
              </p:cNvSpPr>
              <p:nvPr/>
            </p:nvSpPr>
            <p:spPr bwMode="auto">
              <a:xfrm flipV="1">
                <a:off x="5079" y="2475"/>
                <a:ext cx="0" cy="2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2" name="Line 1171"/>
              <p:cNvSpPr>
                <a:spLocks noChangeShapeType="1"/>
              </p:cNvSpPr>
              <p:nvPr/>
            </p:nvSpPr>
            <p:spPr bwMode="auto">
              <a:xfrm flipV="1">
                <a:off x="4407" y="2475"/>
                <a:ext cx="0" cy="2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3" name="Rectangle 1172"/>
              <p:cNvSpPr>
                <a:spLocks noChangeArrowheads="1"/>
              </p:cNvSpPr>
              <p:nvPr/>
            </p:nvSpPr>
            <p:spPr bwMode="auto">
              <a:xfrm>
                <a:off x="4608" y="2208"/>
                <a:ext cx="288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4" name="Rectangle 1173"/>
              <p:cNvSpPr>
                <a:spLocks noChangeArrowheads="1"/>
              </p:cNvSpPr>
              <p:nvPr/>
            </p:nvSpPr>
            <p:spPr bwMode="auto">
              <a:xfrm>
                <a:off x="4320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5" name="Rectangle 1174"/>
              <p:cNvSpPr>
                <a:spLocks noChangeArrowheads="1"/>
              </p:cNvSpPr>
              <p:nvPr/>
            </p:nvSpPr>
            <p:spPr bwMode="auto">
              <a:xfrm>
                <a:off x="4665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6" name="Rectangle 1175"/>
              <p:cNvSpPr>
                <a:spLocks noChangeArrowheads="1"/>
              </p:cNvSpPr>
              <p:nvPr/>
            </p:nvSpPr>
            <p:spPr bwMode="auto">
              <a:xfrm>
                <a:off x="4992" y="25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7" name="Line 1176"/>
              <p:cNvSpPr>
                <a:spLocks noChangeShapeType="1"/>
              </p:cNvSpPr>
              <p:nvPr/>
            </p:nvSpPr>
            <p:spPr bwMode="auto">
              <a:xfrm>
                <a:off x="4407" y="2478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8" name="Rectangle 1179"/>
              <p:cNvSpPr>
                <a:spLocks noChangeArrowheads="1"/>
              </p:cNvSpPr>
              <p:nvPr/>
            </p:nvSpPr>
            <p:spPr bwMode="auto">
              <a:xfrm>
                <a:off x="4320" y="28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9" name="Rectangle 1180"/>
              <p:cNvSpPr>
                <a:spLocks noChangeArrowheads="1"/>
              </p:cNvSpPr>
              <p:nvPr/>
            </p:nvSpPr>
            <p:spPr bwMode="auto">
              <a:xfrm>
                <a:off x="4560" y="28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70" name="Line 1182"/>
              <p:cNvSpPr>
                <a:spLocks noChangeShapeType="1"/>
              </p:cNvSpPr>
              <p:nvPr/>
            </p:nvSpPr>
            <p:spPr bwMode="auto">
              <a:xfrm>
                <a:off x="4416" y="2800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71" name="Line 1183"/>
              <p:cNvSpPr>
                <a:spLocks noChangeShapeType="1"/>
              </p:cNvSpPr>
              <p:nvPr/>
            </p:nvSpPr>
            <p:spPr bwMode="auto">
              <a:xfrm>
                <a:off x="4416" y="2800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72" name="Line 1184"/>
              <p:cNvSpPr>
                <a:spLocks noChangeShapeType="1"/>
              </p:cNvSpPr>
              <p:nvPr/>
            </p:nvSpPr>
            <p:spPr bwMode="auto">
              <a:xfrm>
                <a:off x="4656" y="2800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73" name="Rectangle 1185"/>
              <p:cNvSpPr>
                <a:spLocks noChangeArrowheads="1"/>
              </p:cNvSpPr>
              <p:nvPr/>
            </p:nvSpPr>
            <p:spPr bwMode="auto">
              <a:xfrm>
                <a:off x="4800" y="28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74" name="Rectangle 1186"/>
              <p:cNvSpPr>
                <a:spLocks noChangeArrowheads="1"/>
              </p:cNvSpPr>
              <p:nvPr/>
            </p:nvSpPr>
            <p:spPr bwMode="auto">
              <a:xfrm>
                <a:off x="5040" y="28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75" name="Line 1192"/>
              <p:cNvSpPr>
                <a:spLocks noChangeShapeType="1"/>
              </p:cNvSpPr>
              <p:nvPr/>
            </p:nvSpPr>
            <p:spPr bwMode="auto">
              <a:xfrm>
                <a:off x="4880" y="2800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76" name="Line 1193"/>
              <p:cNvSpPr>
                <a:spLocks noChangeShapeType="1"/>
              </p:cNvSpPr>
              <p:nvPr/>
            </p:nvSpPr>
            <p:spPr bwMode="auto">
              <a:xfrm>
                <a:off x="5128" y="2800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23" name="Line 1199"/>
            <p:cNvSpPr>
              <a:spLocks noChangeShapeType="1"/>
            </p:cNvSpPr>
            <p:nvPr/>
          </p:nvSpPr>
          <p:spPr bwMode="auto">
            <a:xfrm>
              <a:off x="1104" y="2304"/>
              <a:ext cx="34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Line 1202"/>
            <p:cNvSpPr>
              <a:spLocks noChangeShapeType="1"/>
            </p:cNvSpPr>
            <p:nvPr/>
          </p:nvSpPr>
          <p:spPr bwMode="auto">
            <a:xfrm>
              <a:off x="2416" y="134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Line 1206"/>
            <p:cNvSpPr>
              <a:spLocks noChangeShapeType="1"/>
            </p:cNvSpPr>
            <p:nvPr/>
          </p:nvSpPr>
          <p:spPr bwMode="auto">
            <a:xfrm>
              <a:off x="2416" y="158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Line 1207"/>
            <p:cNvSpPr>
              <a:spLocks noChangeShapeType="1"/>
            </p:cNvSpPr>
            <p:nvPr/>
          </p:nvSpPr>
          <p:spPr bwMode="auto">
            <a:xfrm>
              <a:off x="720" y="1728"/>
              <a:ext cx="41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Line 1209"/>
            <p:cNvSpPr>
              <a:spLocks noChangeShapeType="1"/>
            </p:cNvSpPr>
            <p:nvPr/>
          </p:nvSpPr>
          <p:spPr bwMode="auto">
            <a:xfrm>
              <a:off x="720" y="1728"/>
              <a:ext cx="0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8" name="Line 1210"/>
            <p:cNvSpPr>
              <a:spLocks noChangeShapeType="1"/>
            </p:cNvSpPr>
            <p:nvPr/>
          </p:nvSpPr>
          <p:spPr bwMode="auto">
            <a:xfrm>
              <a:off x="4896" y="1728"/>
              <a:ext cx="0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9" name="Line 1211"/>
            <p:cNvSpPr>
              <a:spLocks noChangeShapeType="1"/>
            </p:cNvSpPr>
            <p:nvPr/>
          </p:nvSpPr>
          <p:spPr bwMode="auto">
            <a:xfrm>
              <a:off x="1728" y="1728"/>
              <a:ext cx="0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0" name="Line 1212"/>
            <p:cNvSpPr>
              <a:spLocks noChangeShapeType="1"/>
            </p:cNvSpPr>
            <p:nvPr/>
          </p:nvSpPr>
          <p:spPr bwMode="auto">
            <a:xfrm>
              <a:off x="3936" y="1728"/>
              <a:ext cx="0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1" name="Line 1213"/>
            <p:cNvSpPr>
              <a:spLocks noChangeShapeType="1"/>
            </p:cNvSpPr>
            <p:nvPr/>
          </p:nvSpPr>
          <p:spPr bwMode="auto">
            <a:xfrm flipV="1">
              <a:off x="2558" y="1776"/>
              <a:ext cx="0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2" name="Line 1214"/>
            <p:cNvSpPr>
              <a:spLocks noChangeShapeType="1"/>
            </p:cNvSpPr>
            <p:nvPr/>
          </p:nvSpPr>
          <p:spPr bwMode="auto">
            <a:xfrm flipV="1">
              <a:off x="2036" y="177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3" name="Rectangle 1215"/>
            <p:cNvSpPr>
              <a:spLocks noChangeArrowheads="1"/>
            </p:cNvSpPr>
            <p:nvPr/>
          </p:nvSpPr>
          <p:spPr bwMode="auto">
            <a:xfrm>
              <a:off x="1968" y="1827"/>
              <a:ext cx="149" cy="1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4" name="Rectangle 1216"/>
            <p:cNvSpPr>
              <a:spLocks noChangeArrowheads="1"/>
            </p:cNvSpPr>
            <p:nvPr/>
          </p:nvSpPr>
          <p:spPr bwMode="auto">
            <a:xfrm>
              <a:off x="2228" y="1827"/>
              <a:ext cx="150" cy="1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5" name="Rectangle 1217"/>
            <p:cNvSpPr>
              <a:spLocks noChangeArrowheads="1"/>
            </p:cNvSpPr>
            <p:nvPr/>
          </p:nvSpPr>
          <p:spPr bwMode="auto">
            <a:xfrm>
              <a:off x="2491" y="1827"/>
              <a:ext cx="149" cy="1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6" name="Line 1218"/>
            <p:cNvSpPr>
              <a:spLocks noChangeShapeType="1"/>
            </p:cNvSpPr>
            <p:nvPr/>
          </p:nvSpPr>
          <p:spPr bwMode="auto">
            <a:xfrm>
              <a:off x="2036" y="1778"/>
              <a:ext cx="5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grpSp>
          <p:nvGrpSpPr>
            <p:cNvPr id="37" name="Group 1233"/>
            <p:cNvGrpSpPr>
              <a:grpSpLocks/>
            </p:cNvGrpSpPr>
            <p:nvPr/>
          </p:nvGrpSpPr>
          <p:grpSpPr bwMode="auto">
            <a:xfrm>
              <a:off x="2091" y="2008"/>
              <a:ext cx="437" cy="152"/>
              <a:chOff x="2059" y="2056"/>
              <a:chExt cx="506" cy="192"/>
            </a:xfrm>
          </p:grpSpPr>
          <p:sp>
            <p:nvSpPr>
              <p:cNvPr id="54" name="Line 1227"/>
              <p:cNvSpPr>
                <a:spLocks noChangeShapeType="1"/>
              </p:cNvSpPr>
              <p:nvPr/>
            </p:nvSpPr>
            <p:spPr bwMode="auto">
              <a:xfrm flipV="1">
                <a:off x="2488" y="2056"/>
                <a:ext cx="0" cy="1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55" name="Line 1228"/>
              <p:cNvSpPr>
                <a:spLocks noChangeShapeType="1"/>
              </p:cNvSpPr>
              <p:nvPr/>
            </p:nvSpPr>
            <p:spPr bwMode="auto">
              <a:xfrm flipV="1">
                <a:off x="2112" y="205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56" name="Rectangle 1229"/>
              <p:cNvSpPr>
                <a:spLocks noChangeArrowheads="1"/>
              </p:cNvSpPr>
              <p:nvPr/>
            </p:nvSpPr>
            <p:spPr bwMode="auto">
              <a:xfrm>
                <a:off x="2059" y="2107"/>
                <a:ext cx="149" cy="1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57" name="Rectangle 1230"/>
              <p:cNvSpPr>
                <a:spLocks noChangeArrowheads="1"/>
              </p:cNvSpPr>
              <p:nvPr/>
            </p:nvSpPr>
            <p:spPr bwMode="auto">
              <a:xfrm>
                <a:off x="2236" y="2107"/>
                <a:ext cx="150" cy="1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58" name="Rectangle 1231"/>
              <p:cNvSpPr>
                <a:spLocks noChangeArrowheads="1"/>
              </p:cNvSpPr>
              <p:nvPr/>
            </p:nvSpPr>
            <p:spPr bwMode="auto">
              <a:xfrm>
                <a:off x="2416" y="2107"/>
                <a:ext cx="149" cy="1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59" name="Line 1232"/>
              <p:cNvSpPr>
                <a:spLocks noChangeShapeType="1"/>
              </p:cNvSpPr>
              <p:nvPr/>
            </p:nvSpPr>
            <p:spPr bwMode="auto">
              <a:xfrm>
                <a:off x="2112" y="2058"/>
                <a:ext cx="3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38" name="Line 1235"/>
            <p:cNvSpPr>
              <a:spLocks noChangeShapeType="1"/>
            </p:cNvSpPr>
            <p:nvPr/>
          </p:nvSpPr>
          <p:spPr bwMode="auto">
            <a:xfrm flipH="1">
              <a:off x="576" y="1680"/>
              <a:ext cx="1632" cy="134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9" name="Line 1236"/>
            <p:cNvSpPr>
              <a:spLocks noChangeShapeType="1"/>
            </p:cNvSpPr>
            <p:nvPr/>
          </p:nvSpPr>
          <p:spPr bwMode="auto">
            <a:xfrm flipH="1">
              <a:off x="960" y="1680"/>
              <a:ext cx="1296" cy="134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0" name="Line 1237"/>
            <p:cNvSpPr>
              <a:spLocks noChangeShapeType="1"/>
            </p:cNvSpPr>
            <p:nvPr/>
          </p:nvSpPr>
          <p:spPr bwMode="auto">
            <a:xfrm>
              <a:off x="2304" y="1680"/>
              <a:ext cx="1008" cy="134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1" name="Line 1238"/>
            <p:cNvSpPr>
              <a:spLocks noChangeShapeType="1"/>
            </p:cNvSpPr>
            <p:nvPr/>
          </p:nvSpPr>
          <p:spPr bwMode="auto">
            <a:xfrm>
              <a:off x="2352" y="1680"/>
              <a:ext cx="1200" cy="134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2" name="Line 1239"/>
            <p:cNvSpPr>
              <a:spLocks noChangeShapeType="1"/>
            </p:cNvSpPr>
            <p:nvPr/>
          </p:nvSpPr>
          <p:spPr bwMode="auto">
            <a:xfrm>
              <a:off x="2400" y="1680"/>
              <a:ext cx="1392" cy="134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grpSp>
          <p:nvGrpSpPr>
            <p:cNvPr id="43" name="Group 1201"/>
            <p:cNvGrpSpPr>
              <a:grpSpLocks/>
            </p:cNvGrpSpPr>
            <p:nvPr/>
          </p:nvGrpSpPr>
          <p:grpSpPr bwMode="auto">
            <a:xfrm>
              <a:off x="2176" y="1248"/>
              <a:ext cx="1200" cy="432"/>
              <a:chOff x="2160" y="1296"/>
              <a:chExt cx="1200" cy="543"/>
            </a:xfrm>
          </p:grpSpPr>
          <p:sp>
            <p:nvSpPr>
              <p:cNvPr id="50" name="Rectangle 1102"/>
              <p:cNvSpPr>
                <a:spLocks noChangeArrowheads="1"/>
              </p:cNvSpPr>
              <p:nvPr/>
            </p:nvSpPr>
            <p:spPr bwMode="auto">
              <a:xfrm>
                <a:off x="2160" y="1296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51" name="Rectangle 1103"/>
              <p:cNvSpPr>
                <a:spLocks noChangeArrowheads="1"/>
              </p:cNvSpPr>
              <p:nvPr/>
            </p:nvSpPr>
            <p:spPr bwMode="auto">
              <a:xfrm>
                <a:off x="2160" y="1599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52" name="Rectangle 1104"/>
              <p:cNvSpPr>
                <a:spLocks noChangeArrowheads="1"/>
              </p:cNvSpPr>
              <p:nvPr/>
            </p:nvSpPr>
            <p:spPr bwMode="auto">
              <a:xfrm>
                <a:off x="3120" y="1599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53" name="Rectangle 1105"/>
              <p:cNvSpPr>
                <a:spLocks noChangeArrowheads="1"/>
              </p:cNvSpPr>
              <p:nvPr/>
            </p:nvSpPr>
            <p:spPr bwMode="auto">
              <a:xfrm>
                <a:off x="3120" y="1296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44" name="Text Box 1240"/>
            <p:cNvSpPr txBox="1">
              <a:spLocks noChangeArrowheads="1"/>
            </p:cNvSpPr>
            <p:nvPr/>
          </p:nvSpPr>
          <p:spPr bwMode="auto">
            <a:xfrm>
              <a:off x="1098" y="1578"/>
              <a:ext cx="255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000">
                  <a:latin typeface="+mn-ea"/>
                  <a:ea typeface="+mn-ea"/>
                </a:rPr>
                <a:t>监督</a:t>
              </a:r>
              <a:endParaRPr lang="zh-CN" altLang="en-US" sz="1800" b="1">
                <a:latin typeface="+mn-ea"/>
                <a:ea typeface="+mn-ea"/>
              </a:endParaRPr>
            </a:p>
          </p:txBody>
        </p:sp>
        <p:sp>
          <p:nvSpPr>
            <p:cNvPr id="45" name="Text Box 1241"/>
            <p:cNvSpPr txBox="1">
              <a:spLocks noChangeArrowheads="1"/>
            </p:cNvSpPr>
            <p:nvPr/>
          </p:nvSpPr>
          <p:spPr bwMode="auto">
            <a:xfrm>
              <a:off x="4279" y="1593"/>
              <a:ext cx="255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000">
                  <a:latin typeface="+mn-ea"/>
                  <a:ea typeface="+mn-ea"/>
                </a:rPr>
                <a:t>监督</a:t>
              </a:r>
              <a:endParaRPr lang="zh-CN" altLang="en-US" sz="1800" b="1">
                <a:latin typeface="+mn-ea"/>
                <a:ea typeface="+mn-ea"/>
              </a:endParaRPr>
            </a:p>
          </p:txBody>
        </p:sp>
        <p:sp>
          <p:nvSpPr>
            <p:cNvPr id="46" name="Text Box 1243"/>
            <p:cNvSpPr txBox="1">
              <a:spLocks noChangeArrowheads="1"/>
            </p:cNvSpPr>
            <p:nvPr/>
          </p:nvSpPr>
          <p:spPr bwMode="auto">
            <a:xfrm>
              <a:off x="3133" y="1928"/>
              <a:ext cx="279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000">
                  <a:latin typeface="+mn-ea"/>
                  <a:ea typeface="+mn-ea"/>
                </a:rPr>
                <a:t>沟通 </a:t>
              </a:r>
              <a:endParaRPr lang="zh-CN" altLang="en-US" sz="1800" b="1">
                <a:latin typeface="+mn-ea"/>
                <a:ea typeface="+mn-ea"/>
              </a:endParaRPr>
            </a:p>
          </p:txBody>
        </p:sp>
        <p:sp>
          <p:nvSpPr>
            <p:cNvPr id="47" name="Text Box 1244"/>
            <p:cNvSpPr txBox="1">
              <a:spLocks noChangeArrowheads="1"/>
            </p:cNvSpPr>
            <p:nvPr/>
          </p:nvSpPr>
          <p:spPr bwMode="auto">
            <a:xfrm>
              <a:off x="1114" y="1939"/>
              <a:ext cx="279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000">
                  <a:latin typeface="+mn-ea"/>
                  <a:ea typeface="+mn-ea"/>
                </a:rPr>
                <a:t>沟通 </a:t>
              </a:r>
              <a:endParaRPr lang="zh-CN" altLang="en-US" sz="1800" b="1">
                <a:latin typeface="+mn-ea"/>
                <a:ea typeface="+mn-ea"/>
              </a:endParaRPr>
            </a:p>
          </p:txBody>
        </p:sp>
        <p:sp>
          <p:nvSpPr>
            <p:cNvPr id="48" name="Line 1245"/>
            <p:cNvSpPr>
              <a:spLocks noChangeShapeType="1"/>
            </p:cNvSpPr>
            <p:nvPr/>
          </p:nvSpPr>
          <p:spPr bwMode="auto">
            <a:xfrm flipH="1">
              <a:off x="3024" y="2064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9" name="Line 1246"/>
            <p:cNvSpPr>
              <a:spLocks noChangeShapeType="1"/>
            </p:cNvSpPr>
            <p:nvPr/>
          </p:nvSpPr>
          <p:spPr bwMode="auto">
            <a:xfrm>
              <a:off x="1344" y="2064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126" name="Group 1252"/>
          <p:cNvGrpSpPr>
            <a:grpSpLocks/>
          </p:cNvGrpSpPr>
          <p:nvPr/>
        </p:nvGrpSpPr>
        <p:grpSpPr bwMode="auto">
          <a:xfrm>
            <a:off x="2121098" y="5363493"/>
            <a:ext cx="8008937" cy="655638"/>
            <a:chOff x="528" y="3562"/>
            <a:chExt cx="4656" cy="413"/>
          </a:xfrm>
        </p:grpSpPr>
        <p:grpSp>
          <p:nvGrpSpPr>
            <p:cNvPr id="127" name="Group 1249"/>
            <p:cNvGrpSpPr>
              <a:grpSpLocks/>
            </p:cNvGrpSpPr>
            <p:nvPr/>
          </p:nvGrpSpPr>
          <p:grpSpPr bwMode="auto">
            <a:xfrm>
              <a:off x="960" y="3562"/>
              <a:ext cx="4224" cy="413"/>
              <a:chOff x="864" y="3514"/>
              <a:chExt cx="4224" cy="413"/>
            </a:xfrm>
          </p:grpSpPr>
          <p:sp>
            <p:nvSpPr>
              <p:cNvPr id="130" name="Text Box 1028"/>
              <p:cNvSpPr txBox="1">
                <a:spLocks noChangeArrowheads="1"/>
              </p:cNvSpPr>
              <p:nvPr/>
            </p:nvSpPr>
            <p:spPr bwMode="auto">
              <a:xfrm>
                <a:off x="864" y="3514"/>
                <a:ext cx="4224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监督=招聘/培训/开发/控制/指导/辅导... +功能报告</a:t>
                </a:r>
                <a:endParaRPr lang="zh-CN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131" name="Text Box 1248"/>
              <p:cNvSpPr txBox="1">
                <a:spLocks noChangeArrowheads="1"/>
              </p:cNvSpPr>
              <p:nvPr/>
            </p:nvSpPr>
            <p:spPr bwMode="auto">
              <a:xfrm>
                <a:off x="873" y="3754"/>
                <a:ext cx="354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200">
                    <a:latin typeface="+mn-ea"/>
                    <a:ea typeface="+mn-ea"/>
                  </a:rPr>
                  <a:t>沟通=通知/交换意见/合作/团体工作...</a:t>
                </a:r>
              </a:p>
            </p:txBody>
          </p:sp>
        </p:grpSp>
        <p:sp>
          <p:nvSpPr>
            <p:cNvPr id="128" name="Line 1250"/>
            <p:cNvSpPr>
              <a:spLocks noChangeShapeType="1"/>
            </p:cNvSpPr>
            <p:nvPr/>
          </p:nvSpPr>
          <p:spPr bwMode="auto">
            <a:xfrm>
              <a:off x="528" y="360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9" name="Line 1251"/>
            <p:cNvSpPr>
              <a:spLocks noChangeShapeType="1"/>
            </p:cNvSpPr>
            <p:nvPr/>
          </p:nvSpPr>
          <p:spPr bwMode="auto">
            <a:xfrm>
              <a:off x="537" y="3840"/>
              <a:ext cx="43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32" name="Text Box 1253"/>
          <p:cNvSpPr txBox="1">
            <a:spLocks noChangeArrowheads="1"/>
          </p:cNvSpPr>
          <p:nvPr/>
        </p:nvSpPr>
        <p:spPr bwMode="auto">
          <a:xfrm>
            <a:off x="1681360" y="1340768"/>
            <a:ext cx="2724150" cy="88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1000">
                <a:latin typeface="+mn-ea"/>
                <a:ea typeface="+mn-ea"/>
              </a:rPr>
              <a:t>人数 : </a:t>
            </a:r>
            <a:r>
              <a:rPr lang="zh-CN" altLang="en-US" sz="1200">
                <a:latin typeface="+mn-ea"/>
                <a:ea typeface="+mn-ea"/>
              </a:rPr>
              <a:t>44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1000">
                <a:latin typeface="+mn-ea"/>
                <a:ea typeface="+mn-ea"/>
              </a:rPr>
              <a:t>直接下属 : </a:t>
            </a:r>
            <a:r>
              <a:rPr lang="zh-CN" altLang="en-US" sz="1200">
                <a:latin typeface="+mn-ea"/>
                <a:ea typeface="+mn-ea"/>
              </a:rPr>
              <a:t>9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1000">
                <a:latin typeface="+mn-ea"/>
                <a:ea typeface="+mn-ea"/>
              </a:rPr>
              <a:t>间接下属 : </a:t>
            </a:r>
            <a:r>
              <a:rPr lang="zh-CN" altLang="en-US" sz="1200">
                <a:latin typeface="+mn-ea"/>
                <a:ea typeface="+mn-ea"/>
              </a:rPr>
              <a:t>34</a:t>
            </a:r>
            <a:endParaRPr lang="zh-CN" altLang="en-US" sz="1400" b="1">
              <a:latin typeface="+mn-ea"/>
              <a:ea typeface="+mn-ea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1000">
                <a:latin typeface="+mn-ea"/>
                <a:ea typeface="+mn-ea"/>
              </a:rPr>
              <a:t>总下属人数 : </a:t>
            </a:r>
            <a:r>
              <a:rPr lang="zh-CN" altLang="en-US" sz="1200">
                <a:latin typeface="+mn-ea"/>
                <a:ea typeface="+mn-ea"/>
              </a:rPr>
              <a:t>43</a:t>
            </a:r>
            <a:endParaRPr lang="zh-CN" altLang="en-US" sz="1000">
              <a:latin typeface="+mn-ea"/>
              <a:ea typeface="+mn-ea"/>
            </a:endParaRPr>
          </a:p>
        </p:txBody>
      </p:sp>
      <p:sp>
        <p:nvSpPr>
          <p:cNvPr id="133" name="Text Box 1255"/>
          <p:cNvSpPr txBox="1">
            <a:spLocks noChangeArrowheads="1"/>
          </p:cNvSpPr>
          <p:nvPr/>
        </p:nvSpPr>
        <p:spPr bwMode="auto">
          <a:xfrm>
            <a:off x="7675760" y="1591335"/>
            <a:ext cx="984565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1000">
                <a:latin typeface="+mn-ea"/>
                <a:ea typeface="+mn-ea"/>
              </a:rPr>
              <a:t>下属人数 : </a:t>
            </a:r>
            <a:r>
              <a:rPr lang="zh-CN" altLang="en-US" sz="1200">
                <a:latin typeface="+mn-ea"/>
                <a:ea typeface="+mn-ea"/>
              </a:rPr>
              <a:t>43</a:t>
            </a:r>
          </a:p>
        </p:txBody>
      </p:sp>
      <p:sp>
        <p:nvSpPr>
          <p:cNvPr id="134" name="Line 1256"/>
          <p:cNvSpPr>
            <a:spLocks noChangeShapeType="1"/>
          </p:cNvSpPr>
          <p:nvPr/>
        </p:nvSpPr>
        <p:spPr bwMode="auto">
          <a:xfrm flipH="1">
            <a:off x="6551810" y="1639218"/>
            <a:ext cx="1155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下属人数（直间和间接）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58180" y="1340768"/>
            <a:ext cx="7851775" cy="3733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4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n JSong SG" charset="2"/>
                <a:ea typeface="微软雅黑" pitchFamily="34" charset="-122"/>
                <a:cs typeface="微软雅黑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ts val="4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明确管理者所具备的资格</a:t>
            </a:r>
          </a:p>
          <a:p>
            <a:pPr marL="342900" marR="0" lvl="0" indent="-342900" algn="l" defTabSz="914400" rtl="0" eaLnBrk="1" fontAlgn="base" latinLnBrk="0" hangingPunct="1">
              <a:lnSpc>
                <a:spcPts val="4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包括所有监督的职员,直接报告的和通过下属间接报告的人也计算在内</a:t>
            </a:r>
          </a:p>
          <a:p>
            <a:pPr marL="342900" marR="0" lvl="0" indent="-342900" algn="l" defTabSz="914400" rtl="0" eaLnBrk="1" fontAlgn="base" latinLnBrk="0" hangingPunct="1">
              <a:lnSpc>
                <a:spcPts val="4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当下属清楚地向两方上级报告, 将这类下属的人数除二</a:t>
            </a: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4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4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5737547" y="404664"/>
            <a:ext cx="18208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监督管理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037" y="980728"/>
            <a:ext cx="10002142" cy="477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因素三：责任范围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3" name="Text Box 1055"/>
          <p:cNvSpPr txBox="1">
            <a:spLocks noChangeArrowheads="1"/>
          </p:cNvSpPr>
          <p:nvPr/>
        </p:nvSpPr>
        <p:spPr bwMode="auto">
          <a:xfrm>
            <a:off x="1688603" y="1700808"/>
            <a:ext cx="8153400" cy="15191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ts val="3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Char char="o"/>
            </a:pPr>
            <a:r>
              <a:rPr kumimoji="1" lang="zh-CN" altLang="en-US" sz="2000" dirty="0">
                <a:latin typeface="+mn-ea"/>
                <a:ea typeface="+mn-ea"/>
              </a:rPr>
              <a:t>岗位所要求的活动范围和多样性 </a:t>
            </a:r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Char char="o"/>
            </a:pPr>
            <a:r>
              <a:rPr kumimoji="1" lang="zh-CN" altLang="en-US" sz="2000" dirty="0">
                <a:latin typeface="+mn-ea"/>
                <a:ea typeface="+mn-ea"/>
              </a:rPr>
              <a:t>对岗位自身和下属工作作出决定和影响的独立程度</a:t>
            </a:r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Char char="o"/>
            </a:pPr>
            <a:r>
              <a:rPr kumimoji="1" lang="zh-CN" altLang="en-US" sz="2000" dirty="0">
                <a:latin typeface="+mn-ea"/>
                <a:ea typeface="+mn-ea"/>
              </a:rPr>
              <a:t>公司、市场所要求的知识程度。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145259" y="332656"/>
            <a:ext cx="3600400" cy="965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广度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微软雅黑" pitchFamily="34" charset="-122"/>
                <a:cs typeface="微软雅黑"/>
              </a:rPr>
              <a:t> 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微软雅黑" pitchFamily="34" charset="-122"/>
              <a:cs typeface="微软雅黑"/>
            </a:endParaRPr>
          </a:p>
        </p:txBody>
      </p:sp>
      <p:sp>
        <p:nvSpPr>
          <p:cNvPr id="11" name="AutoShape 73"/>
          <p:cNvSpPr>
            <a:spLocks noChangeArrowheads="1"/>
          </p:cNvSpPr>
          <p:nvPr/>
        </p:nvSpPr>
        <p:spPr bwMode="auto">
          <a:xfrm>
            <a:off x="2808733" y="5812185"/>
            <a:ext cx="4953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</a:rPr>
              <a:t>!</a:t>
            </a:r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20" name="Group 104"/>
          <p:cNvGrpSpPr>
            <a:grpSpLocks/>
          </p:cNvGrpSpPr>
          <p:nvPr/>
        </p:nvGrpSpPr>
        <p:grpSpPr bwMode="auto">
          <a:xfrm>
            <a:off x="3431033" y="5877294"/>
            <a:ext cx="2076365" cy="396876"/>
            <a:chOff x="1592" y="3851"/>
            <a:chExt cx="1307" cy="250"/>
          </a:xfrm>
        </p:grpSpPr>
        <p:sp>
          <p:nvSpPr>
            <p:cNvPr id="21" name="Text Box 74"/>
            <p:cNvSpPr txBox="1">
              <a:spLocks noChangeArrowheads="1"/>
            </p:cNvSpPr>
            <p:nvPr/>
          </p:nvSpPr>
          <p:spPr bwMode="auto">
            <a:xfrm>
              <a:off x="2317" y="3860"/>
              <a:ext cx="11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22" name="Text Box 75"/>
            <p:cNvSpPr txBox="1">
              <a:spLocks noChangeArrowheads="1"/>
            </p:cNvSpPr>
            <p:nvPr/>
          </p:nvSpPr>
          <p:spPr bwMode="auto">
            <a:xfrm>
              <a:off x="1936" y="3868"/>
              <a:ext cx="10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latin typeface="+mn-ea"/>
                  <a:ea typeface="+mn-ea"/>
                </a:rPr>
                <a:t>/</a:t>
              </a:r>
            </a:p>
          </p:txBody>
        </p:sp>
        <p:sp>
          <p:nvSpPr>
            <p:cNvPr id="23" name="Text Box 76"/>
            <p:cNvSpPr txBox="1">
              <a:spLocks noChangeArrowheads="1"/>
            </p:cNvSpPr>
            <p:nvPr/>
          </p:nvSpPr>
          <p:spPr bwMode="auto">
            <a:xfrm>
              <a:off x="2386" y="3866"/>
              <a:ext cx="10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latin typeface="+mn-ea"/>
                  <a:ea typeface="+mn-ea"/>
                </a:rPr>
                <a:t>/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592" y="3859"/>
              <a:ext cx="30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dirty="0">
                  <a:latin typeface="+mn-ea"/>
                  <a:ea typeface="+mn-ea"/>
                </a:rPr>
                <a:t>接触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026" y="3858"/>
              <a:ext cx="338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dirty="0">
                  <a:latin typeface="+mn-ea"/>
                  <a:ea typeface="+mn-ea"/>
                </a:rPr>
                <a:t> 活动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sp>
          <p:nvSpPr>
            <p:cNvPr id="26" name="Text Box 91"/>
            <p:cNvSpPr txBox="1">
              <a:spLocks noChangeArrowheads="1"/>
            </p:cNvSpPr>
            <p:nvPr/>
          </p:nvSpPr>
          <p:spPr bwMode="auto">
            <a:xfrm>
              <a:off x="2591" y="3851"/>
              <a:ext cx="30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dirty="0">
                  <a:latin typeface="+mn-ea"/>
                  <a:ea typeface="+mn-ea"/>
                </a:rPr>
                <a:t>责任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</p:grpSp>
      <p:sp>
        <p:nvSpPr>
          <p:cNvPr id="27" name="Text Box 53"/>
          <p:cNvSpPr txBox="1">
            <a:spLocks noChangeArrowheads="1"/>
          </p:cNvSpPr>
          <p:nvPr/>
        </p:nvSpPr>
        <p:spPr bwMode="auto">
          <a:xfrm>
            <a:off x="1753046" y="3340448"/>
            <a:ext cx="4044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400">
                <a:latin typeface="+mn-ea"/>
                <a:ea typeface="+mn-ea"/>
              </a:rPr>
              <a:t>在同一功能组别内,担任不同的工作</a:t>
            </a:r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auto">
          <a:xfrm>
            <a:off x="1729233" y="3788123"/>
            <a:ext cx="47879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400">
                <a:latin typeface="+mn-ea"/>
                <a:ea typeface="+mn-ea"/>
              </a:rPr>
              <a:t>在同一功能组别内,担任几个相似的工作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29" name="Text Box 55"/>
          <p:cNvSpPr txBox="1">
            <a:spLocks noChangeArrowheads="1"/>
          </p:cNvSpPr>
          <p:nvPr/>
        </p:nvSpPr>
        <p:spPr bwMode="auto">
          <a:xfrm>
            <a:off x="1729233" y="4796185"/>
            <a:ext cx="41275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400">
                <a:latin typeface="+mn-ea"/>
                <a:ea typeface="+mn-ea"/>
              </a:rPr>
              <a:t>在同一功能组别内,担任重复性的工作</a:t>
            </a:r>
          </a:p>
        </p:txBody>
      </p:sp>
      <p:sp>
        <p:nvSpPr>
          <p:cNvPr id="30" name="Text Box 56"/>
          <p:cNvSpPr txBox="1">
            <a:spLocks noChangeArrowheads="1"/>
          </p:cNvSpPr>
          <p:nvPr/>
        </p:nvSpPr>
        <p:spPr bwMode="auto">
          <a:xfrm>
            <a:off x="1729233" y="4292948"/>
            <a:ext cx="421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400">
                <a:latin typeface="+mn-ea"/>
                <a:ea typeface="+mn-ea"/>
              </a:rPr>
              <a:t>在同一功能组别内,担任相似的工作</a:t>
            </a:r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1700658" y="2905473"/>
            <a:ext cx="32194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n-ea"/>
                <a:ea typeface="+mn-ea"/>
              </a:rPr>
              <a:t>在不同功能组别内,担任不同的工作</a:t>
            </a:r>
          </a:p>
        </p:txBody>
      </p: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1729233" y="1608485"/>
            <a:ext cx="4044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n-ea"/>
                <a:ea typeface="+mn-ea"/>
              </a:rPr>
              <a:t>领导机构</a:t>
            </a:r>
            <a:endParaRPr lang="zh-CN" altLang="en-US" sz="1800">
              <a:latin typeface="+mn-ea"/>
              <a:ea typeface="+mn-ea"/>
            </a:endParaRPr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1729233" y="2373660"/>
            <a:ext cx="4044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n-ea"/>
                <a:ea typeface="+mn-ea"/>
              </a:rPr>
              <a:t>领导一个功能组别</a:t>
            </a:r>
          </a:p>
        </p:txBody>
      </p:sp>
      <p:sp>
        <p:nvSpPr>
          <p:cNvPr id="34" name="Text Box 61"/>
          <p:cNvSpPr txBox="1">
            <a:spLocks noChangeArrowheads="1"/>
          </p:cNvSpPr>
          <p:nvPr/>
        </p:nvSpPr>
        <p:spPr bwMode="auto">
          <a:xfrm>
            <a:off x="1729233" y="1962498"/>
            <a:ext cx="45402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n-ea"/>
                <a:ea typeface="+mn-ea"/>
              </a:rPr>
              <a:t>领导几个功能组别</a:t>
            </a: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1397369" y="159478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8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36" name="Text Box 64"/>
          <p:cNvSpPr txBox="1">
            <a:spLocks noChangeArrowheads="1"/>
          </p:cNvSpPr>
          <p:nvPr/>
        </p:nvSpPr>
        <p:spPr bwMode="auto">
          <a:xfrm>
            <a:off x="1402131" y="1947208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7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1397369" y="235678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6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38" name="Text Box 65"/>
          <p:cNvSpPr txBox="1">
            <a:spLocks noChangeArrowheads="1"/>
          </p:cNvSpPr>
          <p:nvPr/>
        </p:nvSpPr>
        <p:spPr bwMode="auto">
          <a:xfrm>
            <a:off x="1397369" y="289018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5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1397369" y="3336271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4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40" name="Text Box 68"/>
          <p:cNvSpPr txBox="1">
            <a:spLocks noChangeArrowheads="1"/>
          </p:cNvSpPr>
          <p:nvPr/>
        </p:nvSpPr>
        <p:spPr bwMode="auto">
          <a:xfrm>
            <a:off x="1392606" y="4288771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2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41" name="Text Box 69"/>
          <p:cNvSpPr txBox="1">
            <a:spLocks noChangeArrowheads="1"/>
          </p:cNvSpPr>
          <p:nvPr/>
        </p:nvSpPr>
        <p:spPr bwMode="auto">
          <a:xfrm>
            <a:off x="1419671" y="3799235"/>
            <a:ext cx="277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3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42" name="Text Box 70"/>
          <p:cNvSpPr txBox="1">
            <a:spLocks noChangeArrowheads="1"/>
          </p:cNvSpPr>
          <p:nvPr/>
        </p:nvSpPr>
        <p:spPr bwMode="auto">
          <a:xfrm>
            <a:off x="1418006" y="4798358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1</a:t>
            </a:r>
            <a:endParaRPr lang="zh-CN" altLang="en-US" sz="1600">
              <a:latin typeface="+mn-ea"/>
              <a:ea typeface="+mn-ea"/>
            </a:endParaRPr>
          </a:p>
        </p:txBody>
      </p:sp>
      <p:grpSp>
        <p:nvGrpSpPr>
          <p:cNvPr id="43" name="Group 101"/>
          <p:cNvGrpSpPr>
            <a:grpSpLocks/>
          </p:cNvGrpSpPr>
          <p:nvPr/>
        </p:nvGrpSpPr>
        <p:grpSpPr bwMode="auto">
          <a:xfrm>
            <a:off x="6021833" y="1605310"/>
            <a:ext cx="4540250" cy="3952875"/>
            <a:chOff x="2784" y="1160"/>
            <a:chExt cx="2784" cy="2490"/>
          </a:xfrm>
        </p:grpSpPr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H="1">
              <a:off x="3107" y="1819"/>
              <a:ext cx="163" cy="2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 flipH="1">
              <a:off x="2905" y="1819"/>
              <a:ext cx="242" cy="2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 flipH="1">
              <a:off x="3349" y="1819"/>
              <a:ext cx="0" cy="2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>
              <a:off x="3469" y="1819"/>
              <a:ext cx="82" cy="2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>
              <a:off x="3590" y="1819"/>
              <a:ext cx="202" cy="2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3659" y="1160"/>
              <a:ext cx="1170" cy="2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200">
                  <a:latin typeface="+mn-ea"/>
                  <a:ea typeface="+mn-ea"/>
                </a:rPr>
                <a:t>机构</a:t>
              </a:r>
            </a:p>
          </p:txBody>
        </p:sp>
        <p:sp>
          <p:nvSpPr>
            <p:cNvPr id="50" name="Rectangle 8"/>
            <p:cNvSpPr>
              <a:spLocks noChangeArrowheads="1"/>
            </p:cNvSpPr>
            <p:nvPr/>
          </p:nvSpPr>
          <p:spPr bwMode="auto">
            <a:xfrm>
              <a:off x="3024" y="1582"/>
              <a:ext cx="672" cy="2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400" b="1">
                  <a:latin typeface="+mn-ea"/>
                  <a:ea typeface="+mn-ea"/>
                </a:rPr>
                <a:t> </a:t>
              </a:r>
              <a:r>
                <a:rPr lang="zh-CN" altLang="en-US" sz="1200">
                  <a:latin typeface="+mn-ea"/>
                  <a:ea typeface="+mn-ea"/>
                </a:rPr>
                <a:t>功能组别</a:t>
              </a:r>
              <a:r>
                <a:rPr lang="zh-CN" altLang="en-US" sz="1600" b="1">
                  <a:latin typeface="+mn-ea"/>
                  <a:ea typeface="+mn-ea"/>
                </a:rPr>
                <a:t> </a:t>
              </a:r>
              <a:endParaRPr lang="en-US" altLang="zh-CN" sz="1400" b="1">
                <a:latin typeface="+mn-ea"/>
                <a:ea typeface="+mn-ea"/>
              </a:endParaRPr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>
              <a:off x="2864" y="1498"/>
              <a:ext cx="2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4242" y="1413"/>
              <a:ext cx="0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>
              <a:off x="3758" y="2553"/>
              <a:ext cx="17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grpSp>
          <p:nvGrpSpPr>
            <p:cNvPr id="54" name="Group 97"/>
            <p:cNvGrpSpPr>
              <a:grpSpLocks/>
            </p:cNvGrpSpPr>
            <p:nvPr/>
          </p:nvGrpSpPr>
          <p:grpSpPr bwMode="auto">
            <a:xfrm>
              <a:off x="2784" y="2066"/>
              <a:ext cx="1206" cy="1584"/>
              <a:chOff x="2784" y="2112"/>
              <a:chExt cx="1206" cy="1584"/>
            </a:xfrm>
          </p:grpSpPr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2784" y="2112"/>
                <a:ext cx="1206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600" b="1">
                    <a:latin typeface="+mn-ea"/>
                    <a:ea typeface="+mn-ea"/>
                  </a:rPr>
                  <a:t> </a:t>
                </a:r>
                <a:r>
                  <a:rPr lang="zh-CN" altLang="en-US" sz="1200">
                    <a:latin typeface="+mn-ea"/>
                    <a:ea typeface="+mn-ea"/>
                  </a:rPr>
                  <a:t>责任范围 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58" name="Rectangle 19"/>
              <p:cNvSpPr>
                <a:spLocks noChangeArrowheads="1"/>
              </p:cNvSpPr>
              <p:nvPr/>
            </p:nvSpPr>
            <p:spPr bwMode="auto">
              <a:xfrm>
                <a:off x="3016" y="2506"/>
                <a:ext cx="744" cy="1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200">
                    <a:latin typeface="+mn-ea"/>
                    <a:ea typeface="+mn-ea"/>
                  </a:rPr>
                  <a:t>岗位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59" name="Line 35"/>
              <p:cNvSpPr>
                <a:spLocks noChangeShapeType="1"/>
              </p:cNvSpPr>
              <p:nvPr/>
            </p:nvSpPr>
            <p:spPr bwMode="auto">
              <a:xfrm>
                <a:off x="3309" y="2683"/>
                <a:ext cx="0" cy="1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" name="Line 36"/>
              <p:cNvSpPr>
                <a:spLocks noChangeShapeType="1"/>
              </p:cNvSpPr>
              <p:nvPr/>
            </p:nvSpPr>
            <p:spPr bwMode="auto">
              <a:xfrm>
                <a:off x="3430" y="2683"/>
                <a:ext cx="0" cy="1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1" name="Line 37"/>
              <p:cNvSpPr>
                <a:spLocks noChangeShapeType="1"/>
              </p:cNvSpPr>
              <p:nvPr/>
            </p:nvSpPr>
            <p:spPr bwMode="auto">
              <a:xfrm>
                <a:off x="3309" y="2979"/>
                <a:ext cx="0" cy="1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2" name="Line 38"/>
              <p:cNvSpPr>
                <a:spLocks noChangeShapeType="1"/>
              </p:cNvSpPr>
              <p:nvPr/>
            </p:nvSpPr>
            <p:spPr bwMode="auto">
              <a:xfrm>
                <a:off x="3430" y="2979"/>
                <a:ext cx="0" cy="1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3" name="Line 39"/>
              <p:cNvSpPr>
                <a:spLocks noChangeShapeType="1"/>
              </p:cNvSpPr>
              <p:nvPr/>
            </p:nvSpPr>
            <p:spPr bwMode="auto">
              <a:xfrm>
                <a:off x="3364" y="3570"/>
                <a:ext cx="0" cy="1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4" name="Line 40"/>
              <p:cNvSpPr>
                <a:spLocks noChangeShapeType="1"/>
              </p:cNvSpPr>
              <p:nvPr/>
            </p:nvSpPr>
            <p:spPr bwMode="auto">
              <a:xfrm>
                <a:off x="3309" y="3274"/>
                <a:ext cx="0" cy="1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5" name="Line 41"/>
              <p:cNvSpPr>
                <a:spLocks noChangeShapeType="1"/>
              </p:cNvSpPr>
              <p:nvPr/>
            </p:nvSpPr>
            <p:spPr bwMode="auto">
              <a:xfrm>
                <a:off x="3430" y="3274"/>
                <a:ext cx="0" cy="1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6" name="Line 44"/>
              <p:cNvSpPr>
                <a:spLocks noChangeShapeType="1"/>
              </p:cNvSpPr>
              <p:nvPr/>
            </p:nvSpPr>
            <p:spPr bwMode="auto">
              <a:xfrm flipH="1">
                <a:off x="3187" y="2683"/>
                <a:ext cx="41" cy="1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7" name="Line 45"/>
              <p:cNvSpPr>
                <a:spLocks noChangeShapeType="1"/>
              </p:cNvSpPr>
              <p:nvPr/>
            </p:nvSpPr>
            <p:spPr bwMode="auto">
              <a:xfrm flipH="1">
                <a:off x="3187" y="2979"/>
                <a:ext cx="41" cy="1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8" name="Line 46"/>
              <p:cNvSpPr>
                <a:spLocks noChangeShapeType="1"/>
              </p:cNvSpPr>
              <p:nvPr/>
            </p:nvSpPr>
            <p:spPr bwMode="auto">
              <a:xfrm>
                <a:off x="3510" y="2683"/>
                <a:ext cx="41" cy="1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9" name="Line 47"/>
              <p:cNvSpPr>
                <a:spLocks noChangeShapeType="1"/>
              </p:cNvSpPr>
              <p:nvPr/>
            </p:nvSpPr>
            <p:spPr bwMode="auto">
              <a:xfrm>
                <a:off x="3510" y="2979"/>
                <a:ext cx="41" cy="1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70" name="Rectangle 81"/>
              <p:cNvSpPr>
                <a:spLocks noChangeArrowheads="1"/>
              </p:cNvSpPr>
              <p:nvPr/>
            </p:nvSpPr>
            <p:spPr bwMode="auto">
              <a:xfrm>
                <a:off x="3016" y="2802"/>
                <a:ext cx="744" cy="1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200">
                    <a:latin typeface="+mn-ea"/>
                    <a:ea typeface="+mn-ea"/>
                  </a:rPr>
                  <a:t>岗位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/>
            </p:nvSpPr>
            <p:spPr bwMode="auto">
              <a:xfrm>
                <a:off x="3016" y="3120"/>
                <a:ext cx="744" cy="1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200">
                    <a:latin typeface="+mn-ea"/>
                    <a:ea typeface="+mn-ea"/>
                  </a:rPr>
                  <a:t>岗位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/>
            </p:nvSpPr>
            <p:spPr bwMode="auto">
              <a:xfrm>
                <a:off x="3016" y="3408"/>
                <a:ext cx="744" cy="1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200">
                    <a:latin typeface="+mn-ea"/>
                    <a:ea typeface="+mn-ea"/>
                  </a:rPr>
                  <a:t>岗位</a:t>
                </a:r>
                <a:endParaRPr lang="zh-CN" altLang="en-US" sz="2000">
                  <a:latin typeface="+mn-ea"/>
                  <a:ea typeface="+mn-ea"/>
                </a:endParaRPr>
              </a:p>
            </p:txBody>
          </p:sp>
        </p:grpSp>
        <p:sp>
          <p:nvSpPr>
            <p:cNvPr id="55" name="Rectangle 92"/>
            <p:cNvSpPr>
              <a:spLocks noChangeArrowheads="1"/>
            </p:cNvSpPr>
            <p:nvPr/>
          </p:nvSpPr>
          <p:spPr bwMode="auto">
            <a:xfrm>
              <a:off x="3900" y="1582"/>
              <a:ext cx="672" cy="2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 b="1">
                  <a:latin typeface="+mn-ea"/>
                  <a:ea typeface="+mn-ea"/>
                </a:rPr>
                <a:t> </a:t>
              </a:r>
              <a:r>
                <a:rPr lang="zh-CN" altLang="en-US" sz="1200">
                  <a:latin typeface="+mn-ea"/>
                  <a:ea typeface="+mn-ea"/>
                </a:rPr>
                <a:t>功能组别</a:t>
              </a:r>
              <a:r>
                <a:rPr lang="zh-CN" altLang="en-US" sz="1400" b="1">
                  <a:latin typeface="+mn-ea"/>
                  <a:ea typeface="+mn-ea"/>
                </a:rPr>
                <a:t> </a:t>
              </a:r>
              <a:endParaRPr lang="en-US" altLang="zh-CN" sz="1400" b="1">
                <a:latin typeface="+mn-ea"/>
                <a:ea typeface="+mn-ea"/>
              </a:endParaRPr>
            </a:p>
          </p:txBody>
        </p:sp>
        <p:sp>
          <p:nvSpPr>
            <p:cNvPr id="56" name="Rectangle 93"/>
            <p:cNvSpPr>
              <a:spLocks noChangeArrowheads="1"/>
            </p:cNvSpPr>
            <p:nvPr/>
          </p:nvSpPr>
          <p:spPr bwMode="auto">
            <a:xfrm>
              <a:off x="4722" y="1595"/>
              <a:ext cx="816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 b="1">
                  <a:latin typeface="+mn-ea"/>
                  <a:ea typeface="+mn-ea"/>
                </a:rPr>
                <a:t> </a:t>
              </a:r>
              <a:r>
                <a:rPr lang="zh-CN" altLang="en-US" sz="1200">
                  <a:latin typeface="+mn-ea"/>
                  <a:ea typeface="+mn-ea"/>
                </a:rPr>
                <a:t>业务组别</a:t>
              </a:r>
              <a:r>
                <a:rPr lang="zh-CN" altLang="en-US" sz="1400" b="1">
                  <a:latin typeface="+mn-ea"/>
                  <a:ea typeface="+mn-ea"/>
                </a:rPr>
                <a:t> </a:t>
              </a:r>
              <a:endParaRPr lang="en-US" altLang="zh-CN" sz="1400" b="1">
                <a:latin typeface="+mn-ea"/>
                <a:ea typeface="+mn-ea"/>
              </a:endParaRPr>
            </a:p>
          </p:txBody>
        </p:sp>
      </p:grpSp>
      <p:sp>
        <p:nvSpPr>
          <p:cNvPr id="73" name="Text Box 103"/>
          <p:cNvSpPr txBox="1">
            <a:spLocks noChangeArrowheads="1"/>
          </p:cNvSpPr>
          <p:nvPr/>
        </p:nvSpPr>
        <p:spPr bwMode="auto">
          <a:xfrm>
            <a:off x="1068833" y="1255479"/>
            <a:ext cx="1031875" cy="26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400" dirty="0">
                <a:latin typeface="+mn-ea"/>
                <a:ea typeface="+mn-ea"/>
              </a:rPr>
              <a:t>级别</a:t>
            </a:r>
            <a:endParaRPr lang="en-US" altLang="zh-CN" sz="14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31"/>
          <p:cNvSpPr txBox="1">
            <a:spLocks noChangeArrowheads="1"/>
          </p:cNvSpPr>
          <p:nvPr/>
        </p:nvSpPr>
        <p:spPr>
          <a:xfrm>
            <a:off x="1315218" y="762000"/>
            <a:ext cx="8886825" cy="965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微软雅黑"/>
              </a:rPr>
              <a:t>独立性</a:t>
            </a: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微软雅黑"/>
              </a:rPr>
              <a:t> </a:t>
            </a:r>
            <a:endParaRPr kumimoji="0" lang="en-US" altLang="zh-CN" sz="4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微软雅黑"/>
            </a:endParaRPr>
          </a:p>
        </p:txBody>
      </p:sp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1581918" y="3716338"/>
            <a:ext cx="83232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n-ea"/>
                <a:ea typeface="+mn-ea"/>
              </a:rPr>
              <a:t>主管制定目标后,任职人独立实施和负责实施的结果</a:t>
            </a:r>
          </a:p>
        </p:txBody>
      </p:sp>
      <p:sp>
        <p:nvSpPr>
          <p:cNvPr id="13" name="Text Box 1034"/>
          <p:cNvSpPr txBox="1">
            <a:spLocks noChangeArrowheads="1"/>
          </p:cNvSpPr>
          <p:nvPr/>
        </p:nvSpPr>
        <p:spPr bwMode="auto">
          <a:xfrm>
            <a:off x="1567631" y="4292600"/>
            <a:ext cx="83994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n-ea"/>
                <a:ea typeface="+mn-ea"/>
              </a:rPr>
              <a:t>主管制定作什么和何时作并在主要环节进行监督 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14" name="Text Box 1035"/>
          <p:cNvSpPr txBox="1">
            <a:spLocks noChangeArrowheads="1"/>
          </p:cNvSpPr>
          <p:nvPr/>
        </p:nvSpPr>
        <p:spPr bwMode="auto">
          <a:xfrm>
            <a:off x="1567631" y="5445125"/>
            <a:ext cx="80946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n-ea"/>
                <a:ea typeface="+mn-ea"/>
              </a:rPr>
              <a:t>工作过程分明-作什么,为何作, 何时作,那里作,如何作都很清楚说明并受监督</a:t>
            </a:r>
          </a:p>
        </p:txBody>
      </p:sp>
      <p:sp>
        <p:nvSpPr>
          <p:cNvPr id="15" name="Text Box 1036"/>
          <p:cNvSpPr txBox="1">
            <a:spLocks noChangeArrowheads="1"/>
          </p:cNvSpPr>
          <p:nvPr/>
        </p:nvSpPr>
        <p:spPr bwMode="auto">
          <a:xfrm>
            <a:off x="1567631" y="4852988"/>
            <a:ext cx="80946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n-ea"/>
                <a:ea typeface="+mn-ea"/>
              </a:rPr>
              <a:t>主管制定作什么,何时作和如何作并在每一环节进行监督</a:t>
            </a:r>
          </a:p>
        </p:txBody>
      </p:sp>
      <p:sp>
        <p:nvSpPr>
          <p:cNvPr id="16" name="Text Box 1037"/>
          <p:cNvSpPr txBox="1">
            <a:spLocks noChangeArrowheads="1"/>
          </p:cNvSpPr>
          <p:nvPr/>
        </p:nvSpPr>
        <p:spPr bwMode="auto">
          <a:xfrm>
            <a:off x="1567631" y="3068638"/>
            <a:ext cx="81676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n-ea"/>
                <a:ea typeface="+mn-ea"/>
              </a:rPr>
              <a:t>在功能组别内, 任职人制定作什么,为何作, 何时作,那里作和如何作</a:t>
            </a:r>
          </a:p>
        </p:txBody>
      </p:sp>
      <p:sp>
        <p:nvSpPr>
          <p:cNvPr id="17" name="Text Box 1039"/>
          <p:cNvSpPr txBox="1">
            <a:spLocks noChangeArrowheads="1"/>
          </p:cNvSpPr>
          <p:nvPr/>
        </p:nvSpPr>
        <p:spPr bwMode="auto">
          <a:xfrm>
            <a:off x="1567631" y="2492375"/>
            <a:ext cx="8415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+mn-ea"/>
                <a:ea typeface="+mn-ea"/>
              </a:rPr>
              <a:t>任职人为机构制定作什么,为何作, 何时作,那里作和如何作</a:t>
            </a:r>
          </a:p>
        </p:txBody>
      </p:sp>
      <p:sp>
        <p:nvSpPr>
          <p:cNvPr id="18" name="Text Box 1040"/>
          <p:cNvSpPr txBox="1">
            <a:spLocks noChangeArrowheads="1"/>
          </p:cNvSpPr>
          <p:nvPr/>
        </p:nvSpPr>
        <p:spPr bwMode="auto">
          <a:xfrm>
            <a:off x="1567631" y="1844675"/>
            <a:ext cx="8585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latin typeface="+mn-ea"/>
                <a:ea typeface="+mn-ea"/>
              </a:rPr>
              <a:t>咨询集团董事会后, 任职人为集团制定全面的目标和政策</a:t>
            </a:r>
            <a:r>
              <a:rPr lang="zh-CN" altLang="en-US" sz="1200">
                <a:latin typeface="+mn-ea"/>
                <a:ea typeface="+mn-ea"/>
              </a:rPr>
              <a:t> </a:t>
            </a:r>
          </a:p>
        </p:txBody>
      </p:sp>
      <p:sp>
        <p:nvSpPr>
          <p:cNvPr id="19" name="Text Box 1042"/>
          <p:cNvSpPr txBox="1">
            <a:spLocks noChangeArrowheads="1"/>
          </p:cNvSpPr>
          <p:nvPr/>
        </p:nvSpPr>
        <p:spPr bwMode="auto">
          <a:xfrm>
            <a:off x="1240529" y="184367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7</a:t>
            </a:r>
          </a:p>
        </p:txBody>
      </p:sp>
      <p:sp>
        <p:nvSpPr>
          <p:cNvPr id="20" name="Text Box 1043"/>
          <p:cNvSpPr txBox="1">
            <a:spLocks noChangeArrowheads="1"/>
          </p:cNvSpPr>
          <p:nvPr/>
        </p:nvSpPr>
        <p:spPr bwMode="auto">
          <a:xfrm>
            <a:off x="1235766" y="248502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6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21" name="Text Box 1044"/>
          <p:cNvSpPr txBox="1">
            <a:spLocks noChangeArrowheads="1"/>
          </p:cNvSpPr>
          <p:nvPr/>
        </p:nvSpPr>
        <p:spPr bwMode="auto">
          <a:xfrm>
            <a:off x="1235766" y="309462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5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22" name="Text Box 1045"/>
          <p:cNvSpPr txBox="1">
            <a:spLocks noChangeArrowheads="1"/>
          </p:cNvSpPr>
          <p:nvPr/>
        </p:nvSpPr>
        <p:spPr bwMode="auto">
          <a:xfrm>
            <a:off x="1235766" y="3686761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4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23" name="Text Box 1046"/>
          <p:cNvSpPr txBox="1">
            <a:spLocks noChangeArrowheads="1"/>
          </p:cNvSpPr>
          <p:nvPr/>
        </p:nvSpPr>
        <p:spPr bwMode="auto">
          <a:xfrm>
            <a:off x="1231004" y="4813886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2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24" name="Text Box 1047"/>
          <p:cNvSpPr txBox="1">
            <a:spLocks noChangeArrowheads="1"/>
          </p:cNvSpPr>
          <p:nvPr/>
        </p:nvSpPr>
        <p:spPr bwMode="auto">
          <a:xfrm>
            <a:off x="1258068" y="4271963"/>
            <a:ext cx="279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3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25" name="Text Box 1048"/>
          <p:cNvSpPr txBox="1">
            <a:spLocks noChangeArrowheads="1"/>
          </p:cNvSpPr>
          <p:nvPr/>
        </p:nvSpPr>
        <p:spPr bwMode="auto">
          <a:xfrm>
            <a:off x="1256404" y="538062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1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26" name="Text Box 1087"/>
          <p:cNvSpPr txBox="1">
            <a:spLocks noChangeArrowheads="1"/>
          </p:cNvSpPr>
          <p:nvPr/>
        </p:nvSpPr>
        <p:spPr bwMode="auto">
          <a:xfrm>
            <a:off x="902468" y="1493257"/>
            <a:ext cx="1055688" cy="26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1400" dirty="0">
                <a:latin typeface="+mn-ea"/>
                <a:ea typeface="+mn-ea"/>
              </a:rPr>
              <a:t>级别</a:t>
            </a:r>
            <a:endParaRPr lang="en-US" altLang="zh-CN" sz="14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72058" y="260648"/>
            <a:ext cx="8885238" cy="965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微软雅黑"/>
              </a:rPr>
              <a:t> 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微软雅黑"/>
              </a:rPr>
              <a:t>独立性</a:t>
            </a:r>
            <a:endParaRPr kumimoji="0" lang="en-US" altLang="zh-CN" sz="2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微软雅黑"/>
            </a:endParaRPr>
          </a:p>
        </p:txBody>
      </p:sp>
      <p:sp>
        <p:nvSpPr>
          <p:cNvPr id="11" name="Text Box 132"/>
          <p:cNvSpPr txBox="1">
            <a:spLocks noChangeArrowheads="1"/>
          </p:cNvSpPr>
          <p:nvPr/>
        </p:nvSpPr>
        <p:spPr bwMode="auto">
          <a:xfrm>
            <a:off x="7755383" y="1384390"/>
            <a:ext cx="1441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1600">
                <a:latin typeface="+mn-ea"/>
                <a:ea typeface="+mn-ea"/>
              </a:rPr>
              <a:t>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1400">
                <a:latin typeface="+mn-ea"/>
                <a:ea typeface="+mn-ea"/>
              </a:rPr>
              <a:t>集团董事会控制</a:t>
            </a:r>
            <a:endParaRPr lang="zh-CN" altLang="en-US" sz="1600">
              <a:latin typeface="+mn-ea"/>
              <a:ea typeface="+mn-ea"/>
            </a:endParaRPr>
          </a:p>
        </p:txBody>
      </p:sp>
      <p:grpSp>
        <p:nvGrpSpPr>
          <p:cNvPr id="13" name="Group 151"/>
          <p:cNvGrpSpPr>
            <a:grpSpLocks/>
          </p:cNvGrpSpPr>
          <p:nvPr/>
        </p:nvGrpSpPr>
        <p:grpSpPr bwMode="auto">
          <a:xfrm>
            <a:off x="1552095" y="986136"/>
            <a:ext cx="9009988" cy="4451350"/>
            <a:chOff x="320" y="844"/>
            <a:chExt cx="5239" cy="2804"/>
          </a:xfrm>
        </p:grpSpPr>
        <p:sp>
          <p:nvSpPr>
            <p:cNvPr id="14" name="Rectangle 77"/>
            <p:cNvSpPr>
              <a:spLocks noChangeArrowheads="1"/>
            </p:cNvSpPr>
            <p:nvPr/>
          </p:nvSpPr>
          <p:spPr bwMode="auto">
            <a:xfrm>
              <a:off x="3740" y="1104"/>
              <a:ext cx="196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15" name="Line 96"/>
            <p:cNvSpPr>
              <a:spLocks noChangeShapeType="1"/>
            </p:cNvSpPr>
            <p:nvPr/>
          </p:nvSpPr>
          <p:spPr bwMode="auto">
            <a:xfrm>
              <a:off x="567" y="1218"/>
              <a:ext cx="31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grpSp>
          <p:nvGrpSpPr>
            <p:cNvPr id="16" name="Group 129"/>
            <p:cNvGrpSpPr>
              <a:grpSpLocks/>
            </p:cNvGrpSpPr>
            <p:nvPr/>
          </p:nvGrpSpPr>
          <p:grpSpPr bwMode="auto">
            <a:xfrm>
              <a:off x="320" y="1117"/>
              <a:ext cx="198" cy="2521"/>
              <a:chOff x="320" y="1117"/>
              <a:chExt cx="198" cy="2521"/>
            </a:xfrm>
          </p:grpSpPr>
          <p:sp>
            <p:nvSpPr>
              <p:cNvPr id="64" name="Text Box 121"/>
              <p:cNvSpPr txBox="1">
                <a:spLocks noChangeArrowheads="1"/>
              </p:cNvSpPr>
              <p:nvPr/>
            </p:nvSpPr>
            <p:spPr bwMode="auto">
              <a:xfrm>
                <a:off x="326" y="1117"/>
                <a:ext cx="181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600" b="1">
                    <a:latin typeface="+mn-ea"/>
                    <a:ea typeface="+mn-ea"/>
                  </a:rPr>
                  <a:t>7</a:t>
                </a:r>
                <a:endParaRPr lang="zh-CN" altLang="en-US" sz="1600">
                  <a:latin typeface="+mn-ea"/>
                  <a:ea typeface="+mn-ea"/>
                </a:endParaRPr>
              </a:p>
            </p:txBody>
          </p:sp>
          <p:sp>
            <p:nvSpPr>
              <p:cNvPr id="65" name="Text Box 122"/>
              <p:cNvSpPr txBox="1">
                <a:spLocks noChangeArrowheads="1"/>
              </p:cNvSpPr>
              <p:nvPr/>
            </p:nvSpPr>
            <p:spPr bwMode="auto">
              <a:xfrm>
                <a:off x="323" y="1487"/>
                <a:ext cx="181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600" b="1">
                    <a:latin typeface="+mn-ea"/>
                    <a:ea typeface="+mn-ea"/>
                  </a:rPr>
                  <a:t>6</a:t>
                </a:r>
                <a:endParaRPr lang="zh-CN" altLang="en-US" sz="1600">
                  <a:latin typeface="+mn-ea"/>
                  <a:ea typeface="+mn-ea"/>
                </a:endParaRPr>
              </a:p>
            </p:txBody>
          </p:sp>
          <p:sp>
            <p:nvSpPr>
              <p:cNvPr id="66" name="Text Box 123"/>
              <p:cNvSpPr txBox="1">
                <a:spLocks noChangeArrowheads="1"/>
              </p:cNvSpPr>
              <p:nvPr/>
            </p:nvSpPr>
            <p:spPr bwMode="auto">
              <a:xfrm>
                <a:off x="329" y="2225"/>
                <a:ext cx="181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600" b="1">
                    <a:latin typeface="+mn-ea"/>
                    <a:ea typeface="+mn-ea"/>
                  </a:rPr>
                  <a:t>4</a:t>
                </a:r>
                <a:endParaRPr lang="zh-CN" altLang="en-US" sz="1600">
                  <a:latin typeface="+mn-ea"/>
                  <a:ea typeface="+mn-ea"/>
                </a:endParaRPr>
              </a:p>
            </p:txBody>
          </p:sp>
          <p:sp>
            <p:nvSpPr>
              <p:cNvPr id="67" name="Text Box 124"/>
              <p:cNvSpPr txBox="1">
                <a:spLocks noChangeArrowheads="1"/>
              </p:cNvSpPr>
              <p:nvPr/>
            </p:nvSpPr>
            <p:spPr bwMode="auto">
              <a:xfrm>
                <a:off x="320" y="1871"/>
                <a:ext cx="181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600" b="1">
                    <a:latin typeface="+mn-ea"/>
                    <a:ea typeface="+mn-ea"/>
                  </a:rPr>
                  <a:t>5</a:t>
                </a:r>
                <a:endParaRPr lang="zh-CN" altLang="en-US" sz="1600">
                  <a:latin typeface="+mn-ea"/>
                  <a:ea typeface="+mn-ea"/>
                </a:endParaRPr>
              </a:p>
            </p:txBody>
          </p:sp>
          <p:sp>
            <p:nvSpPr>
              <p:cNvPr id="68" name="Text Box 125"/>
              <p:cNvSpPr txBox="1">
                <a:spLocks noChangeArrowheads="1"/>
              </p:cNvSpPr>
              <p:nvPr/>
            </p:nvSpPr>
            <p:spPr bwMode="auto">
              <a:xfrm>
                <a:off x="334" y="2618"/>
                <a:ext cx="181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600" b="1">
                    <a:latin typeface="+mn-ea"/>
                    <a:ea typeface="+mn-ea"/>
                  </a:rPr>
                  <a:t>3</a:t>
                </a:r>
                <a:endParaRPr lang="zh-CN" altLang="en-US" sz="1600">
                  <a:latin typeface="+mn-ea"/>
                  <a:ea typeface="+mn-ea"/>
                </a:endParaRPr>
              </a:p>
            </p:txBody>
          </p:sp>
          <p:sp>
            <p:nvSpPr>
              <p:cNvPr id="69" name="Text Box 126"/>
              <p:cNvSpPr txBox="1">
                <a:spLocks noChangeArrowheads="1"/>
              </p:cNvSpPr>
              <p:nvPr/>
            </p:nvSpPr>
            <p:spPr bwMode="auto">
              <a:xfrm>
                <a:off x="334" y="3003"/>
                <a:ext cx="181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600" b="1">
                    <a:latin typeface="+mn-ea"/>
                    <a:ea typeface="+mn-ea"/>
                  </a:rPr>
                  <a:t>2</a:t>
                </a:r>
                <a:endParaRPr lang="zh-CN" altLang="en-US" sz="1600">
                  <a:latin typeface="+mn-ea"/>
                  <a:ea typeface="+mn-ea"/>
                </a:endParaRPr>
              </a:p>
            </p:txBody>
          </p:sp>
          <p:sp>
            <p:nvSpPr>
              <p:cNvPr id="70" name="Text Box 127"/>
              <p:cNvSpPr txBox="1">
                <a:spLocks noChangeArrowheads="1"/>
              </p:cNvSpPr>
              <p:nvPr/>
            </p:nvSpPr>
            <p:spPr bwMode="auto">
              <a:xfrm>
                <a:off x="337" y="3425"/>
                <a:ext cx="181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600" b="1">
                    <a:latin typeface="+mn-ea"/>
                    <a:ea typeface="+mn-ea"/>
                  </a:rPr>
                  <a:t>1</a:t>
                </a:r>
                <a:endParaRPr lang="zh-CN" altLang="en-US" sz="1600">
                  <a:latin typeface="+mn-ea"/>
                  <a:ea typeface="+mn-ea"/>
                </a:endParaRPr>
              </a:p>
            </p:txBody>
          </p:sp>
        </p:grpSp>
        <p:sp>
          <p:nvSpPr>
            <p:cNvPr id="17" name="Text Box 130"/>
            <p:cNvSpPr txBox="1">
              <a:spLocks noChangeArrowheads="1"/>
            </p:cNvSpPr>
            <p:nvPr/>
          </p:nvSpPr>
          <p:spPr bwMode="auto">
            <a:xfrm>
              <a:off x="1172" y="1055"/>
              <a:ext cx="4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>
                  <a:latin typeface="+mn-ea"/>
                  <a:ea typeface="+mn-ea"/>
                </a:rPr>
                <a:t>公司外 </a:t>
              </a:r>
            </a:p>
          </p:txBody>
        </p:sp>
        <p:sp>
          <p:nvSpPr>
            <p:cNvPr id="18" name="Text Box 133"/>
            <p:cNvSpPr txBox="1">
              <a:spLocks noChangeArrowheads="1"/>
            </p:cNvSpPr>
            <p:nvPr/>
          </p:nvSpPr>
          <p:spPr bwMode="auto">
            <a:xfrm>
              <a:off x="3888" y="1507"/>
              <a:ext cx="14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>
                  <a:latin typeface="+mn-ea"/>
                  <a:ea typeface="+mn-ea"/>
                </a:rPr>
                <a:t>集团总裁控制</a:t>
              </a:r>
            </a:p>
          </p:txBody>
        </p:sp>
        <p:sp>
          <p:nvSpPr>
            <p:cNvPr id="19" name="Text Box 134"/>
            <p:cNvSpPr txBox="1">
              <a:spLocks noChangeArrowheads="1"/>
            </p:cNvSpPr>
            <p:nvPr/>
          </p:nvSpPr>
          <p:spPr bwMode="auto">
            <a:xfrm>
              <a:off x="3744" y="1874"/>
              <a:ext cx="181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>
                  <a:latin typeface="+mn-ea"/>
                  <a:ea typeface="+mn-ea"/>
                </a:rPr>
                <a:t>战略目标成就控制</a:t>
              </a:r>
              <a:endParaRPr lang="zh-CN" altLang="en-US" sz="1600">
                <a:latin typeface="+mn-ea"/>
                <a:ea typeface="+mn-ea"/>
              </a:endParaRPr>
            </a:p>
          </p:txBody>
        </p:sp>
        <p:sp>
          <p:nvSpPr>
            <p:cNvPr id="20" name="Line 101"/>
            <p:cNvSpPr>
              <a:spLocks noChangeShapeType="1"/>
            </p:cNvSpPr>
            <p:nvPr/>
          </p:nvSpPr>
          <p:spPr bwMode="auto">
            <a:xfrm>
              <a:off x="2449" y="2743"/>
              <a:ext cx="8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78"/>
            <p:cNvSpPr>
              <a:spLocks noChangeArrowheads="1"/>
            </p:cNvSpPr>
            <p:nvPr/>
          </p:nvSpPr>
          <p:spPr bwMode="auto">
            <a:xfrm>
              <a:off x="3636" y="1469"/>
              <a:ext cx="204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22" name="Rectangle 79"/>
            <p:cNvSpPr>
              <a:spLocks noChangeArrowheads="1"/>
            </p:cNvSpPr>
            <p:nvPr/>
          </p:nvSpPr>
          <p:spPr bwMode="auto">
            <a:xfrm>
              <a:off x="3390" y="1843"/>
              <a:ext cx="204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23" name="Rectangle 80"/>
            <p:cNvSpPr>
              <a:spLocks noChangeArrowheads="1"/>
            </p:cNvSpPr>
            <p:nvPr/>
          </p:nvSpPr>
          <p:spPr bwMode="auto">
            <a:xfrm>
              <a:off x="3390" y="2220"/>
              <a:ext cx="204" cy="23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24" name="Rectangle 81"/>
            <p:cNvSpPr>
              <a:spLocks noChangeArrowheads="1"/>
            </p:cNvSpPr>
            <p:nvPr/>
          </p:nvSpPr>
          <p:spPr bwMode="auto">
            <a:xfrm>
              <a:off x="3390" y="3414"/>
              <a:ext cx="204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25" name="Rectangle 82"/>
            <p:cNvSpPr>
              <a:spLocks noChangeArrowheads="1"/>
            </p:cNvSpPr>
            <p:nvPr/>
          </p:nvSpPr>
          <p:spPr bwMode="auto">
            <a:xfrm>
              <a:off x="2736" y="3414"/>
              <a:ext cx="204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26" name="Rectangle 83"/>
            <p:cNvSpPr>
              <a:spLocks noChangeArrowheads="1"/>
            </p:cNvSpPr>
            <p:nvPr/>
          </p:nvSpPr>
          <p:spPr bwMode="auto">
            <a:xfrm>
              <a:off x="2326" y="3414"/>
              <a:ext cx="205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27" name="Rectangle 84"/>
            <p:cNvSpPr>
              <a:spLocks noChangeArrowheads="1"/>
            </p:cNvSpPr>
            <p:nvPr/>
          </p:nvSpPr>
          <p:spPr bwMode="auto">
            <a:xfrm>
              <a:off x="1918" y="3414"/>
              <a:ext cx="204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1100" y="3414"/>
              <a:ext cx="204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29" name="Rectangle 86"/>
            <p:cNvSpPr>
              <a:spLocks noChangeArrowheads="1"/>
            </p:cNvSpPr>
            <p:nvPr/>
          </p:nvSpPr>
          <p:spPr bwMode="auto">
            <a:xfrm>
              <a:off x="691" y="3414"/>
              <a:ext cx="204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30" name="Rectangle 87"/>
            <p:cNvSpPr>
              <a:spLocks noChangeArrowheads="1"/>
            </p:cNvSpPr>
            <p:nvPr/>
          </p:nvSpPr>
          <p:spPr bwMode="auto">
            <a:xfrm>
              <a:off x="1508" y="3414"/>
              <a:ext cx="205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31" name="Rectangle 88"/>
            <p:cNvSpPr>
              <a:spLocks noChangeArrowheads="1"/>
            </p:cNvSpPr>
            <p:nvPr/>
          </p:nvSpPr>
          <p:spPr bwMode="auto">
            <a:xfrm>
              <a:off x="3390" y="2973"/>
              <a:ext cx="204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32" name="Rectangle 89"/>
            <p:cNvSpPr>
              <a:spLocks noChangeArrowheads="1"/>
            </p:cNvSpPr>
            <p:nvPr/>
          </p:nvSpPr>
          <p:spPr bwMode="auto">
            <a:xfrm>
              <a:off x="3390" y="2620"/>
              <a:ext cx="204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33" name="Rectangle 94"/>
            <p:cNvSpPr>
              <a:spLocks noChangeArrowheads="1"/>
            </p:cNvSpPr>
            <p:nvPr/>
          </p:nvSpPr>
          <p:spPr bwMode="auto">
            <a:xfrm>
              <a:off x="2286" y="2620"/>
              <a:ext cx="204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34" name="Rectangle 95"/>
            <p:cNvSpPr>
              <a:spLocks noChangeArrowheads="1"/>
            </p:cNvSpPr>
            <p:nvPr/>
          </p:nvSpPr>
          <p:spPr bwMode="auto">
            <a:xfrm>
              <a:off x="1304" y="2620"/>
              <a:ext cx="204" cy="2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+mn-ea"/>
                  <a:ea typeface="+mn-ea"/>
                </a:rPr>
                <a:t>X</a:t>
              </a:r>
            </a:p>
          </p:txBody>
        </p:sp>
        <p:sp>
          <p:nvSpPr>
            <p:cNvPr id="35" name="Line 97"/>
            <p:cNvSpPr>
              <a:spLocks noChangeShapeType="1"/>
            </p:cNvSpPr>
            <p:nvPr/>
          </p:nvSpPr>
          <p:spPr bwMode="auto">
            <a:xfrm>
              <a:off x="568" y="1592"/>
              <a:ext cx="3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6" name="Line 98"/>
            <p:cNvSpPr>
              <a:spLocks noChangeShapeType="1"/>
            </p:cNvSpPr>
            <p:nvPr/>
          </p:nvSpPr>
          <p:spPr bwMode="auto">
            <a:xfrm>
              <a:off x="568" y="1966"/>
              <a:ext cx="27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7" name="Line 99"/>
            <p:cNvSpPr>
              <a:spLocks noChangeShapeType="1"/>
            </p:cNvSpPr>
            <p:nvPr/>
          </p:nvSpPr>
          <p:spPr bwMode="auto">
            <a:xfrm>
              <a:off x="568" y="2339"/>
              <a:ext cx="2781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8" name="Line 100"/>
            <p:cNvSpPr>
              <a:spLocks noChangeShapeType="1"/>
            </p:cNvSpPr>
            <p:nvPr/>
          </p:nvSpPr>
          <p:spPr bwMode="auto">
            <a:xfrm>
              <a:off x="568" y="2728"/>
              <a:ext cx="7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9" name="Line 103"/>
            <p:cNvSpPr>
              <a:spLocks noChangeShapeType="1"/>
            </p:cNvSpPr>
            <p:nvPr/>
          </p:nvSpPr>
          <p:spPr bwMode="auto">
            <a:xfrm>
              <a:off x="1508" y="2740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grpSp>
          <p:nvGrpSpPr>
            <p:cNvPr id="40" name="Group 111"/>
            <p:cNvGrpSpPr>
              <a:grpSpLocks/>
            </p:cNvGrpSpPr>
            <p:nvPr/>
          </p:nvGrpSpPr>
          <p:grpSpPr bwMode="auto">
            <a:xfrm>
              <a:off x="527" y="2994"/>
              <a:ext cx="2781" cy="233"/>
              <a:chOff x="624" y="3216"/>
              <a:chExt cx="3264" cy="240"/>
            </a:xfrm>
          </p:grpSpPr>
          <p:sp>
            <p:nvSpPr>
              <p:cNvPr id="55" name="Rectangle 9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latin typeface="+mn-ea"/>
                    <a:ea typeface="+mn-ea"/>
                  </a:rPr>
                  <a:t>X</a:t>
                </a:r>
              </a:p>
            </p:txBody>
          </p:sp>
          <p:sp>
            <p:nvSpPr>
              <p:cNvPr id="56" name="Rectangle 91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latin typeface="+mn-ea"/>
                    <a:ea typeface="+mn-ea"/>
                  </a:rPr>
                  <a:t>X</a:t>
                </a:r>
              </a:p>
            </p:txBody>
          </p:sp>
          <p:sp>
            <p:nvSpPr>
              <p:cNvPr id="57" name="Rectangle 92"/>
              <p:cNvSpPr>
                <a:spLocks noChangeArrowheads="1"/>
              </p:cNvSpPr>
              <p:nvPr/>
            </p:nvSpPr>
            <p:spPr bwMode="auto">
              <a:xfrm>
                <a:off x="1776" y="3216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latin typeface="+mn-ea"/>
                    <a:ea typeface="+mn-ea"/>
                  </a:rPr>
                  <a:t>X</a:t>
                </a:r>
              </a:p>
            </p:txBody>
          </p:sp>
          <p:sp>
            <p:nvSpPr>
              <p:cNvPr id="58" name="Rectangle 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latin typeface="+mn-ea"/>
                    <a:ea typeface="+mn-ea"/>
                  </a:rPr>
                  <a:t>X</a:t>
                </a:r>
              </a:p>
            </p:txBody>
          </p:sp>
          <p:sp>
            <p:nvSpPr>
              <p:cNvPr id="59" name="Line 104"/>
              <p:cNvSpPr>
                <a:spLocks noChangeShapeType="1"/>
              </p:cNvSpPr>
              <p:nvPr/>
            </p:nvSpPr>
            <p:spPr bwMode="auto">
              <a:xfrm>
                <a:off x="624" y="3339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" name="Line 107"/>
              <p:cNvSpPr>
                <a:spLocks noChangeShapeType="1"/>
              </p:cNvSpPr>
              <p:nvPr/>
            </p:nvSpPr>
            <p:spPr bwMode="auto">
              <a:xfrm>
                <a:off x="1344" y="336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1" name="Line 108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2" name="Line 109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3" name="Line 110"/>
              <p:cNvSpPr>
                <a:spLocks noChangeShapeType="1"/>
              </p:cNvSpPr>
              <p:nvPr/>
            </p:nvSpPr>
            <p:spPr bwMode="auto">
              <a:xfrm>
                <a:off x="3360" y="3360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41" name="Line 113"/>
            <p:cNvSpPr>
              <a:spLocks noChangeShapeType="1"/>
            </p:cNvSpPr>
            <p:nvPr/>
          </p:nvSpPr>
          <p:spPr bwMode="auto">
            <a:xfrm>
              <a:off x="527" y="3537"/>
              <a:ext cx="1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2" name="Line 114"/>
            <p:cNvSpPr>
              <a:spLocks noChangeShapeType="1"/>
            </p:cNvSpPr>
            <p:nvPr/>
          </p:nvSpPr>
          <p:spPr bwMode="auto">
            <a:xfrm>
              <a:off x="2940" y="3537"/>
              <a:ext cx="3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3" name="Line 115"/>
            <p:cNvSpPr>
              <a:spLocks noChangeShapeType="1"/>
            </p:cNvSpPr>
            <p:nvPr/>
          </p:nvSpPr>
          <p:spPr bwMode="auto">
            <a:xfrm>
              <a:off x="2531" y="3537"/>
              <a:ext cx="1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4" name="Line 116"/>
            <p:cNvSpPr>
              <a:spLocks noChangeShapeType="1"/>
            </p:cNvSpPr>
            <p:nvPr/>
          </p:nvSpPr>
          <p:spPr bwMode="auto">
            <a:xfrm>
              <a:off x="2122" y="3537"/>
              <a:ext cx="1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5" name="Line 117"/>
            <p:cNvSpPr>
              <a:spLocks noChangeShapeType="1"/>
            </p:cNvSpPr>
            <p:nvPr/>
          </p:nvSpPr>
          <p:spPr bwMode="auto">
            <a:xfrm>
              <a:off x="1713" y="3537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6" name="Line 118"/>
            <p:cNvSpPr>
              <a:spLocks noChangeShapeType="1"/>
            </p:cNvSpPr>
            <p:nvPr/>
          </p:nvSpPr>
          <p:spPr bwMode="auto">
            <a:xfrm>
              <a:off x="1345" y="3537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7" name="Line 119"/>
            <p:cNvSpPr>
              <a:spLocks noChangeShapeType="1"/>
            </p:cNvSpPr>
            <p:nvPr/>
          </p:nvSpPr>
          <p:spPr bwMode="auto">
            <a:xfrm>
              <a:off x="936" y="3537"/>
              <a:ext cx="1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8" name="Text Box 131"/>
            <p:cNvSpPr txBox="1">
              <a:spLocks noChangeArrowheads="1"/>
            </p:cNvSpPr>
            <p:nvPr/>
          </p:nvSpPr>
          <p:spPr bwMode="auto">
            <a:xfrm>
              <a:off x="1160" y="1439"/>
              <a:ext cx="37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>
                  <a:latin typeface="+mn-ea"/>
                  <a:ea typeface="+mn-ea"/>
                </a:rPr>
                <a:t>公司内</a:t>
              </a:r>
            </a:p>
          </p:txBody>
        </p:sp>
        <p:sp>
          <p:nvSpPr>
            <p:cNvPr id="49" name="Text Box 136"/>
            <p:cNvSpPr txBox="1">
              <a:spLocks noChangeArrowheads="1"/>
            </p:cNvSpPr>
            <p:nvPr/>
          </p:nvSpPr>
          <p:spPr bwMode="auto">
            <a:xfrm>
              <a:off x="527" y="2986"/>
              <a:ext cx="155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000" b="1">
                <a:latin typeface="+mn-ea"/>
                <a:ea typeface="+mn-ea"/>
              </a:endParaRPr>
            </a:p>
          </p:txBody>
        </p:sp>
        <p:sp>
          <p:nvSpPr>
            <p:cNvPr id="50" name="Text Box 142"/>
            <p:cNvSpPr txBox="1">
              <a:spLocks noChangeArrowheads="1"/>
            </p:cNvSpPr>
            <p:nvPr/>
          </p:nvSpPr>
          <p:spPr bwMode="auto">
            <a:xfrm>
              <a:off x="3744" y="2255"/>
              <a:ext cx="144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>
                  <a:latin typeface="+mn-ea"/>
                  <a:ea typeface="+mn-ea"/>
                </a:rPr>
                <a:t>以效果控制</a:t>
              </a:r>
            </a:p>
          </p:txBody>
        </p:sp>
        <p:sp>
          <p:nvSpPr>
            <p:cNvPr id="51" name="Text Box 143"/>
            <p:cNvSpPr txBox="1">
              <a:spLocks noChangeArrowheads="1"/>
            </p:cNvSpPr>
            <p:nvPr/>
          </p:nvSpPr>
          <p:spPr bwMode="auto">
            <a:xfrm>
              <a:off x="3744" y="2650"/>
              <a:ext cx="179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>
                  <a:latin typeface="+mn-ea"/>
                  <a:ea typeface="+mn-ea"/>
                </a:rPr>
                <a:t>检查控制</a:t>
              </a:r>
            </a:p>
          </p:txBody>
        </p:sp>
        <p:sp>
          <p:nvSpPr>
            <p:cNvPr id="52" name="Rectangle 144"/>
            <p:cNvSpPr>
              <a:spLocks noChangeArrowheads="1"/>
            </p:cNvSpPr>
            <p:nvPr/>
          </p:nvSpPr>
          <p:spPr bwMode="auto">
            <a:xfrm>
              <a:off x="3740" y="3032"/>
              <a:ext cx="13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CN" altLang="en-US" sz="1400">
                  <a:latin typeface="+mn-ea"/>
                  <a:ea typeface="+mn-ea"/>
                </a:rPr>
                <a:t>一步一步控制</a:t>
              </a:r>
            </a:p>
          </p:txBody>
        </p:sp>
        <p:sp>
          <p:nvSpPr>
            <p:cNvPr id="53" name="Rectangle 147"/>
            <p:cNvSpPr>
              <a:spLocks noChangeArrowheads="1"/>
            </p:cNvSpPr>
            <p:nvPr/>
          </p:nvSpPr>
          <p:spPr bwMode="auto">
            <a:xfrm>
              <a:off x="3751" y="3446"/>
              <a:ext cx="119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CN" altLang="en-US" sz="1400">
                  <a:latin typeface="+mn-ea"/>
                  <a:ea typeface="+mn-ea"/>
                </a:rPr>
                <a:t>时时刻刻受控制</a:t>
              </a:r>
            </a:p>
          </p:txBody>
        </p:sp>
        <p:sp>
          <p:nvSpPr>
            <p:cNvPr id="54" name="Text Box 149"/>
            <p:cNvSpPr txBox="1">
              <a:spLocks noChangeArrowheads="1"/>
            </p:cNvSpPr>
            <p:nvPr/>
          </p:nvSpPr>
          <p:spPr bwMode="auto">
            <a:xfrm>
              <a:off x="474" y="844"/>
              <a:ext cx="107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71" name="Text Box 152"/>
          <p:cNvSpPr txBox="1">
            <a:spLocks noChangeArrowheads="1"/>
          </p:cNvSpPr>
          <p:nvPr/>
        </p:nvSpPr>
        <p:spPr bwMode="auto">
          <a:xfrm>
            <a:off x="1213296" y="1028998"/>
            <a:ext cx="1055687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级别</a:t>
            </a:r>
            <a:endParaRPr lang="en-US" altLang="zh-CN" sz="1400" b="1">
              <a:latin typeface="+mn-ea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71202" y="620688"/>
            <a:ext cx="8886825" cy="965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营业知识面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微软雅黑" pitchFamily="34" charset="-122"/>
              <a:cs typeface="微软雅黑"/>
            </a:endParaRPr>
          </a:p>
        </p:txBody>
      </p:sp>
      <p:grpSp>
        <p:nvGrpSpPr>
          <p:cNvPr id="14" name="Group 243"/>
          <p:cNvGrpSpPr>
            <a:grpSpLocks/>
          </p:cNvGrpSpPr>
          <p:nvPr/>
        </p:nvGrpSpPr>
        <p:grpSpPr bwMode="auto">
          <a:xfrm>
            <a:off x="1418852" y="2216126"/>
            <a:ext cx="5118100" cy="3357562"/>
            <a:chOff x="432" y="1392"/>
            <a:chExt cx="2976" cy="2115"/>
          </a:xfrm>
        </p:grpSpPr>
        <p:grpSp>
          <p:nvGrpSpPr>
            <p:cNvPr id="15" name="Group 232"/>
            <p:cNvGrpSpPr>
              <a:grpSpLocks/>
            </p:cNvGrpSpPr>
            <p:nvPr/>
          </p:nvGrpSpPr>
          <p:grpSpPr bwMode="auto">
            <a:xfrm>
              <a:off x="432" y="1418"/>
              <a:ext cx="2930" cy="1947"/>
              <a:chOff x="864" y="1200"/>
              <a:chExt cx="4608" cy="2496"/>
            </a:xfrm>
          </p:grpSpPr>
          <p:sp>
            <p:nvSpPr>
              <p:cNvPr id="19" name="Line 163"/>
              <p:cNvSpPr>
                <a:spLocks noChangeShapeType="1"/>
              </p:cNvSpPr>
              <p:nvPr/>
            </p:nvSpPr>
            <p:spPr bwMode="auto">
              <a:xfrm>
                <a:off x="1152" y="278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Line 51"/>
              <p:cNvSpPr>
                <a:spLocks noChangeShapeType="1"/>
              </p:cNvSpPr>
              <p:nvPr/>
            </p:nvSpPr>
            <p:spPr bwMode="auto">
              <a:xfrm flipV="1">
                <a:off x="2756" y="1296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Line 134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Line 52"/>
              <p:cNvSpPr>
                <a:spLocks noChangeShapeType="1"/>
              </p:cNvSpPr>
              <p:nvPr/>
            </p:nvSpPr>
            <p:spPr bwMode="auto">
              <a:xfrm flipV="1">
                <a:off x="1412" y="1680"/>
                <a:ext cx="1" cy="7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53"/>
              <p:cNvSpPr>
                <a:spLocks noChangeShapeType="1"/>
              </p:cNvSpPr>
              <p:nvPr/>
            </p:nvSpPr>
            <p:spPr bwMode="auto">
              <a:xfrm flipV="1">
                <a:off x="2399" y="1680"/>
                <a:ext cx="1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Line 54"/>
              <p:cNvSpPr>
                <a:spLocks noChangeShapeType="1"/>
              </p:cNvSpPr>
              <p:nvPr/>
            </p:nvSpPr>
            <p:spPr bwMode="auto">
              <a:xfrm flipV="1">
                <a:off x="3407" y="1680"/>
                <a:ext cx="1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Line 55"/>
              <p:cNvSpPr>
                <a:spLocks noChangeShapeType="1"/>
              </p:cNvSpPr>
              <p:nvPr/>
            </p:nvSpPr>
            <p:spPr bwMode="auto">
              <a:xfrm flipV="1">
                <a:off x="4463" y="1680"/>
                <a:ext cx="1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Line 57"/>
              <p:cNvSpPr>
                <a:spLocks noChangeShapeType="1"/>
              </p:cNvSpPr>
              <p:nvPr/>
            </p:nvSpPr>
            <p:spPr bwMode="auto">
              <a:xfrm>
                <a:off x="1412" y="1680"/>
                <a:ext cx="305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Rectangle 84"/>
              <p:cNvSpPr>
                <a:spLocks noChangeArrowheads="1"/>
              </p:cNvSpPr>
              <p:nvPr/>
            </p:nvSpPr>
            <p:spPr bwMode="auto">
              <a:xfrm>
                <a:off x="1272" y="1824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Line 87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Rectangle 150"/>
              <p:cNvSpPr>
                <a:spLocks noChangeArrowheads="1"/>
              </p:cNvSpPr>
              <p:nvPr/>
            </p:nvSpPr>
            <p:spPr bwMode="auto">
              <a:xfrm>
                <a:off x="2610" y="1200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Rectangle 153"/>
              <p:cNvSpPr>
                <a:spLocks noChangeArrowheads="1"/>
              </p:cNvSpPr>
              <p:nvPr/>
            </p:nvSpPr>
            <p:spPr bwMode="auto">
              <a:xfrm>
                <a:off x="2262" y="1824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Rectangle 154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Rectangle 156"/>
              <p:cNvSpPr>
                <a:spLocks noChangeArrowheads="1"/>
              </p:cNvSpPr>
              <p:nvPr/>
            </p:nvSpPr>
            <p:spPr bwMode="auto">
              <a:xfrm>
                <a:off x="1272" y="2352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Rectangle 161"/>
              <p:cNvSpPr>
                <a:spLocks noChangeArrowheads="1"/>
              </p:cNvSpPr>
              <p:nvPr/>
            </p:nvSpPr>
            <p:spPr bwMode="auto">
              <a:xfrm>
                <a:off x="1014" y="2880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Line 162"/>
              <p:cNvSpPr>
                <a:spLocks noChangeShapeType="1"/>
              </p:cNvSpPr>
              <p:nvPr/>
            </p:nvSpPr>
            <p:spPr bwMode="auto">
              <a:xfrm>
                <a:off x="864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Line 164"/>
              <p:cNvSpPr>
                <a:spLocks noChangeShapeType="1"/>
              </p:cNvSpPr>
              <p:nvPr/>
            </p:nvSpPr>
            <p:spPr bwMode="auto">
              <a:xfrm>
                <a:off x="1821" y="225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Rectangle 155"/>
              <p:cNvSpPr>
                <a:spLocks noChangeArrowheads="1"/>
              </p:cNvSpPr>
              <p:nvPr/>
            </p:nvSpPr>
            <p:spPr bwMode="auto">
              <a:xfrm>
                <a:off x="1680" y="2352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7" name="Group 168"/>
              <p:cNvGrpSpPr>
                <a:grpSpLocks/>
              </p:cNvGrpSpPr>
              <p:nvPr/>
            </p:nvGrpSpPr>
            <p:grpSpPr bwMode="auto">
              <a:xfrm>
                <a:off x="1488" y="2784"/>
                <a:ext cx="678" cy="528"/>
                <a:chOff x="1488" y="2784"/>
                <a:chExt cx="678" cy="528"/>
              </a:xfrm>
            </p:grpSpPr>
            <p:sp>
              <p:nvSpPr>
                <p:cNvPr id="86" name="Line 165"/>
                <p:cNvSpPr>
                  <a:spLocks noChangeShapeType="1"/>
                </p:cNvSpPr>
                <p:nvPr/>
              </p:nvSpPr>
              <p:spPr bwMode="auto">
                <a:xfrm>
                  <a:off x="1632" y="278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Rectangle 157"/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28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Line 166"/>
                <p:cNvSpPr>
                  <a:spLocks noChangeShapeType="1"/>
                </p:cNvSpPr>
                <p:nvPr/>
              </p:nvSpPr>
              <p:spPr bwMode="auto">
                <a:xfrm>
                  <a:off x="2016" y="2784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Rectangle 160"/>
                <p:cNvSpPr>
                  <a:spLocks noChangeArrowheads="1"/>
                </p:cNvSpPr>
                <p:nvPr/>
              </p:nvSpPr>
              <p:spPr bwMode="auto">
                <a:xfrm>
                  <a:off x="1884" y="2880"/>
                  <a:ext cx="28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1632" y="2784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8" name="Line 170"/>
              <p:cNvSpPr>
                <a:spLocks noChangeShapeType="1"/>
              </p:cNvSpPr>
              <p:nvPr/>
            </p:nvSpPr>
            <p:spPr bwMode="auto">
              <a:xfrm>
                <a:off x="1824" y="33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Rectangle 171"/>
              <p:cNvSpPr>
                <a:spLocks noChangeArrowheads="1"/>
              </p:cNvSpPr>
              <p:nvPr/>
            </p:nvSpPr>
            <p:spPr bwMode="auto">
              <a:xfrm>
                <a:off x="1680" y="3408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Line 172"/>
              <p:cNvSpPr>
                <a:spLocks noChangeShapeType="1"/>
              </p:cNvSpPr>
              <p:nvPr/>
            </p:nvSpPr>
            <p:spPr bwMode="auto">
              <a:xfrm>
                <a:off x="2208" y="3312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" name="Rectangle 173"/>
              <p:cNvSpPr>
                <a:spLocks noChangeArrowheads="1"/>
              </p:cNvSpPr>
              <p:nvPr/>
            </p:nvSpPr>
            <p:spPr bwMode="auto">
              <a:xfrm>
                <a:off x="2076" y="3408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2" name="Line 174"/>
              <p:cNvSpPr>
                <a:spLocks noChangeShapeType="1"/>
              </p:cNvSpPr>
              <p:nvPr/>
            </p:nvSpPr>
            <p:spPr bwMode="auto">
              <a:xfrm>
                <a:off x="1824" y="331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43" name="Group 230"/>
              <p:cNvGrpSpPr>
                <a:grpSpLocks/>
              </p:cNvGrpSpPr>
              <p:nvPr/>
            </p:nvGrpSpPr>
            <p:grpSpPr bwMode="auto">
              <a:xfrm>
                <a:off x="3018" y="1824"/>
                <a:ext cx="726" cy="1872"/>
                <a:chOff x="2784" y="1824"/>
                <a:chExt cx="726" cy="1872"/>
              </a:xfrm>
            </p:grpSpPr>
            <p:sp>
              <p:nvSpPr>
                <p:cNvPr id="69" name="Rectangle 152"/>
                <p:cNvSpPr>
                  <a:spLocks noChangeArrowheads="1"/>
                </p:cNvSpPr>
                <p:nvPr/>
              </p:nvSpPr>
              <p:spPr bwMode="auto">
                <a:xfrm>
                  <a:off x="3024" y="1824"/>
                  <a:ext cx="28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70" name="Group 201"/>
                <p:cNvGrpSpPr>
                  <a:grpSpLocks/>
                </p:cNvGrpSpPr>
                <p:nvPr/>
              </p:nvGrpSpPr>
              <p:grpSpPr bwMode="auto">
                <a:xfrm>
                  <a:off x="2832" y="2256"/>
                  <a:ext cx="678" cy="384"/>
                  <a:chOff x="2832" y="2256"/>
                  <a:chExt cx="678" cy="384"/>
                </a:xfrm>
              </p:grpSpPr>
              <p:sp>
                <p:nvSpPr>
                  <p:cNvPr id="81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256"/>
                    <a:ext cx="0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2352"/>
                    <a:ext cx="282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256"/>
                    <a:ext cx="0" cy="38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2352"/>
                    <a:ext cx="282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5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256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1" name="Group 208"/>
                <p:cNvGrpSpPr>
                  <a:grpSpLocks/>
                </p:cNvGrpSpPr>
                <p:nvPr/>
              </p:nvGrpSpPr>
              <p:grpSpPr bwMode="auto">
                <a:xfrm>
                  <a:off x="2784" y="2640"/>
                  <a:ext cx="726" cy="1056"/>
                  <a:chOff x="2784" y="2640"/>
                  <a:chExt cx="726" cy="1056"/>
                </a:xfrm>
              </p:grpSpPr>
              <p:sp>
                <p:nvSpPr>
                  <p:cNvPr id="72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640"/>
                    <a:ext cx="0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784"/>
                    <a:ext cx="0" cy="52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3036" y="2880"/>
                    <a:ext cx="282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5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2784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3312"/>
                    <a:ext cx="0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3408"/>
                    <a:ext cx="282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3312"/>
                    <a:ext cx="0" cy="3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3408"/>
                    <a:ext cx="282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3312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4" name="Rectangle 151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Line 203"/>
              <p:cNvSpPr>
                <a:spLocks noChangeShapeType="1"/>
              </p:cNvSpPr>
              <p:nvPr/>
            </p:nvSpPr>
            <p:spPr bwMode="auto">
              <a:xfrm>
                <a:off x="4176" y="225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Rectangle 204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Line 205"/>
              <p:cNvSpPr>
                <a:spLocks noChangeShapeType="1"/>
              </p:cNvSpPr>
              <p:nvPr/>
            </p:nvSpPr>
            <p:spPr bwMode="auto">
              <a:xfrm>
                <a:off x="4752" y="2256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Rectangle 206"/>
              <p:cNvSpPr>
                <a:spLocks noChangeArrowheads="1"/>
              </p:cNvSpPr>
              <p:nvPr/>
            </p:nvSpPr>
            <p:spPr bwMode="auto">
              <a:xfrm>
                <a:off x="4614" y="2352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Line 207"/>
              <p:cNvSpPr>
                <a:spLocks noChangeShapeType="1"/>
              </p:cNvSpPr>
              <p:nvPr/>
            </p:nvSpPr>
            <p:spPr bwMode="auto">
              <a:xfrm>
                <a:off x="4176" y="225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Line 210"/>
              <p:cNvSpPr>
                <a:spLocks noChangeShapeType="1"/>
              </p:cNvSpPr>
              <p:nvPr/>
            </p:nvSpPr>
            <p:spPr bwMode="auto">
              <a:xfrm>
                <a:off x="4746" y="26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Line 211"/>
              <p:cNvSpPr>
                <a:spLocks noChangeShapeType="1"/>
              </p:cNvSpPr>
              <p:nvPr/>
            </p:nvSpPr>
            <p:spPr bwMode="auto">
              <a:xfrm>
                <a:off x="4992" y="2784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Rectangle 212"/>
              <p:cNvSpPr>
                <a:spLocks noChangeArrowheads="1"/>
              </p:cNvSpPr>
              <p:nvPr/>
            </p:nvSpPr>
            <p:spPr bwMode="auto">
              <a:xfrm>
                <a:off x="4854" y="2880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" name="Line 213"/>
              <p:cNvSpPr>
                <a:spLocks noChangeShapeType="1"/>
              </p:cNvSpPr>
              <p:nvPr/>
            </p:nvSpPr>
            <p:spPr bwMode="auto">
              <a:xfrm>
                <a:off x="4608" y="278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Line 214"/>
              <p:cNvSpPr>
                <a:spLocks noChangeShapeType="1"/>
              </p:cNvSpPr>
              <p:nvPr/>
            </p:nvSpPr>
            <p:spPr bwMode="auto">
              <a:xfrm>
                <a:off x="4938" y="33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Line 216"/>
              <p:cNvSpPr>
                <a:spLocks noChangeShapeType="1"/>
              </p:cNvSpPr>
              <p:nvPr/>
            </p:nvSpPr>
            <p:spPr bwMode="auto">
              <a:xfrm>
                <a:off x="5322" y="3312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Rectangle 217"/>
              <p:cNvSpPr>
                <a:spLocks noChangeArrowheads="1"/>
              </p:cNvSpPr>
              <p:nvPr/>
            </p:nvSpPr>
            <p:spPr bwMode="auto">
              <a:xfrm>
                <a:off x="5190" y="3408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" name="Line 218"/>
              <p:cNvSpPr>
                <a:spLocks noChangeShapeType="1"/>
              </p:cNvSpPr>
              <p:nvPr/>
            </p:nvSpPr>
            <p:spPr bwMode="auto">
              <a:xfrm>
                <a:off x="4752" y="3312"/>
                <a:ext cx="5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58" name="Group 219"/>
              <p:cNvGrpSpPr>
                <a:grpSpLocks/>
              </p:cNvGrpSpPr>
              <p:nvPr/>
            </p:nvGrpSpPr>
            <p:grpSpPr bwMode="auto">
              <a:xfrm>
                <a:off x="3984" y="2640"/>
                <a:ext cx="726" cy="1056"/>
                <a:chOff x="2784" y="2640"/>
                <a:chExt cx="726" cy="1056"/>
              </a:xfrm>
            </p:grpSpPr>
            <p:sp>
              <p:nvSpPr>
                <p:cNvPr id="60" name="Line 220"/>
                <p:cNvSpPr>
                  <a:spLocks noChangeShapeType="1"/>
                </p:cNvSpPr>
                <p:nvPr/>
              </p:nvSpPr>
              <p:spPr bwMode="auto">
                <a:xfrm>
                  <a:off x="2976" y="2640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Line 221"/>
                <p:cNvSpPr>
                  <a:spLocks noChangeShapeType="1"/>
                </p:cNvSpPr>
                <p:nvPr/>
              </p:nvSpPr>
              <p:spPr bwMode="auto">
                <a:xfrm>
                  <a:off x="3168" y="2784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Rectangle 222"/>
                <p:cNvSpPr>
                  <a:spLocks noChangeArrowheads="1"/>
                </p:cNvSpPr>
                <p:nvPr/>
              </p:nvSpPr>
              <p:spPr bwMode="auto">
                <a:xfrm>
                  <a:off x="3036" y="2880"/>
                  <a:ext cx="28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Line 223"/>
                <p:cNvSpPr>
                  <a:spLocks noChangeShapeType="1"/>
                </p:cNvSpPr>
                <p:nvPr/>
              </p:nvSpPr>
              <p:spPr bwMode="auto">
                <a:xfrm>
                  <a:off x="2784" y="2784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" name="Line 224"/>
                <p:cNvSpPr>
                  <a:spLocks noChangeShapeType="1"/>
                </p:cNvSpPr>
                <p:nvPr/>
              </p:nvSpPr>
              <p:spPr bwMode="auto">
                <a:xfrm>
                  <a:off x="2976" y="3312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5" name="Rectangle 225"/>
                <p:cNvSpPr>
                  <a:spLocks noChangeArrowheads="1"/>
                </p:cNvSpPr>
                <p:nvPr/>
              </p:nvSpPr>
              <p:spPr bwMode="auto">
                <a:xfrm>
                  <a:off x="2832" y="3408"/>
                  <a:ext cx="28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Line 226"/>
                <p:cNvSpPr>
                  <a:spLocks noChangeShapeType="1"/>
                </p:cNvSpPr>
                <p:nvPr/>
              </p:nvSpPr>
              <p:spPr bwMode="auto">
                <a:xfrm>
                  <a:off x="3360" y="3312"/>
                  <a:ext cx="0" cy="3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Rectangle 227"/>
                <p:cNvSpPr>
                  <a:spLocks noChangeArrowheads="1"/>
                </p:cNvSpPr>
                <p:nvPr/>
              </p:nvSpPr>
              <p:spPr bwMode="auto">
                <a:xfrm>
                  <a:off x="3228" y="3408"/>
                  <a:ext cx="282" cy="28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Line 228"/>
                <p:cNvSpPr>
                  <a:spLocks noChangeShapeType="1"/>
                </p:cNvSpPr>
                <p:nvPr/>
              </p:nvSpPr>
              <p:spPr bwMode="auto">
                <a:xfrm>
                  <a:off x="2976" y="331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9" name="Rectangle 215"/>
              <p:cNvSpPr>
                <a:spLocks noChangeArrowheads="1"/>
              </p:cNvSpPr>
              <p:nvPr/>
            </p:nvSpPr>
            <p:spPr bwMode="auto">
              <a:xfrm>
                <a:off x="4806" y="3408"/>
                <a:ext cx="282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" name="Arc 236"/>
            <p:cNvSpPr>
              <a:spLocks/>
            </p:cNvSpPr>
            <p:nvPr/>
          </p:nvSpPr>
          <p:spPr bwMode="auto">
            <a:xfrm>
              <a:off x="1439" y="1464"/>
              <a:ext cx="1328" cy="2043"/>
            </a:xfrm>
            <a:custGeom>
              <a:avLst/>
              <a:gdLst>
                <a:gd name="T0" fmla="*/ 0 w 21600"/>
                <a:gd name="T1" fmla="*/ 0 h 21846"/>
                <a:gd name="T2" fmla="*/ 1328 w 21600"/>
                <a:gd name="T3" fmla="*/ 2043 h 21846"/>
                <a:gd name="T4" fmla="*/ 0 w 21600"/>
                <a:gd name="T5" fmla="*/ 2020 h 2184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46"/>
                <a:gd name="T11" fmla="*/ 21600 w 21600"/>
                <a:gd name="T12" fmla="*/ 21846 h 21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</a:path>
                <a:path w="21600" h="21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2"/>
                    <a:pt x="21599" y="21764"/>
                    <a:pt x="21598" y="218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Arc 237"/>
            <p:cNvSpPr>
              <a:spLocks/>
            </p:cNvSpPr>
            <p:nvPr/>
          </p:nvSpPr>
          <p:spPr bwMode="auto">
            <a:xfrm>
              <a:off x="478" y="1650"/>
              <a:ext cx="1099" cy="1854"/>
            </a:xfrm>
            <a:custGeom>
              <a:avLst/>
              <a:gdLst>
                <a:gd name="T0" fmla="*/ 0 w 21600"/>
                <a:gd name="T1" fmla="*/ 0 h 21600"/>
                <a:gd name="T2" fmla="*/ 1099 w 21600"/>
                <a:gd name="T3" fmla="*/ 1854 h 21600"/>
                <a:gd name="T4" fmla="*/ 0 w 21600"/>
                <a:gd name="T5" fmla="*/ 185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Arc 238"/>
            <p:cNvSpPr>
              <a:spLocks/>
            </p:cNvSpPr>
            <p:nvPr/>
          </p:nvSpPr>
          <p:spPr bwMode="auto">
            <a:xfrm>
              <a:off x="2172" y="1392"/>
              <a:ext cx="1236" cy="2075"/>
            </a:xfrm>
            <a:custGeom>
              <a:avLst/>
              <a:gdLst>
                <a:gd name="T0" fmla="*/ 0 w 21600"/>
                <a:gd name="T1" fmla="*/ 0 h 22198"/>
                <a:gd name="T2" fmla="*/ 1236 w 21600"/>
                <a:gd name="T3" fmla="*/ 2075 h 22198"/>
                <a:gd name="T4" fmla="*/ 0 w 21600"/>
                <a:gd name="T5" fmla="*/ 2019 h 221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98"/>
                <a:gd name="T11" fmla="*/ 21600 w 21600"/>
                <a:gd name="T12" fmla="*/ 22198 h 22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9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99"/>
                    <a:pt x="21597" y="21998"/>
                    <a:pt x="21591" y="22197"/>
                  </a:cubicBezTo>
                </a:path>
                <a:path w="21600" h="2219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99"/>
                    <a:pt x="21597" y="21998"/>
                    <a:pt x="21591" y="221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91" name="Object 2048"/>
          <p:cNvGraphicFramePr>
            <a:graphicFrameLocks noChangeAspect="1"/>
          </p:cNvGraphicFramePr>
          <p:nvPr/>
        </p:nvGraphicFramePr>
        <p:xfrm>
          <a:off x="6784602" y="2676501"/>
          <a:ext cx="3219450" cy="2646362"/>
        </p:xfrm>
        <a:graphic>
          <a:graphicData uri="http://schemas.openxmlformats.org/presentationml/2006/ole">
            <p:oleObj spid="_x0000_s5122" name="剪辑" r:id="rId4" imgW="2286000" imgH="1006920" progId="">
              <p:embed/>
            </p:oleObj>
          </a:graphicData>
        </a:graphic>
      </p:graphicFrame>
      <p:sp>
        <p:nvSpPr>
          <p:cNvPr id="92" name="Arc 241"/>
          <p:cNvSpPr>
            <a:spLocks/>
          </p:cNvSpPr>
          <p:nvPr/>
        </p:nvSpPr>
        <p:spPr bwMode="auto">
          <a:xfrm>
            <a:off x="6867152" y="2290738"/>
            <a:ext cx="1485900" cy="3282950"/>
          </a:xfrm>
          <a:custGeom>
            <a:avLst/>
            <a:gdLst>
              <a:gd name="T0" fmla="*/ 207957 w 21600"/>
              <a:gd name="T1" fmla="*/ 0 h 21638"/>
              <a:gd name="T2" fmla="*/ 1485831 w 21600"/>
              <a:gd name="T3" fmla="*/ 3282950 h 21638"/>
              <a:gd name="T4" fmla="*/ 0 w 21600"/>
              <a:gd name="T5" fmla="*/ 3244868 h 21638"/>
              <a:gd name="T6" fmla="*/ 0 60000 65536"/>
              <a:gd name="T7" fmla="*/ 0 60000 65536"/>
              <a:gd name="T8" fmla="*/ 0 60000 65536"/>
              <a:gd name="T9" fmla="*/ 0 w 21600"/>
              <a:gd name="T10" fmla="*/ 0 h 21638"/>
              <a:gd name="T11" fmla="*/ 21600 w 21600"/>
              <a:gd name="T12" fmla="*/ 21638 h 21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38" fill="none" extrusionOk="0">
                <a:moveTo>
                  <a:pt x="3023" y="-1"/>
                </a:moveTo>
                <a:cubicBezTo>
                  <a:pt x="13678" y="1505"/>
                  <a:pt x="21600" y="10625"/>
                  <a:pt x="21600" y="21387"/>
                </a:cubicBezTo>
                <a:cubicBezTo>
                  <a:pt x="21600" y="21470"/>
                  <a:pt x="21599" y="21554"/>
                  <a:pt x="21598" y="21637"/>
                </a:cubicBezTo>
              </a:path>
              <a:path w="21600" h="21638" stroke="0" extrusionOk="0">
                <a:moveTo>
                  <a:pt x="3023" y="-1"/>
                </a:moveTo>
                <a:cubicBezTo>
                  <a:pt x="13678" y="1505"/>
                  <a:pt x="21600" y="10625"/>
                  <a:pt x="21600" y="21387"/>
                </a:cubicBezTo>
                <a:cubicBezTo>
                  <a:pt x="21600" y="21470"/>
                  <a:pt x="21599" y="21554"/>
                  <a:pt x="21598" y="21637"/>
                </a:cubicBezTo>
                <a:lnTo>
                  <a:pt x="0" y="2138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" name="Arc 244"/>
          <p:cNvSpPr>
            <a:spLocks/>
          </p:cNvSpPr>
          <p:nvPr/>
        </p:nvSpPr>
        <p:spPr bwMode="auto">
          <a:xfrm>
            <a:off x="8022852" y="2258988"/>
            <a:ext cx="1485900" cy="3314700"/>
          </a:xfrm>
          <a:custGeom>
            <a:avLst/>
            <a:gdLst>
              <a:gd name="T0" fmla="*/ 0 w 21600"/>
              <a:gd name="T1" fmla="*/ 0 h 21851"/>
              <a:gd name="T2" fmla="*/ 1485831 w 21600"/>
              <a:gd name="T3" fmla="*/ 3314700 h 21851"/>
              <a:gd name="T4" fmla="*/ 0 w 21600"/>
              <a:gd name="T5" fmla="*/ 3276624 h 21851"/>
              <a:gd name="T6" fmla="*/ 0 60000 65536"/>
              <a:gd name="T7" fmla="*/ 0 60000 65536"/>
              <a:gd name="T8" fmla="*/ 0 60000 65536"/>
              <a:gd name="T9" fmla="*/ 0 w 21600"/>
              <a:gd name="T10" fmla="*/ 0 h 21851"/>
              <a:gd name="T11" fmla="*/ 21600 w 21600"/>
              <a:gd name="T12" fmla="*/ 21851 h 218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5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83"/>
                  <a:pt x="21599" y="21767"/>
                  <a:pt x="21598" y="21850"/>
                </a:cubicBezTo>
              </a:path>
              <a:path w="21600" h="2185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83"/>
                  <a:pt x="21599" y="21767"/>
                  <a:pt x="21598" y="2185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" name="Text Box 246"/>
          <p:cNvSpPr txBox="1">
            <a:spLocks noChangeArrowheads="1"/>
          </p:cNvSpPr>
          <p:nvPr/>
        </p:nvSpPr>
        <p:spPr bwMode="auto">
          <a:xfrm>
            <a:off x="7933952" y="1593826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宋体" charset="-122"/>
              </a:rPr>
              <a:t>市场</a:t>
            </a:r>
            <a:endParaRPr lang="zh-CN" altLang="en-US" sz="1600"/>
          </a:p>
        </p:txBody>
      </p:sp>
      <p:sp>
        <p:nvSpPr>
          <p:cNvPr id="95" name="Text Box 247"/>
          <p:cNvSpPr txBox="1">
            <a:spLocks noChangeArrowheads="1"/>
          </p:cNvSpPr>
          <p:nvPr/>
        </p:nvSpPr>
        <p:spPr bwMode="auto">
          <a:xfrm>
            <a:off x="3207965" y="1639863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宋体" charset="-122"/>
              </a:rPr>
              <a:t>机构</a:t>
            </a:r>
            <a:endParaRPr lang="zh-CN" altLang="en-US" sz="1400">
              <a:latin typeface="宋体" charset="-122"/>
            </a:endParaRPr>
          </a:p>
        </p:txBody>
      </p:sp>
      <p:sp>
        <p:nvSpPr>
          <p:cNvPr id="96" name="Oval 249"/>
          <p:cNvSpPr>
            <a:spLocks noChangeArrowheads="1"/>
          </p:cNvSpPr>
          <p:nvPr/>
        </p:nvSpPr>
        <p:spPr bwMode="auto">
          <a:xfrm>
            <a:off x="1171202" y="2678088"/>
            <a:ext cx="3302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/>
              <a:t>1</a:t>
            </a:r>
            <a:endParaRPr lang="zh-CN" altLang="en-US"/>
          </a:p>
        </p:txBody>
      </p:sp>
      <p:sp>
        <p:nvSpPr>
          <p:cNvPr id="97" name="Oval 250"/>
          <p:cNvSpPr>
            <a:spLocks noChangeArrowheads="1"/>
          </p:cNvSpPr>
          <p:nvPr/>
        </p:nvSpPr>
        <p:spPr bwMode="auto">
          <a:xfrm>
            <a:off x="2657102" y="2220888"/>
            <a:ext cx="3302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/>
              <a:t>2</a:t>
            </a:r>
            <a:endParaRPr lang="zh-CN" altLang="en-US"/>
          </a:p>
        </p:txBody>
      </p:sp>
      <p:sp>
        <p:nvSpPr>
          <p:cNvPr id="98" name="Oval 251"/>
          <p:cNvSpPr>
            <a:spLocks noChangeArrowheads="1"/>
          </p:cNvSpPr>
          <p:nvPr/>
        </p:nvSpPr>
        <p:spPr bwMode="auto">
          <a:xfrm>
            <a:off x="4060452" y="2220888"/>
            <a:ext cx="3302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/>
              <a:t>3</a:t>
            </a:r>
            <a:endParaRPr lang="zh-CN" altLang="en-US"/>
          </a:p>
        </p:txBody>
      </p:sp>
      <p:sp>
        <p:nvSpPr>
          <p:cNvPr id="99" name="Oval 252"/>
          <p:cNvSpPr>
            <a:spLocks noChangeArrowheads="1"/>
          </p:cNvSpPr>
          <p:nvPr/>
        </p:nvSpPr>
        <p:spPr bwMode="auto">
          <a:xfrm>
            <a:off x="5381252" y="2220888"/>
            <a:ext cx="3302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/>
              <a:t>4</a:t>
            </a:r>
            <a:endParaRPr lang="zh-CN" altLang="en-US"/>
          </a:p>
        </p:txBody>
      </p:sp>
      <p:sp>
        <p:nvSpPr>
          <p:cNvPr id="100" name="Oval 254"/>
          <p:cNvSpPr>
            <a:spLocks noChangeArrowheads="1"/>
          </p:cNvSpPr>
          <p:nvPr/>
        </p:nvSpPr>
        <p:spPr bwMode="auto">
          <a:xfrm>
            <a:off x="6702052" y="2220888"/>
            <a:ext cx="3302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/>
              <a:t>3</a:t>
            </a:r>
            <a:endParaRPr lang="zh-CN" altLang="en-US"/>
          </a:p>
        </p:txBody>
      </p:sp>
      <p:sp>
        <p:nvSpPr>
          <p:cNvPr id="101" name="Oval 255"/>
          <p:cNvSpPr>
            <a:spLocks noChangeArrowheads="1"/>
          </p:cNvSpPr>
          <p:nvPr/>
        </p:nvSpPr>
        <p:spPr bwMode="auto">
          <a:xfrm>
            <a:off x="7692652" y="2220888"/>
            <a:ext cx="3302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/>
              <a:t>4</a:t>
            </a:r>
            <a:endParaRPr lang="zh-CN" altLang="en-US"/>
          </a:p>
        </p:txBody>
      </p:sp>
      <p:sp>
        <p:nvSpPr>
          <p:cNvPr id="102" name="Oval 256"/>
          <p:cNvSpPr>
            <a:spLocks noChangeArrowheads="1"/>
          </p:cNvSpPr>
          <p:nvPr/>
        </p:nvSpPr>
        <p:spPr bwMode="auto">
          <a:xfrm>
            <a:off x="8518152" y="2220888"/>
            <a:ext cx="3302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/>
              <a:t>5</a:t>
            </a:r>
            <a:endParaRPr lang="zh-CN" altLang="en-US"/>
          </a:p>
        </p:txBody>
      </p:sp>
      <p:sp>
        <p:nvSpPr>
          <p:cNvPr id="103" name="Text Box 258"/>
          <p:cNvSpPr txBox="1">
            <a:spLocks noChangeArrowheads="1"/>
          </p:cNvSpPr>
          <p:nvPr/>
        </p:nvSpPr>
        <p:spPr bwMode="auto">
          <a:xfrm>
            <a:off x="7235452" y="5664176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/>
              <a:t>≠</a:t>
            </a:r>
          </a:p>
        </p:txBody>
      </p:sp>
      <p:sp>
        <p:nvSpPr>
          <p:cNvPr id="104" name="Text Box 260"/>
          <p:cNvSpPr txBox="1">
            <a:spLocks noChangeArrowheads="1"/>
          </p:cNvSpPr>
          <p:nvPr/>
        </p:nvSpPr>
        <p:spPr bwMode="auto">
          <a:xfrm>
            <a:off x="5881315" y="5768951"/>
            <a:ext cx="946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latin typeface="宋体" charset="-122"/>
              </a:rPr>
              <a:t>营业知识面</a:t>
            </a:r>
            <a:endParaRPr lang="zh-CN" altLang="en-US" sz="1800" b="1">
              <a:latin typeface="宋体" charset="-122"/>
            </a:endParaRPr>
          </a:p>
        </p:txBody>
      </p:sp>
      <p:sp>
        <p:nvSpPr>
          <p:cNvPr id="105" name="Text Box 262"/>
          <p:cNvSpPr txBox="1">
            <a:spLocks noChangeArrowheads="1"/>
          </p:cNvSpPr>
          <p:nvPr/>
        </p:nvSpPr>
        <p:spPr bwMode="auto">
          <a:xfrm>
            <a:off x="7979990" y="5768951"/>
            <a:ext cx="946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latin typeface="宋体" charset="-122"/>
              </a:rPr>
              <a:t>专业知识面</a:t>
            </a:r>
            <a:endParaRPr lang="zh-CN" altLang="en-US" sz="1400">
              <a:latin typeface="宋体" charset="-122"/>
            </a:endParaRPr>
          </a:p>
        </p:txBody>
      </p:sp>
      <p:sp>
        <p:nvSpPr>
          <p:cNvPr id="106" name="AutoShape 270"/>
          <p:cNvSpPr>
            <a:spLocks noChangeArrowheads="1"/>
          </p:cNvSpPr>
          <p:nvPr/>
        </p:nvSpPr>
        <p:spPr bwMode="auto">
          <a:xfrm>
            <a:off x="4897065" y="5802288"/>
            <a:ext cx="4953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200">
                <a:solidFill>
                  <a:srgbClr val="FF0000"/>
                </a:solidFill>
              </a:rPr>
              <a:t>!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1028"/>
          <p:cNvGraphicFramePr>
            <a:graphicFrameLocks noChangeAspect="1"/>
          </p:cNvGraphicFramePr>
          <p:nvPr/>
        </p:nvGraphicFramePr>
        <p:xfrm>
          <a:off x="-61913" y="260350"/>
          <a:ext cx="12257088" cy="7734300"/>
        </p:xfrm>
        <a:graphic>
          <a:graphicData uri="http://schemas.openxmlformats.org/presentationml/2006/ole">
            <p:oleObj spid="_x0000_s6147" name="Microsoft Word 97-2003" r:id="rId4" imgW="9636466" imgH="6917219" progId="Word.Documen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413792"/>
            <a:ext cx="2973016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职位评估流程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pSp>
        <p:nvGrpSpPr>
          <p:cNvPr id="56" name="Group 2"/>
          <p:cNvGrpSpPr>
            <a:grpSpLocks/>
          </p:cNvGrpSpPr>
          <p:nvPr/>
        </p:nvGrpSpPr>
        <p:grpSpPr bwMode="auto">
          <a:xfrm>
            <a:off x="7910512" y="2475384"/>
            <a:ext cx="2795587" cy="2514600"/>
            <a:chOff x="4129" y="1968"/>
            <a:chExt cx="1919" cy="1536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" y="2195"/>
              <a:ext cx="1030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2119"/>
              <a:ext cx="1073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4129" y="1968"/>
              <a:ext cx="1055" cy="151"/>
            </a:xfrm>
            <a:prstGeom prst="rect">
              <a:avLst/>
            </a:prstGeom>
            <a:gradFill rotWithShape="0">
              <a:gsLst>
                <a:gs pos="0">
                  <a:srgbClr val="003399"/>
                </a:gs>
                <a:gs pos="100000">
                  <a:srgbClr val="0000FF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algn="ctr">
                <a:defRPr/>
              </a:pPr>
              <a:r>
                <a:rPr lang="zh-CN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pitchFamily="2" charset="-122"/>
                </a:rPr>
                <a:t>职位说明书</a:t>
              </a:r>
              <a:endParaRPr lang="zh-CN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0" name="AutoShape 6"/>
            <p:cNvSpPr>
              <a:spLocks noChangeArrowheads="1"/>
            </p:cNvSpPr>
            <p:nvPr/>
          </p:nvSpPr>
          <p:spPr bwMode="auto">
            <a:xfrm>
              <a:off x="5281" y="2115"/>
              <a:ext cx="767" cy="422"/>
            </a:xfrm>
            <a:prstGeom prst="cloudCallout">
              <a:avLst>
                <a:gd name="adj1" fmla="val -44250"/>
                <a:gd name="adj2" fmla="val 7655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1" lang="zh-CN" altLang="zh-CN" sz="1400" b="1">
                  <a:latin typeface="宋体" panose="02010600030101010101" pitchFamily="2" charset="-122"/>
                  <a:ea typeface="宋体" panose="02010600030101010101" pitchFamily="2" charset="-122"/>
                </a:rPr>
                <a:t>责任范围</a:t>
              </a:r>
              <a:endParaRPr kumimoji="1" lang="zh-CN" altLang="en-US" sz="1400">
                <a:ea typeface="宋体" panose="02010600030101010101" pitchFamily="2" charset="-122"/>
              </a:endParaRPr>
            </a:p>
          </p:txBody>
        </p:sp>
      </p:grpSp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2475384"/>
            <a:ext cx="2591032" cy="2470150"/>
          </a:xfrm>
          <a:prstGeom prst="rect">
            <a:avLst/>
          </a:prstGeom>
          <a:solidFill>
            <a:srgbClr val="FF99FF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oup 8"/>
          <p:cNvGrpSpPr>
            <a:grpSpLocks/>
          </p:cNvGrpSpPr>
          <p:nvPr/>
        </p:nvGrpSpPr>
        <p:grpSpPr bwMode="auto">
          <a:xfrm>
            <a:off x="1489076" y="2475384"/>
            <a:ext cx="2609498" cy="2209800"/>
            <a:chOff x="96" y="2016"/>
            <a:chExt cx="1741" cy="1104"/>
          </a:xfrm>
        </p:grpSpPr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1698" y="2641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64" name="Line 10"/>
            <p:cNvSpPr>
              <a:spLocks noChangeShapeType="1"/>
            </p:cNvSpPr>
            <p:nvPr/>
          </p:nvSpPr>
          <p:spPr bwMode="auto">
            <a:xfrm flipH="1">
              <a:off x="1536" y="2318"/>
              <a:ext cx="4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65" name="Line 11"/>
            <p:cNvSpPr>
              <a:spLocks noChangeShapeType="1"/>
            </p:cNvSpPr>
            <p:nvPr/>
          </p:nvSpPr>
          <p:spPr bwMode="auto">
            <a:xfrm>
              <a:off x="942" y="2232"/>
              <a:ext cx="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66" name="Line 12"/>
            <p:cNvSpPr>
              <a:spLocks noChangeShapeType="1"/>
            </p:cNvSpPr>
            <p:nvPr/>
          </p:nvSpPr>
          <p:spPr bwMode="auto">
            <a:xfrm>
              <a:off x="999" y="2612"/>
              <a:ext cx="0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>
              <a:off x="861" y="2606"/>
              <a:ext cx="0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740" y="2016"/>
              <a:ext cx="365" cy="216"/>
            </a:xfrm>
            <a:prstGeom prst="rect">
              <a:avLst/>
            </a:prstGeom>
            <a:solidFill>
              <a:srgbClr val="FFFF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1" lang="en-US" altLang="zh-CN" sz="1000">
                  <a:solidFill>
                    <a:schemeClr val="folHlink"/>
                  </a:solidFill>
                  <a:ea typeface="宋体" panose="02010600030101010101" pitchFamily="2" charset="-122"/>
                </a:rPr>
                <a:t>CEO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256" y="2466"/>
              <a:ext cx="235" cy="151"/>
            </a:xfrm>
            <a:prstGeom prst="rect">
              <a:avLst/>
            </a:prstGeom>
            <a:solidFill>
              <a:srgbClr val="FFFF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1" lang="zh-CN" altLang="en-US" sz="800">
                  <a:solidFill>
                    <a:schemeClr val="folHlink"/>
                  </a:solidFill>
                  <a:ea typeface="宋体" panose="02010600030101010101" pitchFamily="2" charset="-122"/>
                </a:rPr>
                <a:t>结算部</a:t>
              </a:r>
            </a:p>
          </p:txBody>
        </p:sp>
        <p:sp>
          <p:nvSpPr>
            <p:cNvPr id="70" name="Rectangle 16"/>
            <p:cNvSpPr>
              <a:spLocks noChangeArrowheads="1"/>
            </p:cNvSpPr>
            <p:nvPr/>
          </p:nvSpPr>
          <p:spPr bwMode="auto">
            <a:xfrm>
              <a:off x="96" y="2822"/>
              <a:ext cx="235" cy="151"/>
            </a:xfrm>
            <a:prstGeom prst="rect">
              <a:avLst/>
            </a:prstGeom>
            <a:solidFill>
              <a:srgbClr val="FFFF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1" lang="zh-CN" altLang="en-US" sz="800">
                  <a:solidFill>
                    <a:schemeClr val="folHlink"/>
                  </a:solidFill>
                  <a:ea typeface="宋体" panose="02010600030101010101" pitchFamily="2" charset="-122"/>
                </a:rPr>
                <a:t>高级审单</a:t>
              </a:r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383" y="2930"/>
              <a:ext cx="235" cy="151"/>
            </a:xfrm>
            <a:prstGeom prst="rect">
              <a:avLst/>
            </a:prstGeom>
            <a:solidFill>
              <a:srgbClr val="FFFF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1" lang="en-US" altLang="zh-CN" sz="800">
                  <a:solidFill>
                    <a:schemeClr val="folHlink"/>
                  </a:solidFill>
                  <a:ea typeface="宋体" panose="02010600030101010101" pitchFamily="2" charset="-122"/>
                </a:rPr>
                <a:t>……</a:t>
              </a:r>
            </a:p>
          </p:txBody>
        </p:sp>
        <p:sp>
          <p:nvSpPr>
            <p:cNvPr id="72" name="Rectangle 18"/>
            <p:cNvSpPr>
              <a:spLocks noChangeArrowheads="1"/>
            </p:cNvSpPr>
            <p:nvPr/>
          </p:nvSpPr>
          <p:spPr bwMode="auto">
            <a:xfrm>
              <a:off x="821" y="2470"/>
              <a:ext cx="236" cy="151"/>
            </a:xfrm>
            <a:prstGeom prst="rect">
              <a:avLst/>
            </a:prstGeom>
            <a:solidFill>
              <a:srgbClr val="FFFF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1" lang="zh-CN" altLang="en-US" sz="800">
                  <a:solidFill>
                    <a:schemeClr val="folHlink"/>
                  </a:solidFill>
                  <a:ea typeface="宋体" panose="02010600030101010101" pitchFamily="2" charset="-122"/>
                </a:rPr>
                <a:t>信贷部</a:t>
              </a:r>
            </a:p>
          </p:txBody>
        </p:sp>
        <p:sp>
          <p:nvSpPr>
            <p:cNvPr id="73" name="Rectangle 19"/>
            <p:cNvSpPr>
              <a:spLocks noChangeArrowheads="1"/>
            </p:cNvSpPr>
            <p:nvPr/>
          </p:nvSpPr>
          <p:spPr bwMode="auto">
            <a:xfrm>
              <a:off x="948" y="2736"/>
              <a:ext cx="235" cy="151"/>
            </a:xfrm>
            <a:prstGeom prst="rect">
              <a:avLst/>
            </a:prstGeom>
            <a:solidFill>
              <a:srgbClr val="FFFF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1" lang="en-US" altLang="zh-CN" sz="800">
                  <a:solidFill>
                    <a:schemeClr val="folHlink"/>
                  </a:solidFill>
                  <a:ea typeface="宋体" panose="02010600030101010101" pitchFamily="2" charset="-122"/>
                </a:rPr>
                <a:t>…..</a:t>
              </a:r>
            </a:p>
          </p:txBody>
        </p:sp>
        <p:sp>
          <p:nvSpPr>
            <p:cNvPr id="74" name="Rectangle 20"/>
            <p:cNvSpPr>
              <a:spLocks noChangeArrowheads="1"/>
            </p:cNvSpPr>
            <p:nvPr/>
          </p:nvSpPr>
          <p:spPr bwMode="auto">
            <a:xfrm>
              <a:off x="1152" y="2969"/>
              <a:ext cx="235" cy="151"/>
            </a:xfrm>
            <a:prstGeom prst="rect">
              <a:avLst/>
            </a:prstGeom>
            <a:solidFill>
              <a:srgbClr val="FFFF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1" lang="zh-CN" altLang="en-US" sz="800">
                  <a:solidFill>
                    <a:schemeClr val="folHlink"/>
                  </a:solidFill>
                  <a:ea typeface="宋体" panose="02010600030101010101" pitchFamily="2" charset="-122"/>
                </a:rPr>
                <a:t>信用分析</a:t>
              </a:r>
            </a:p>
          </p:txBody>
        </p:sp>
        <p:sp>
          <p:nvSpPr>
            <p:cNvPr id="75" name="Line 21"/>
            <p:cNvSpPr>
              <a:spLocks noChangeShapeType="1"/>
            </p:cNvSpPr>
            <p:nvPr/>
          </p:nvSpPr>
          <p:spPr bwMode="auto">
            <a:xfrm>
              <a:off x="204" y="2757"/>
              <a:ext cx="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76" name="Line 22"/>
            <p:cNvSpPr>
              <a:spLocks noChangeShapeType="1"/>
            </p:cNvSpPr>
            <p:nvPr/>
          </p:nvSpPr>
          <p:spPr bwMode="auto">
            <a:xfrm>
              <a:off x="204" y="2757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365" y="2315"/>
              <a:ext cx="0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78" name="Rectangle 24"/>
            <p:cNvSpPr>
              <a:spLocks noChangeArrowheads="1"/>
            </p:cNvSpPr>
            <p:nvPr/>
          </p:nvSpPr>
          <p:spPr bwMode="auto">
            <a:xfrm>
              <a:off x="1602" y="2688"/>
              <a:ext cx="235" cy="151"/>
            </a:xfrm>
            <a:prstGeom prst="rect">
              <a:avLst/>
            </a:prstGeom>
            <a:solidFill>
              <a:srgbClr val="FFFF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1" lang="zh-CN" altLang="en-US" sz="800">
                  <a:solidFill>
                    <a:schemeClr val="folHlink"/>
                  </a:solidFill>
                  <a:ea typeface="宋体" panose="02010600030101010101" pitchFamily="2" charset="-122"/>
                </a:rPr>
                <a:t>客户经理</a:t>
              </a:r>
            </a:p>
          </p:txBody>
        </p:sp>
        <p:sp>
          <p:nvSpPr>
            <p:cNvPr id="79" name="Rectangle 25"/>
            <p:cNvSpPr>
              <a:spLocks noChangeArrowheads="1"/>
            </p:cNvSpPr>
            <p:nvPr/>
          </p:nvSpPr>
          <p:spPr bwMode="auto">
            <a:xfrm>
              <a:off x="1417" y="2966"/>
              <a:ext cx="235" cy="151"/>
            </a:xfrm>
            <a:prstGeom prst="rect">
              <a:avLst/>
            </a:prstGeom>
            <a:solidFill>
              <a:srgbClr val="FFFF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1" lang="en-US" altLang="zh-CN" sz="800">
                  <a:solidFill>
                    <a:schemeClr val="folHlink"/>
                  </a:solidFill>
                  <a:ea typeface="宋体" panose="02010600030101010101" pitchFamily="2" charset="-122"/>
                </a:rPr>
                <a:t>……</a:t>
              </a:r>
            </a:p>
          </p:txBody>
        </p:sp>
        <p:sp>
          <p:nvSpPr>
            <p:cNvPr id="80" name="Line 26"/>
            <p:cNvSpPr>
              <a:spLocks noChangeShapeType="1"/>
            </p:cNvSpPr>
            <p:nvPr/>
          </p:nvSpPr>
          <p:spPr bwMode="auto">
            <a:xfrm>
              <a:off x="1294" y="2852"/>
              <a:ext cx="2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1296" y="2860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82" name="Rectangle 28"/>
            <p:cNvSpPr>
              <a:spLocks noChangeArrowheads="1"/>
            </p:cNvSpPr>
            <p:nvPr/>
          </p:nvSpPr>
          <p:spPr bwMode="auto">
            <a:xfrm>
              <a:off x="1392" y="2405"/>
              <a:ext cx="306" cy="151"/>
            </a:xfrm>
            <a:prstGeom prst="rect">
              <a:avLst/>
            </a:prstGeom>
            <a:solidFill>
              <a:srgbClr val="FFFF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1" lang="zh-CN" altLang="en-US" sz="800">
                  <a:solidFill>
                    <a:schemeClr val="folHlink"/>
                  </a:solidFill>
                  <a:ea typeface="宋体" panose="02010600030101010101" pitchFamily="2" charset="-122"/>
                </a:rPr>
                <a:t>客户经理</a:t>
              </a:r>
            </a:p>
          </p:txBody>
        </p:sp>
        <p:sp>
          <p:nvSpPr>
            <p:cNvPr id="83" name="Line 29"/>
            <p:cNvSpPr>
              <a:spLocks noChangeShapeType="1"/>
            </p:cNvSpPr>
            <p:nvPr/>
          </p:nvSpPr>
          <p:spPr bwMode="auto">
            <a:xfrm>
              <a:off x="1409" y="2640"/>
              <a:ext cx="2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84" name="Line 30"/>
            <p:cNvSpPr>
              <a:spLocks noChangeShapeType="1"/>
            </p:cNvSpPr>
            <p:nvPr/>
          </p:nvSpPr>
          <p:spPr bwMode="auto">
            <a:xfrm>
              <a:off x="1409" y="2651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85" name="Line 31"/>
            <p:cNvSpPr>
              <a:spLocks noChangeShapeType="1"/>
            </p:cNvSpPr>
            <p:nvPr/>
          </p:nvSpPr>
          <p:spPr bwMode="auto">
            <a:xfrm>
              <a:off x="510" y="2757"/>
              <a:ext cx="0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86" name="Line 32"/>
            <p:cNvSpPr>
              <a:spLocks noChangeShapeType="1"/>
            </p:cNvSpPr>
            <p:nvPr/>
          </p:nvSpPr>
          <p:spPr bwMode="auto">
            <a:xfrm>
              <a:off x="365" y="2318"/>
              <a:ext cx="1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87" name="Line 33"/>
            <p:cNvSpPr>
              <a:spLocks noChangeShapeType="1"/>
            </p:cNvSpPr>
            <p:nvPr/>
          </p:nvSpPr>
          <p:spPr bwMode="auto">
            <a:xfrm>
              <a:off x="1502" y="2859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88" name="Rectangle 34"/>
            <p:cNvSpPr>
              <a:spLocks noChangeArrowheads="1"/>
            </p:cNvSpPr>
            <p:nvPr/>
          </p:nvSpPr>
          <p:spPr bwMode="auto">
            <a:xfrm>
              <a:off x="666" y="2736"/>
              <a:ext cx="235" cy="151"/>
            </a:xfrm>
            <a:prstGeom prst="rect">
              <a:avLst/>
            </a:prstGeom>
            <a:solidFill>
              <a:srgbClr val="FFFF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1" lang="zh-CN" altLang="en-US" sz="800">
                  <a:solidFill>
                    <a:schemeClr val="folHlink"/>
                  </a:solidFill>
                  <a:ea typeface="宋体" panose="02010600030101010101" pitchFamily="2" charset="-122"/>
                </a:rPr>
                <a:t>汇款员</a:t>
              </a:r>
            </a:p>
          </p:txBody>
        </p:sp>
        <p:sp>
          <p:nvSpPr>
            <p:cNvPr id="89" name="Line 35"/>
            <p:cNvSpPr>
              <a:spLocks noChangeShapeType="1"/>
            </p:cNvSpPr>
            <p:nvPr/>
          </p:nvSpPr>
          <p:spPr bwMode="auto">
            <a:xfrm>
              <a:off x="360" y="26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90" name="Rectangle 36"/>
          <p:cNvSpPr>
            <a:spLocks noChangeArrowheads="1"/>
          </p:cNvSpPr>
          <p:nvPr/>
        </p:nvSpPr>
        <p:spPr bwMode="gray">
          <a:xfrm>
            <a:off x="1662112" y="1484784"/>
            <a:ext cx="2544155" cy="457200"/>
          </a:xfrm>
          <a:prstGeom prst="rect">
            <a:avLst/>
          </a:prstGeom>
          <a:solidFill>
            <a:srgbClr val="00CCFF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777777"/>
            </a:outerShdw>
          </a:effectLst>
        </p:spPr>
        <p:txBody>
          <a:bodyPr lIns="72000" tIns="72000" rIns="72000" bIns="72000" anchor="ctr"/>
          <a:lstStyle>
            <a:lvl1pPr marL="100013" indent="-100013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kumimoji="1" lang="en-US" altLang="ko-KR" sz="1400" b="1">
              <a:ea typeface="DotumChe" pitchFamily="49" charset="-127"/>
            </a:endParaRPr>
          </a:p>
        </p:txBody>
      </p:sp>
      <p:sp>
        <p:nvSpPr>
          <p:cNvPr id="91" name="Text Box 37"/>
          <p:cNvSpPr txBox="1">
            <a:spLocks noChangeArrowheads="1"/>
          </p:cNvSpPr>
          <p:nvPr/>
        </p:nvSpPr>
        <p:spPr bwMode="auto">
          <a:xfrm>
            <a:off x="2295525" y="1576859"/>
            <a:ext cx="15000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>
                <a:solidFill>
                  <a:schemeClr val="bg1"/>
                </a:solidFill>
                <a:ea typeface="宋体" panose="02010600030101010101" pitchFamily="2" charset="-122"/>
              </a:rPr>
              <a:t>1</a:t>
            </a:r>
            <a:r>
              <a:rPr lang="zh-CN" altLang="en-US" sz="1400" b="1">
                <a:solidFill>
                  <a:schemeClr val="bg1"/>
                </a:solidFill>
                <a:ea typeface="宋体" panose="02010600030101010101" pitchFamily="2" charset="-122"/>
              </a:rPr>
              <a:t>、澄清部门职责</a:t>
            </a:r>
          </a:p>
        </p:txBody>
      </p:sp>
      <p:sp>
        <p:nvSpPr>
          <p:cNvPr id="92" name="Rectangle 38"/>
          <p:cNvSpPr>
            <a:spLocks noChangeArrowheads="1"/>
          </p:cNvSpPr>
          <p:nvPr/>
        </p:nvSpPr>
        <p:spPr bwMode="gray">
          <a:xfrm>
            <a:off x="4811712" y="1484784"/>
            <a:ext cx="2544155" cy="457200"/>
          </a:xfrm>
          <a:prstGeom prst="rect">
            <a:avLst/>
          </a:prstGeom>
          <a:solidFill>
            <a:srgbClr val="00CCFF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777777"/>
            </a:outerShdw>
          </a:effectLst>
        </p:spPr>
        <p:txBody>
          <a:bodyPr lIns="72000" tIns="72000" rIns="72000" bIns="72000" anchor="ctr"/>
          <a:lstStyle>
            <a:lvl1pPr marL="100013" indent="-100013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kumimoji="1" lang="en-US" altLang="ko-KR" sz="1400" b="1">
              <a:solidFill>
                <a:schemeClr val="bg1"/>
              </a:solidFill>
              <a:ea typeface="DotumChe" pitchFamily="49" charset="-127"/>
            </a:endParaRPr>
          </a:p>
        </p:txBody>
      </p:sp>
      <p:sp>
        <p:nvSpPr>
          <p:cNvPr id="93" name="Text Box 39"/>
          <p:cNvSpPr txBox="1">
            <a:spLocks noChangeArrowheads="1"/>
          </p:cNvSpPr>
          <p:nvPr/>
        </p:nvSpPr>
        <p:spPr bwMode="auto">
          <a:xfrm>
            <a:off x="4887912" y="1576859"/>
            <a:ext cx="23864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>
                <a:solidFill>
                  <a:schemeClr val="bg1"/>
                </a:solidFill>
                <a:ea typeface="宋体" panose="02010600030101010101" pitchFamily="2" charset="-122"/>
              </a:rPr>
              <a:t>2</a:t>
            </a:r>
            <a:r>
              <a:rPr lang="zh-CN" altLang="en-US" sz="1400" b="1">
                <a:solidFill>
                  <a:schemeClr val="bg1"/>
                </a:solidFill>
                <a:ea typeface="宋体" panose="02010600030101010101" pitchFamily="2" charset="-122"/>
              </a:rPr>
              <a:t>、职责匹配、职位设置优化</a:t>
            </a:r>
          </a:p>
        </p:txBody>
      </p:sp>
      <p:sp>
        <p:nvSpPr>
          <p:cNvPr id="94" name="Rectangle 40"/>
          <p:cNvSpPr>
            <a:spLocks noChangeArrowheads="1"/>
          </p:cNvSpPr>
          <p:nvPr/>
        </p:nvSpPr>
        <p:spPr bwMode="gray">
          <a:xfrm>
            <a:off x="7681763" y="1484784"/>
            <a:ext cx="2736304" cy="457200"/>
          </a:xfrm>
          <a:prstGeom prst="rect">
            <a:avLst/>
          </a:prstGeom>
          <a:solidFill>
            <a:srgbClr val="00CCFF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777777"/>
            </a:outerShdw>
          </a:effectLst>
        </p:spPr>
        <p:txBody>
          <a:bodyPr lIns="72000" tIns="72000" rIns="72000" bIns="72000" anchor="ctr"/>
          <a:lstStyle>
            <a:lvl1pPr marL="100013" indent="-100013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kumimoji="1" lang="en-US" altLang="ko-KR" sz="1400" b="1">
              <a:solidFill>
                <a:schemeClr val="bg1"/>
              </a:solidFill>
              <a:ea typeface="DotumChe" pitchFamily="49" charset="-127"/>
            </a:endParaRPr>
          </a:p>
        </p:txBody>
      </p:sp>
      <p:sp>
        <p:nvSpPr>
          <p:cNvPr id="95" name="Text Box 41"/>
          <p:cNvSpPr txBox="1">
            <a:spLocks noChangeArrowheads="1"/>
          </p:cNvSpPr>
          <p:nvPr/>
        </p:nvSpPr>
        <p:spPr bwMode="auto">
          <a:xfrm>
            <a:off x="7753771" y="1576859"/>
            <a:ext cx="26642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ea typeface="宋体" panose="02010600030101010101" pitchFamily="2" charset="-122"/>
              </a:rPr>
              <a:t>3</a:t>
            </a:r>
            <a:r>
              <a:rPr lang="zh-CN" altLang="en-US" sz="1400" b="1" dirty="0">
                <a:solidFill>
                  <a:schemeClr val="bg1"/>
                </a:solidFill>
                <a:ea typeface="宋体" panose="02010600030101010101" pitchFamily="2" charset="-122"/>
              </a:rPr>
              <a:t>、基于上述分析，完善职位说明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4"/>
          <p:cNvGrpSpPr>
            <a:grpSpLocks/>
          </p:cNvGrpSpPr>
          <p:nvPr/>
        </p:nvGrpSpPr>
        <p:grpSpPr bwMode="auto">
          <a:xfrm>
            <a:off x="1798066" y="1339181"/>
            <a:ext cx="8246221" cy="4329113"/>
            <a:chOff x="923" y="1091"/>
            <a:chExt cx="4201" cy="2727"/>
          </a:xfrm>
        </p:grpSpPr>
        <p:sp>
          <p:nvSpPr>
            <p:cNvPr id="4" name="Text Box 52"/>
            <p:cNvSpPr txBox="1">
              <a:spLocks noChangeArrowheads="1"/>
            </p:cNvSpPr>
            <p:nvPr/>
          </p:nvSpPr>
          <p:spPr bwMode="auto">
            <a:xfrm>
              <a:off x="923" y="3413"/>
              <a:ext cx="329" cy="1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1800">
                  <a:latin typeface="+mn-ea"/>
                  <a:ea typeface="+mn-ea"/>
                </a:rPr>
                <a:t>沟通</a:t>
              </a:r>
              <a:endParaRPr lang="en-US" altLang="zh-CN">
                <a:latin typeface="+mn-ea"/>
                <a:ea typeface="+mn-ea"/>
              </a:endParaRPr>
            </a:p>
          </p:txBody>
        </p:sp>
        <p:grpSp>
          <p:nvGrpSpPr>
            <p:cNvPr id="5" name="Group 323"/>
            <p:cNvGrpSpPr>
              <a:grpSpLocks/>
            </p:cNvGrpSpPr>
            <p:nvPr/>
          </p:nvGrpSpPr>
          <p:grpSpPr bwMode="auto">
            <a:xfrm>
              <a:off x="2069" y="1091"/>
              <a:ext cx="2783" cy="252"/>
              <a:chOff x="1958" y="1091"/>
              <a:chExt cx="2783" cy="252"/>
            </a:xfrm>
          </p:grpSpPr>
          <p:sp>
            <p:nvSpPr>
              <p:cNvPr id="163" name="Text Box 51"/>
              <p:cNvSpPr txBox="1">
                <a:spLocks noChangeArrowheads="1"/>
              </p:cNvSpPr>
              <p:nvPr/>
            </p:nvSpPr>
            <p:spPr bwMode="auto">
              <a:xfrm>
                <a:off x="1958" y="1091"/>
                <a:ext cx="355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000" b="1">
                    <a:latin typeface="+mn-ea"/>
                    <a:ea typeface="+mn-ea"/>
                  </a:rPr>
                  <a:t>技巧</a:t>
                </a:r>
                <a:endParaRPr lang="zh-CN" altLang="en-US" sz="1800">
                  <a:latin typeface="+mn-ea"/>
                  <a:ea typeface="+mn-ea"/>
                </a:endParaRPr>
              </a:p>
            </p:txBody>
          </p:sp>
          <p:sp>
            <p:nvSpPr>
              <p:cNvPr id="164" name="Text Box 55"/>
              <p:cNvSpPr txBox="1">
                <a:spLocks noChangeArrowheads="1"/>
              </p:cNvSpPr>
              <p:nvPr/>
            </p:nvSpPr>
            <p:spPr bwMode="auto">
              <a:xfrm>
                <a:off x="4412" y="1100"/>
                <a:ext cx="329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800" b="1">
                    <a:latin typeface="+mn-ea"/>
                    <a:ea typeface="+mn-ea"/>
                  </a:rPr>
                  <a:t>范围</a:t>
                </a:r>
                <a:endParaRPr lang="zh-CN" altLang="en-US" sz="1600">
                  <a:latin typeface="+mn-ea"/>
                  <a:ea typeface="+mn-ea"/>
                </a:endParaRPr>
              </a:p>
            </p:txBody>
          </p:sp>
          <p:sp>
            <p:nvSpPr>
              <p:cNvPr id="165" name="Text Box 56"/>
              <p:cNvSpPr txBox="1">
                <a:spLocks noChangeArrowheads="1"/>
              </p:cNvSpPr>
              <p:nvPr/>
            </p:nvSpPr>
            <p:spPr bwMode="auto">
              <a:xfrm>
                <a:off x="3109" y="1102"/>
                <a:ext cx="329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800" b="1">
                    <a:latin typeface="+mn-ea"/>
                    <a:ea typeface="+mn-ea"/>
                  </a:rPr>
                  <a:t>频率</a:t>
                </a:r>
                <a:endParaRPr lang="zh-CN" altLang="en-US" sz="1600" b="1">
                  <a:latin typeface="+mn-ea"/>
                  <a:ea typeface="+mn-ea"/>
                </a:endParaRPr>
              </a:p>
            </p:txBody>
          </p:sp>
        </p:grpSp>
        <p:sp>
          <p:nvSpPr>
            <p:cNvPr id="6" name="Text Box 53"/>
            <p:cNvSpPr txBox="1">
              <a:spLocks noChangeArrowheads="1"/>
            </p:cNvSpPr>
            <p:nvPr/>
          </p:nvSpPr>
          <p:spPr bwMode="auto">
            <a:xfrm>
              <a:off x="932" y="2602"/>
              <a:ext cx="329" cy="1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1800">
                  <a:latin typeface="+mn-ea"/>
                  <a:ea typeface="+mn-ea"/>
                </a:rPr>
                <a:t>谈判</a:t>
              </a:r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7" name="Text Box 54"/>
            <p:cNvSpPr txBox="1">
              <a:spLocks noChangeArrowheads="1"/>
            </p:cNvSpPr>
            <p:nvPr/>
          </p:nvSpPr>
          <p:spPr bwMode="auto">
            <a:xfrm>
              <a:off x="937" y="1786"/>
              <a:ext cx="329" cy="1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1800">
                  <a:latin typeface="+mn-ea"/>
                  <a:ea typeface="+mn-ea"/>
                </a:rPr>
                <a:t>决策</a:t>
              </a:r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8" name="Rectangle 57"/>
            <p:cNvSpPr>
              <a:spLocks noChangeArrowheads="1"/>
            </p:cNvSpPr>
            <p:nvPr/>
          </p:nvSpPr>
          <p:spPr bwMode="auto">
            <a:xfrm>
              <a:off x="1934" y="1664"/>
              <a:ext cx="480" cy="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>
                  <a:latin typeface="+mn-ea"/>
                  <a:ea typeface="+mn-ea"/>
                </a:rPr>
                <a:t> 3</a:t>
              </a:r>
            </a:p>
          </p:txBody>
        </p:sp>
        <p:grpSp>
          <p:nvGrpSpPr>
            <p:cNvPr id="9" name="Group 78"/>
            <p:cNvGrpSpPr>
              <a:grpSpLocks/>
            </p:cNvGrpSpPr>
            <p:nvPr/>
          </p:nvGrpSpPr>
          <p:grpSpPr bwMode="auto">
            <a:xfrm>
              <a:off x="2414" y="1572"/>
              <a:ext cx="528" cy="528"/>
              <a:chOff x="2016" y="1680"/>
              <a:chExt cx="528" cy="768"/>
            </a:xfrm>
          </p:grpSpPr>
          <p:sp>
            <p:nvSpPr>
              <p:cNvPr id="159" name="Line 60"/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60" name="Line 61"/>
              <p:cNvSpPr>
                <a:spLocks noChangeShapeType="1"/>
              </p:cNvSpPr>
              <p:nvPr/>
            </p:nvSpPr>
            <p:spPr bwMode="auto">
              <a:xfrm>
                <a:off x="2304" y="1680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61" name="Line 62"/>
              <p:cNvSpPr>
                <a:spLocks noChangeShapeType="1"/>
              </p:cNvSpPr>
              <p:nvPr/>
            </p:nvSpPr>
            <p:spPr bwMode="auto">
              <a:xfrm>
                <a:off x="2304" y="2448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62" name="Line 63"/>
              <p:cNvSpPr>
                <a:spLocks noChangeShapeType="1"/>
              </p:cNvSpPr>
              <p:nvPr/>
            </p:nvSpPr>
            <p:spPr bwMode="auto">
              <a:xfrm>
                <a:off x="2304" y="1680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10" name="Rectangle 59"/>
            <p:cNvSpPr>
              <a:spLocks noChangeArrowheads="1"/>
            </p:cNvSpPr>
            <p:nvPr/>
          </p:nvSpPr>
          <p:spPr bwMode="auto">
            <a:xfrm>
              <a:off x="1934" y="3296"/>
              <a:ext cx="480" cy="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>
                  <a:latin typeface="+mn-ea"/>
                  <a:ea typeface="+mn-ea"/>
                </a:rPr>
                <a:t>1</a:t>
              </a:r>
            </a:p>
          </p:txBody>
        </p:sp>
        <p:grpSp>
          <p:nvGrpSpPr>
            <p:cNvPr id="11" name="Group 79"/>
            <p:cNvGrpSpPr>
              <a:grpSpLocks/>
            </p:cNvGrpSpPr>
            <p:nvPr/>
          </p:nvGrpSpPr>
          <p:grpSpPr bwMode="auto">
            <a:xfrm>
              <a:off x="2414" y="3204"/>
              <a:ext cx="528" cy="528"/>
              <a:chOff x="2016" y="1680"/>
              <a:chExt cx="528" cy="768"/>
            </a:xfrm>
          </p:grpSpPr>
          <p:sp>
            <p:nvSpPr>
              <p:cNvPr id="155" name="Line 80"/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56" name="Line 81"/>
              <p:cNvSpPr>
                <a:spLocks noChangeShapeType="1"/>
              </p:cNvSpPr>
              <p:nvPr/>
            </p:nvSpPr>
            <p:spPr bwMode="auto">
              <a:xfrm>
                <a:off x="2304" y="1680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57" name="Line 82"/>
              <p:cNvSpPr>
                <a:spLocks noChangeShapeType="1"/>
              </p:cNvSpPr>
              <p:nvPr/>
            </p:nvSpPr>
            <p:spPr bwMode="auto">
              <a:xfrm>
                <a:off x="2304" y="2448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58" name="Line 83"/>
              <p:cNvSpPr>
                <a:spLocks noChangeShapeType="1"/>
              </p:cNvSpPr>
              <p:nvPr/>
            </p:nvSpPr>
            <p:spPr bwMode="auto">
              <a:xfrm>
                <a:off x="2304" y="1680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12" name="Rectangle 58"/>
            <p:cNvSpPr>
              <a:spLocks noChangeArrowheads="1"/>
            </p:cNvSpPr>
            <p:nvPr/>
          </p:nvSpPr>
          <p:spPr bwMode="auto">
            <a:xfrm>
              <a:off x="1934" y="2480"/>
              <a:ext cx="480" cy="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>
                  <a:latin typeface="+mn-ea"/>
                  <a:ea typeface="+mn-ea"/>
                </a:rPr>
                <a:t> 2</a:t>
              </a:r>
            </a:p>
          </p:txBody>
        </p:sp>
        <p:grpSp>
          <p:nvGrpSpPr>
            <p:cNvPr id="13" name="Group 84"/>
            <p:cNvGrpSpPr>
              <a:grpSpLocks/>
            </p:cNvGrpSpPr>
            <p:nvPr/>
          </p:nvGrpSpPr>
          <p:grpSpPr bwMode="auto">
            <a:xfrm>
              <a:off x="2414" y="2388"/>
              <a:ext cx="528" cy="528"/>
              <a:chOff x="2016" y="1680"/>
              <a:chExt cx="528" cy="768"/>
            </a:xfrm>
          </p:grpSpPr>
          <p:sp>
            <p:nvSpPr>
              <p:cNvPr id="151" name="Line 85"/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52" name="Line 86"/>
              <p:cNvSpPr>
                <a:spLocks noChangeShapeType="1"/>
              </p:cNvSpPr>
              <p:nvPr/>
            </p:nvSpPr>
            <p:spPr bwMode="auto">
              <a:xfrm>
                <a:off x="2304" y="1680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53" name="Line 87"/>
              <p:cNvSpPr>
                <a:spLocks noChangeShapeType="1"/>
              </p:cNvSpPr>
              <p:nvPr/>
            </p:nvSpPr>
            <p:spPr bwMode="auto">
              <a:xfrm>
                <a:off x="2304" y="2448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54" name="Line 88"/>
              <p:cNvSpPr>
                <a:spLocks noChangeShapeType="1"/>
              </p:cNvSpPr>
              <p:nvPr/>
            </p:nvSpPr>
            <p:spPr bwMode="auto">
              <a:xfrm>
                <a:off x="2304" y="1680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grpSp>
          <p:nvGrpSpPr>
            <p:cNvPr id="14" name="Group 269"/>
            <p:cNvGrpSpPr>
              <a:grpSpLocks/>
            </p:cNvGrpSpPr>
            <p:nvPr/>
          </p:nvGrpSpPr>
          <p:grpSpPr bwMode="auto">
            <a:xfrm>
              <a:off x="2933" y="1521"/>
              <a:ext cx="286" cy="626"/>
              <a:chOff x="2933" y="1521"/>
              <a:chExt cx="286" cy="626"/>
            </a:xfrm>
          </p:grpSpPr>
          <p:sp>
            <p:nvSpPr>
              <p:cNvPr id="148" name="Text Box 92"/>
              <p:cNvSpPr txBox="1">
                <a:spLocks noChangeArrowheads="1"/>
              </p:cNvSpPr>
              <p:nvPr/>
            </p:nvSpPr>
            <p:spPr bwMode="auto">
              <a:xfrm>
                <a:off x="2942" y="1521"/>
                <a:ext cx="277" cy="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400">
                    <a:latin typeface="+mn-ea"/>
                    <a:ea typeface="+mn-ea"/>
                  </a:rPr>
                  <a:t>每天</a:t>
                </a:r>
                <a:endParaRPr lang="en-US" altLang="zh-CN">
                  <a:latin typeface="+mn-ea"/>
                  <a:ea typeface="+mn-ea"/>
                </a:endParaRPr>
              </a:p>
            </p:txBody>
          </p:sp>
          <p:sp>
            <p:nvSpPr>
              <p:cNvPr id="149" name="Text Box 94"/>
              <p:cNvSpPr txBox="1">
                <a:spLocks noChangeArrowheads="1"/>
              </p:cNvSpPr>
              <p:nvPr/>
            </p:nvSpPr>
            <p:spPr bwMode="auto">
              <a:xfrm>
                <a:off x="2933" y="2048"/>
                <a:ext cx="277" cy="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400">
                    <a:latin typeface="+mn-ea"/>
                    <a:ea typeface="+mn-ea"/>
                  </a:rPr>
                  <a:t>偶尔</a:t>
                </a:r>
                <a:endParaRPr lang="en-US" altLang="zh-CN">
                  <a:latin typeface="+mn-ea"/>
                  <a:ea typeface="+mn-ea"/>
                </a:endParaRPr>
              </a:p>
            </p:txBody>
          </p:sp>
          <p:sp>
            <p:nvSpPr>
              <p:cNvPr id="150" name="Text Box 103"/>
              <p:cNvSpPr txBox="1">
                <a:spLocks noChangeArrowheads="1"/>
              </p:cNvSpPr>
              <p:nvPr/>
            </p:nvSpPr>
            <p:spPr bwMode="auto">
              <a:xfrm>
                <a:off x="2942" y="1790"/>
                <a:ext cx="277" cy="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400">
                    <a:latin typeface="+mn-ea"/>
                    <a:ea typeface="+mn-ea"/>
                  </a:rPr>
                  <a:t>时常</a:t>
                </a:r>
                <a:endParaRPr lang="en-US" altLang="zh-CN">
                  <a:latin typeface="+mn-ea"/>
                  <a:ea typeface="+mn-ea"/>
                </a:endParaRPr>
              </a:p>
            </p:txBody>
          </p:sp>
        </p:grpSp>
        <p:grpSp>
          <p:nvGrpSpPr>
            <p:cNvPr id="15" name="Group 143"/>
            <p:cNvGrpSpPr>
              <a:grpSpLocks/>
            </p:cNvGrpSpPr>
            <p:nvPr/>
          </p:nvGrpSpPr>
          <p:grpSpPr bwMode="auto">
            <a:xfrm>
              <a:off x="3662" y="1488"/>
              <a:ext cx="192" cy="681"/>
              <a:chOff x="3264" y="1644"/>
              <a:chExt cx="192" cy="681"/>
            </a:xfrm>
          </p:grpSpPr>
          <p:sp>
            <p:nvSpPr>
              <p:cNvPr id="145" name="Rectangle 107"/>
              <p:cNvSpPr>
                <a:spLocks noChangeArrowheads="1"/>
              </p:cNvSpPr>
              <p:nvPr/>
            </p:nvSpPr>
            <p:spPr bwMode="auto">
              <a:xfrm>
                <a:off x="3264" y="16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600" b="1">
                    <a:latin typeface="+mn-ea"/>
                    <a:ea typeface="+mn-ea"/>
                  </a:rPr>
                  <a:t>3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46" name="Rectangle 108"/>
              <p:cNvSpPr>
                <a:spLocks noChangeArrowheads="1"/>
              </p:cNvSpPr>
              <p:nvPr/>
            </p:nvSpPr>
            <p:spPr bwMode="auto">
              <a:xfrm>
                <a:off x="3264" y="1893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600" b="1">
                    <a:latin typeface="+mn-ea"/>
                    <a:ea typeface="+mn-ea"/>
                  </a:rPr>
                  <a:t>2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47" name="Rectangle 109"/>
              <p:cNvSpPr>
                <a:spLocks noChangeArrowheads="1"/>
              </p:cNvSpPr>
              <p:nvPr/>
            </p:nvSpPr>
            <p:spPr bwMode="auto">
              <a:xfrm>
                <a:off x="3264" y="2133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600" b="1">
                    <a:latin typeface="+mn-ea"/>
                    <a:ea typeface="+mn-ea"/>
                  </a:rPr>
                  <a:t>1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</p:grpSp>
        <p:grpSp>
          <p:nvGrpSpPr>
            <p:cNvPr id="16" name="Group 152"/>
            <p:cNvGrpSpPr>
              <a:grpSpLocks/>
            </p:cNvGrpSpPr>
            <p:nvPr/>
          </p:nvGrpSpPr>
          <p:grpSpPr bwMode="auto">
            <a:xfrm>
              <a:off x="3854" y="1506"/>
              <a:ext cx="480" cy="660"/>
              <a:chOff x="3456" y="1662"/>
              <a:chExt cx="480" cy="660"/>
            </a:xfrm>
          </p:grpSpPr>
          <p:grpSp>
            <p:nvGrpSpPr>
              <p:cNvPr id="130" name="Group 132"/>
              <p:cNvGrpSpPr>
                <a:grpSpLocks/>
              </p:cNvGrpSpPr>
              <p:nvPr/>
            </p:nvGrpSpPr>
            <p:grpSpPr bwMode="auto">
              <a:xfrm>
                <a:off x="3456" y="1662"/>
                <a:ext cx="480" cy="192"/>
                <a:chOff x="3456" y="1680"/>
                <a:chExt cx="480" cy="192"/>
              </a:xfrm>
            </p:grpSpPr>
            <p:sp>
              <p:nvSpPr>
                <p:cNvPr id="141" name="Line 128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42" name="Line 129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43" name="Line 130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44" name="Line 131"/>
                <p:cNvSpPr>
                  <a:spLocks noChangeShapeType="1"/>
                </p:cNvSpPr>
                <p:nvPr/>
              </p:nvSpPr>
              <p:spPr bwMode="auto">
                <a:xfrm>
                  <a:off x="3840" y="18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31" name="Group 133"/>
              <p:cNvGrpSpPr>
                <a:grpSpLocks/>
              </p:cNvGrpSpPr>
              <p:nvPr/>
            </p:nvGrpSpPr>
            <p:grpSpPr bwMode="auto">
              <a:xfrm>
                <a:off x="3456" y="2130"/>
                <a:ext cx="480" cy="192"/>
                <a:chOff x="3456" y="1680"/>
                <a:chExt cx="480" cy="192"/>
              </a:xfrm>
            </p:grpSpPr>
            <p:sp>
              <p:nvSpPr>
                <p:cNvPr id="137" name="Line 134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38" name="Line 135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39" name="Line 136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40" name="Line 137"/>
                <p:cNvSpPr>
                  <a:spLocks noChangeShapeType="1"/>
                </p:cNvSpPr>
                <p:nvPr/>
              </p:nvSpPr>
              <p:spPr bwMode="auto">
                <a:xfrm>
                  <a:off x="3840" y="18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32" name="Group 138"/>
              <p:cNvGrpSpPr>
                <a:grpSpLocks/>
              </p:cNvGrpSpPr>
              <p:nvPr/>
            </p:nvGrpSpPr>
            <p:grpSpPr bwMode="auto">
              <a:xfrm>
                <a:off x="3456" y="1902"/>
                <a:ext cx="480" cy="192"/>
                <a:chOff x="3456" y="1680"/>
                <a:chExt cx="480" cy="192"/>
              </a:xfrm>
            </p:grpSpPr>
            <p:sp>
              <p:nvSpPr>
                <p:cNvPr id="133" name="Line 139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34" name="Line 140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35" name="Line 141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36" name="Line 142"/>
                <p:cNvSpPr>
                  <a:spLocks noChangeShapeType="1"/>
                </p:cNvSpPr>
                <p:nvPr/>
              </p:nvSpPr>
              <p:spPr bwMode="auto">
                <a:xfrm>
                  <a:off x="3840" y="18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17" name="Group 144"/>
            <p:cNvGrpSpPr>
              <a:grpSpLocks/>
            </p:cNvGrpSpPr>
            <p:nvPr/>
          </p:nvGrpSpPr>
          <p:grpSpPr bwMode="auto">
            <a:xfrm>
              <a:off x="3671" y="2289"/>
              <a:ext cx="192" cy="681"/>
              <a:chOff x="3264" y="1644"/>
              <a:chExt cx="192" cy="681"/>
            </a:xfrm>
          </p:grpSpPr>
          <p:sp>
            <p:nvSpPr>
              <p:cNvPr id="127" name="Rectangle 145"/>
              <p:cNvSpPr>
                <a:spLocks noChangeArrowheads="1"/>
              </p:cNvSpPr>
              <p:nvPr/>
            </p:nvSpPr>
            <p:spPr bwMode="auto">
              <a:xfrm>
                <a:off x="3264" y="16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600" b="1">
                    <a:latin typeface="+mn-ea"/>
                    <a:ea typeface="+mn-ea"/>
                  </a:rPr>
                  <a:t>3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28" name="Rectangle 146"/>
              <p:cNvSpPr>
                <a:spLocks noChangeArrowheads="1"/>
              </p:cNvSpPr>
              <p:nvPr/>
            </p:nvSpPr>
            <p:spPr bwMode="auto">
              <a:xfrm>
                <a:off x="3264" y="1893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600" b="1">
                    <a:latin typeface="+mn-ea"/>
                    <a:ea typeface="+mn-ea"/>
                  </a:rPr>
                  <a:t>2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29" name="Rectangle 147"/>
              <p:cNvSpPr>
                <a:spLocks noChangeArrowheads="1"/>
              </p:cNvSpPr>
              <p:nvPr/>
            </p:nvSpPr>
            <p:spPr bwMode="auto">
              <a:xfrm>
                <a:off x="3264" y="2133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600" b="1">
                    <a:latin typeface="+mn-ea"/>
                    <a:ea typeface="+mn-ea"/>
                  </a:rPr>
                  <a:t>1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</p:grpSp>
        <p:grpSp>
          <p:nvGrpSpPr>
            <p:cNvPr id="18" name="Group 148"/>
            <p:cNvGrpSpPr>
              <a:grpSpLocks/>
            </p:cNvGrpSpPr>
            <p:nvPr/>
          </p:nvGrpSpPr>
          <p:grpSpPr bwMode="auto">
            <a:xfrm>
              <a:off x="3674" y="3108"/>
              <a:ext cx="192" cy="681"/>
              <a:chOff x="3264" y="1644"/>
              <a:chExt cx="192" cy="681"/>
            </a:xfrm>
          </p:grpSpPr>
          <p:sp>
            <p:nvSpPr>
              <p:cNvPr id="124" name="Rectangle 149"/>
              <p:cNvSpPr>
                <a:spLocks noChangeArrowheads="1"/>
              </p:cNvSpPr>
              <p:nvPr/>
            </p:nvSpPr>
            <p:spPr bwMode="auto">
              <a:xfrm>
                <a:off x="3264" y="164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600" b="1">
                    <a:latin typeface="+mn-ea"/>
                    <a:ea typeface="+mn-ea"/>
                  </a:rPr>
                  <a:t>3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25" name="Rectangle 150"/>
              <p:cNvSpPr>
                <a:spLocks noChangeArrowheads="1"/>
              </p:cNvSpPr>
              <p:nvPr/>
            </p:nvSpPr>
            <p:spPr bwMode="auto">
              <a:xfrm>
                <a:off x="3264" y="1893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600" b="1">
                    <a:latin typeface="+mn-ea"/>
                    <a:ea typeface="+mn-ea"/>
                  </a:rPr>
                  <a:t>2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26" name="Rectangle 151"/>
              <p:cNvSpPr>
                <a:spLocks noChangeArrowheads="1"/>
              </p:cNvSpPr>
              <p:nvPr/>
            </p:nvSpPr>
            <p:spPr bwMode="auto">
              <a:xfrm>
                <a:off x="3264" y="2133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600" b="1">
                    <a:latin typeface="+mn-ea"/>
                    <a:ea typeface="+mn-ea"/>
                  </a:rPr>
                  <a:t>1</a:t>
                </a:r>
                <a:endParaRPr lang="zh-CN" altLang="en-US">
                  <a:latin typeface="+mn-ea"/>
                  <a:ea typeface="+mn-ea"/>
                </a:endParaRPr>
              </a:p>
            </p:txBody>
          </p:sp>
        </p:grpSp>
        <p:grpSp>
          <p:nvGrpSpPr>
            <p:cNvPr id="19" name="Group 153"/>
            <p:cNvGrpSpPr>
              <a:grpSpLocks/>
            </p:cNvGrpSpPr>
            <p:nvPr/>
          </p:nvGrpSpPr>
          <p:grpSpPr bwMode="auto">
            <a:xfrm>
              <a:off x="3872" y="3108"/>
              <a:ext cx="480" cy="660"/>
              <a:chOff x="3456" y="1662"/>
              <a:chExt cx="480" cy="660"/>
            </a:xfrm>
          </p:grpSpPr>
          <p:grpSp>
            <p:nvGrpSpPr>
              <p:cNvPr id="109" name="Group 154"/>
              <p:cNvGrpSpPr>
                <a:grpSpLocks/>
              </p:cNvGrpSpPr>
              <p:nvPr/>
            </p:nvGrpSpPr>
            <p:grpSpPr bwMode="auto">
              <a:xfrm>
                <a:off x="3456" y="1662"/>
                <a:ext cx="480" cy="192"/>
                <a:chOff x="3456" y="1680"/>
                <a:chExt cx="480" cy="192"/>
              </a:xfrm>
            </p:grpSpPr>
            <p:sp>
              <p:nvSpPr>
                <p:cNvPr id="120" name="Line 155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21" name="Line 156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22" name="Line 157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23" name="Line 158"/>
                <p:cNvSpPr>
                  <a:spLocks noChangeShapeType="1"/>
                </p:cNvSpPr>
                <p:nvPr/>
              </p:nvSpPr>
              <p:spPr bwMode="auto">
                <a:xfrm>
                  <a:off x="3840" y="18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10" name="Group 159"/>
              <p:cNvGrpSpPr>
                <a:grpSpLocks/>
              </p:cNvGrpSpPr>
              <p:nvPr/>
            </p:nvGrpSpPr>
            <p:grpSpPr bwMode="auto">
              <a:xfrm>
                <a:off x="3456" y="2130"/>
                <a:ext cx="480" cy="192"/>
                <a:chOff x="3456" y="1680"/>
                <a:chExt cx="480" cy="192"/>
              </a:xfrm>
            </p:grpSpPr>
            <p:sp>
              <p:nvSpPr>
                <p:cNvPr id="116" name="Line 160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17" name="Line 161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18" name="Line 162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19" name="Line 163"/>
                <p:cNvSpPr>
                  <a:spLocks noChangeShapeType="1"/>
                </p:cNvSpPr>
                <p:nvPr/>
              </p:nvSpPr>
              <p:spPr bwMode="auto">
                <a:xfrm>
                  <a:off x="3840" y="18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11" name="Group 164"/>
              <p:cNvGrpSpPr>
                <a:grpSpLocks/>
              </p:cNvGrpSpPr>
              <p:nvPr/>
            </p:nvGrpSpPr>
            <p:grpSpPr bwMode="auto">
              <a:xfrm>
                <a:off x="3456" y="1902"/>
                <a:ext cx="480" cy="192"/>
                <a:chOff x="3456" y="1680"/>
                <a:chExt cx="480" cy="192"/>
              </a:xfrm>
            </p:grpSpPr>
            <p:sp>
              <p:nvSpPr>
                <p:cNvPr id="112" name="Line 165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13" name="Line 166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14" name="Line 167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15" name="Line 168"/>
                <p:cNvSpPr>
                  <a:spLocks noChangeShapeType="1"/>
                </p:cNvSpPr>
                <p:nvPr/>
              </p:nvSpPr>
              <p:spPr bwMode="auto">
                <a:xfrm>
                  <a:off x="3840" y="18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20" name="Group 169"/>
            <p:cNvGrpSpPr>
              <a:grpSpLocks/>
            </p:cNvGrpSpPr>
            <p:nvPr/>
          </p:nvGrpSpPr>
          <p:grpSpPr bwMode="auto">
            <a:xfrm>
              <a:off x="3863" y="2292"/>
              <a:ext cx="480" cy="660"/>
              <a:chOff x="3456" y="1662"/>
              <a:chExt cx="480" cy="660"/>
            </a:xfrm>
          </p:grpSpPr>
          <p:grpSp>
            <p:nvGrpSpPr>
              <p:cNvPr id="94" name="Group 170"/>
              <p:cNvGrpSpPr>
                <a:grpSpLocks/>
              </p:cNvGrpSpPr>
              <p:nvPr/>
            </p:nvGrpSpPr>
            <p:grpSpPr bwMode="auto">
              <a:xfrm>
                <a:off x="3456" y="1662"/>
                <a:ext cx="480" cy="192"/>
                <a:chOff x="3456" y="1680"/>
                <a:chExt cx="480" cy="192"/>
              </a:xfrm>
            </p:grpSpPr>
            <p:sp>
              <p:nvSpPr>
                <p:cNvPr id="105" name="Line 171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6" name="Line 172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7" name="Line 173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8" name="Line 174"/>
                <p:cNvSpPr>
                  <a:spLocks noChangeShapeType="1"/>
                </p:cNvSpPr>
                <p:nvPr/>
              </p:nvSpPr>
              <p:spPr bwMode="auto">
                <a:xfrm>
                  <a:off x="3840" y="18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95" name="Group 175"/>
              <p:cNvGrpSpPr>
                <a:grpSpLocks/>
              </p:cNvGrpSpPr>
              <p:nvPr/>
            </p:nvGrpSpPr>
            <p:grpSpPr bwMode="auto">
              <a:xfrm>
                <a:off x="3456" y="2130"/>
                <a:ext cx="480" cy="192"/>
                <a:chOff x="3456" y="1680"/>
                <a:chExt cx="480" cy="192"/>
              </a:xfrm>
            </p:grpSpPr>
            <p:sp>
              <p:nvSpPr>
                <p:cNvPr id="101" name="Line 176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2" name="Line 177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3" name="Line 178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4" name="Line 179"/>
                <p:cNvSpPr>
                  <a:spLocks noChangeShapeType="1"/>
                </p:cNvSpPr>
                <p:nvPr/>
              </p:nvSpPr>
              <p:spPr bwMode="auto">
                <a:xfrm>
                  <a:off x="3840" y="18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96" name="Group 180"/>
              <p:cNvGrpSpPr>
                <a:grpSpLocks/>
              </p:cNvGrpSpPr>
              <p:nvPr/>
            </p:nvGrpSpPr>
            <p:grpSpPr bwMode="auto">
              <a:xfrm>
                <a:off x="3456" y="1902"/>
                <a:ext cx="480" cy="192"/>
                <a:chOff x="3456" y="1680"/>
                <a:chExt cx="480" cy="192"/>
              </a:xfrm>
            </p:grpSpPr>
            <p:sp>
              <p:nvSpPr>
                <p:cNvPr id="97" name="Line 181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98" name="Line 182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99" name="Line 183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100" name="Line 184"/>
                <p:cNvSpPr>
                  <a:spLocks noChangeShapeType="1"/>
                </p:cNvSpPr>
                <p:nvPr/>
              </p:nvSpPr>
              <p:spPr bwMode="auto">
                <a:xfrm>
                  <a:off x="3840" y="18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21" name="Group 278"/>
            <p:cNvGrpSpPr>
              <a:grpSpLocks/>
            </p:cNvGrpSpPr>
            <p:nvPr/>
          </p:nvGrpSpPr>
          <p:grpSpPr bwMode="auto">
            <a:xfrm>
              <a:off x="5006" y="1500"/>
              <a:ext cx="118" cy="2256"/>
              <a:chOff x="4910" y="1380"/>
              <a:chExt cx="118" cy="2508"/>
            </a:xfrm>
          </p:grpSpPr>
          <p:sp>
            <p:nvSpPr>
              <p:cNvPr id="63" name="Text Box 196"/>
              <p:cNvSpPr txBox="1">
                <a:spLocks noChangeArrowheads="1"/>
              </p:cNvSpPr>
              <p:nvPr/>
            </p:nvSpPr>
            <p:spPr bwMode="auto">
              <a:xfrm>
                <a:off x="4934" y="2643"/>
                <a:ext cx="94" cy="2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zh-CN" altLang="en-US">
                  <a:latin typeface="+mn-ea"/>
                  <a:ea typeface="+mn-ea"/>
                </a:endParaRPr>
              </a:p>
            </p:txBody>
          </p:sp>
          <p:grpSp>
            <p:nvGrpSpPr>
              <p:cNvPr id="64" name="Group 245"/>
              <p:cNvGrpSpPr>
                <a:grpSpLocks/>
              </p:cNvGrpSpPr>
              <p:nvPr/>
            </p:nvGrpSpPr>
            <p:grpSpPr bwMode="auto">
              <a:xfrm>
                <a:off x="4910" y="1380"/>
                <a:ext cx="96" cy="780"/>
                <a:chOff x="4512" y="1602"/>
                <a:chExt cx="96" cy="780"/>
              </a:xfrm>
            </p:grpSpPr>
            <p:grpSp>
              <p:nvGrpSpPr>
                <p:cNvPr id="85" name="Group 238"/>
                <p:cNvGrpSpPr>
                  <a:grpSpLocks/>
                </p:cNvGrpSpPr>
                <p:nvPr/>
              </p:nvGrpSpPr>
              <p:grpSpPr bwMode="auto">
                <a:xfrm>
                  <a:off x="4512" y="1602"/>
                  <a:ext cx="96" cy="231"/>
                  <a:chOff x="4512" y="1632"/>
                  <a:chExt cx="96" cy="231"/>
                </a:xfrm>
              </p:grpSpPr>
              <p:sp>
                <p:nvSpPr>
                  <p:cNvPr id="92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767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1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93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63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2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86" name="Group 239"/>
                <p:cNvGrpSpPr>
                  <a:grpSpLocks/>
                </p:cNvGrpSpPr>
                <p:nvPr/>
              </p:nvGrpSpPr>
              <p:grpSpPr bwMode="auto">
                <a:xfrm>
                  <a:off x="4512" y="1875"/>
                  <a:ext cx="96" cy="231"/>
                  <a:chOff x="4512" y="1632"/>
                  <a:chExt cx="96" cy="231"/>
                </a:xfrm>
              </p:grpSpPr>
              <p:sp>
                <p:nvSpPr>
                  <p:cNvPr id="90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767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1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91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63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2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87" name="Group 242"/>
                <p:cNvGrpSpPr>
                  <a:grpSpLocks/>
                </p:cNvGrpSpPr>
                <p:nvPr/>
              </p:nvGrpSpPr>
              <p:grpSpPr bwMode="auto">
                <a:xfrm>
                  <a:off x="4512" y="2151"/>
                  <a:ext cx="96" cy="231"/>
                  <a:chOff x="4512" y="1632"/>
                  <a:chExt cx="96" cy="231"/>
                </a:xfrm>
              </p:grpSpPr>
              <p:sp>
                <p:nvSpPr>
                  <p:cNvPr id="88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767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1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89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63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2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65" name="Group 246"/>
              <p:cNvGrpSpPr>
                <a:grpSpLocks/>
              </p:cNvGrpSpPr>
              <p:nvPr/>
            </p:nvGrpSpPr>
            <p:grpSpPr bwMode="auto">
              <a:xfrm>
                <a:off x="4910" y="2244"/>
                <a:ext cx="96" cy="780"/>
                <a:chOff x="4512" y="1602"/>
                <a:chExt cx="96" cy="780"/>
              </a:xfrm>
            </p:grpSpPr>
            <p:grpSp>
              <p:nvGrpSpPr>
                <p:cNvPr id="76" name="Group 247"/>
                <p:cNvGrpSpPr>
                  <a:grpSpLocks/>
                </p:cNvGrpSpPr>
                <p:nvPr/>
              </p:nvGrpSpPr>
              <p:grpSpPr bwMode="auto">
                <a:xfrm>
                  <a:off x="4512" y="1602"/>
                  <a:ext cx="96" cy="231"/>
                  <a:chOff x="4512" y="1632"/>
                  <a:chExt cx="96" cy="231"/>
                </a:xfrm>
              </p:grpSpPr>
              <p:sp>
                <p:nvSpPr>
                  <p:cNvPr id="83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767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1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84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63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2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77" name="Group 250"/>
                <p:cNvGrpSpPr>
                  <a:grpSpLocks/>
                </p:cNvGrpSpPr>
                <p:nvPr/>
              </p:nvGrpSpPr>
              <p:grpSpPr bwMode="auto">
                <a:xfrm>
                  <a:off x="4512" y="1875"/>
                  <a:ext cx="96" cy="231"/>
                  <a:chOff x="4512" y="1632"/>
                  <a:chExt cx="96" cy="231"/>
                </a:xfrm>
              </p:grpSpPr>
              <p:sp>
                <p:nvSpPr>
                  <p:cNvPr id="81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767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1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82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63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2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78" name="Group 253"/>
                <p:cNvGrpSpPr>
                  <a:grpSpLocks/>
                </p:cNvGrpSpPr>
                <p:nvPr/>
              </p:nvGrpSpPr>
              <p:grpSpPr bwMode="auto">
                <a:xfrm>
                  <a:off x="4512" y="2151"/>
                  <a:ext cx="96" cy="231"/>
                  <a:chOff x="4512" y="1632"/>
                  <a:chExt cx="96" cy="231"/>
                </a:xfrm>
              </p:grpSpPr>
              <p:sp>
                <p:nvSpPr>
                  <p:cNvPr id="79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767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1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80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63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2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66" name="Group 256"/>
              <p:cNvGrpSpPr>
                <a:grpSpLocks/>
              </p:cNvGrpSpPr>
              <p:nvPr/>
            </p:nvGrpSpPr>
            <p:grpSpPr bwMode="auto">
              <a:xfrm>
                <a:off x="4910" y="3108"/>
                <a:ext cx="96" cy="780"/>
                <a:chOff x="4512" y="1602"/>
                <a:chExt cx="96" cy="780"/>
              </a:xfrm>
            </p:grpSpPr>
            <p:grpSp>
              <p:nvGrpSpPr>
                <p:cNvPr id="67" name="Group 257"/>
                <p:cNvGrpSpPr>
                  <a:grpSpLocks/>
                </p:cNvGrpSpPr>
                <p:nvPr/>
              </p:nvGrpSpPr>
              <p:grpSpPr bwMode="auto">
                <a:xfrm>
                  <a:off x="4512" y="1602"/>
                  <a:ext cx="96" cy="231"/>
                  <a:chOff x="4512" y="1632"/>
                  <a:chExt cx="96" cy="231"/>
                </a:xfrm>
              </p:grpSpPr>
              <p:sp>
                <p:nvSpPr>
                  <p:cNvPr id="74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767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1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75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63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2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68" name="Group 260"/>
                <p:cNvGrpSpPr>
                  <a:grpSpLocks/>
                </p:cNvGrpSpPr>
                <p:nvPr/>
              </p:nvGrpSpPr>
              <p:grpSpPr bwMode="auto">
                <a:xfrm>
                  <a:off x="4512" y="1875"/>
                  <a:ext cx="96" cy="231"/>
                  <a:chOff x="4512" y="1632"/>
                  <a:chExt cx="96" cy="231"/>
                </a:xfrm>
              </p:grpSpPr>
              <p:sp>
                <p:nvSpPr>
                  <p:cNvPr id="72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767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1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73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63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2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69" name="Group 263"/>
                <p:cNvGrpSpPr>
                  <a:grpSpLocks/>
                </p:cNvGrpSpPr>
                <p:nvPr/>
              </p:nvGrpSpPr>
              <p:grpSpPr bwMode="auto">
                <a:xfrm>
                  <a:off x="4512" y="2151"/>
                  <a:ext cx="96" cy="231"/>
                  <a:chOff x="4512" y="1632"/>
                  <a:chExt cx="96" cy="231"/>
                </a:xfrm>
              </p:grpSpPr>
              <p:sp>
                <p:nvSpPr>
                  <p:cNvPr id="70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767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1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71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63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200" b="1">
                        <a:latin typeface="+mn-ea"/>
                        <a:ea typeface="+mn-ea"/>
                      </a:rPr>
                      <a:t>2</a:t>
                    </a:r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  <p:grpSp>
          <p:nvGrpSpPr>
            <p:cNvPr id="22" name="Group 270"/>
            <p:cNvGrpSpPr>
              <a:grpSpLocks/>
            </p:cNvGrpSpPr>
            <p:nvPr/>
          </p:nvGrpSpPr>
          <p:grpSpPr bwMode="auto">
            <a:xfrm>
              <a:off x="2928" y="3152"/>
              <a:ext cx="286" cy="626"/>
              <a:chOff x="2933" y="1521"/>
              <a:chExt cx="286" cy="626"/>
            </a:xfrm>
          </p:grpSpPr>
          <p:sp>
            <p:nvSpPr>
              <p:cNvPr id="60" name="Text Box 271"/>
              <p:cNvSpPr txBox="1">
                <a:spLocks noChangeArrowheads="1"/>
              </p:cNvSpPr>
              <p:nvPr/>
            </p:nvSpPr>
            <p:spPr bwMode="auto">
              <a:xfrm>
                <a:off x="2942" y="1521"/>
                <a:ext cx="277" cy="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400">
                    <a:latin typeface="+mn-ea"/>
                    <a:ea typeface="+mn-ea"/>
                  </a:rPr>
                  <a:t>每天</a:t>
                </a:r>
                <a:endParaRPr lang="en-US" altLang="zh-CN">
                  <a:latin typeface="+mn-ea"/>
                  <a:ea typeface="+mn-ea"/>
                </a:endParaRPr>
              </a:p>
            </p:txBody>
          </p:sp>
          <p:sp>
            <p:nvSpPr>
              <p:cNvPr id="61" name="Text Box 272"/>
              <p:cNvSpPr txBox="1">
                <a:spLocks noChangeArrowheads="1"/>
              </p:cNvSpPr>
              <p:nvPr/>
            </p:nvSpPr>
            <p:spPr bwMode="auto">
              <a:xfrm>
                <a:off x="2933" y="2048"/>
                <a:ext cx="277" cy="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400">
                    <a:latin typeface="+mn-ea"/>
                    <a:ea typeface="+mn-ea"/>
                  </a:rPr>
                  <a:t>偶尔</a:t>
                </a:r>
                <a:endParaRPr lang="en-US" altLang="zh-CN" sz="1600" b="1">
                  <a:latin typeface="+mn-ea"/>
                  <a:ea typeface="+mn-ea"/>
                </a:endParaRPr>
              </a:p>
            </p:txBody>
          </p:sp>
          <p:sp>
            <p:nvSpPr>
              <p:cNvPr id="62" name="Text Box 273"/>
              <p:cNvSpPr txBox="1">
                <a:spLocks noChangeArrowheads="1"/>
              </p:cNvSpPr>
              <p:nvPr/>
            </p:nvSpPr>
            <p:spPr bwMode="auto">
              <a:xfrm>
                <a:off x="2942" y="1790"/>
                <a:ext cx="277" cy="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400">
                    <a:latin typeface="+mn-ea"/>
                    <a:ea typeface="+mn-ea"/>
                  </a:rPr>
                  <a:t>时常</a:t>
                </a:r>
                <a:endParaRPr lang="en-US" altLang="zh-CN">
                  <a:latin typeface="+mn-ea"/>
                  <a:ea typeface="+mn-ea"/>
                </a:endParaRPr>
              </a:p>
            </p:txBody>
          </p:sp>
        </p:grpSp>
        <p:grpSp>
          <p:nvGrpSpPr>
            <p:cNvPr id="23" name="Group 274"/>
            <p:cNvGrpSpPr>
              <a:grpSpLocks/>
            </p:cNvGrpSpPr>
            <p:nvPr/>
          </p:nvGrpSpPr>
          <p:grpSpPr bwMode="auto">
            <a:xfrm>
              <a:off x="2928" y="2346"/>
              <a:ext cx="286" cy="626"/>
              <a:chOff x="2933" y="1521"/>
              <a:chExt cx="286" cy="626"/>
            </a:xfrm>
          </p:grpSpPr>
          <p:sp>
            <p:nvSpPr>
              <p:cNvPr id="57" name="Text Box 275"/>
              <p:cNvSpPr txBox="1">
                <a:spLocks noChangeArrowheads="1"/>
              </p:cNvSpPr>
              <p:nvPr/>
            </p:nvSpPr>
            <p:spPr bwMode="auto">
              <a:xfrm>
                <a:off x="2942" y="1521"/>
                <a:ext cx="277" cy="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400">
                    <a:latin typeface="+mn-ea"/>
                    <a:ea typeface="+mn-ea"/>
                  </a:rPr>
                  <a:t>每天</a:t>
                </a:r>
                <a:endParaRPr lang="en-US" altLang="zh-CN">
                  <a:latin typeface="+mn-ea"/>
                  <a:ea typeface="+mn-ea"/>
                </a:endParaRPr>
              </a:p>
            </p:txBody>
          </p:sp>
          <p:sp>
            <p:nvSpPr>
              <p:cNvPr id="58" name="Text Box 276"/>
              <p:cNvSpPr txBox="1">
                <a:spLocks noChangeArrowheads="1"/>
              </p:cNvSpPr>
              <p:nvPr/>
            </p:nvSpPr>
            <p:spPr bwMode="auto">
              <a:xfrm>
                <a:off x="2933" y="2048"/>
                <a:ext cx="277" cy="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400">
                    <a:latin typeface="+mn-ea"/>
                    <a:ea typeface="+mn-ea"/>
                  </a:rPr>
                  <a:t>偶尔</a:t>
                </a:r>
                <a:endParaRPr lang="en-US" altLang="zh-CN" sz="1600" b="1">
                  <a:latin typeface="+mn-ea"/>
                  <a:ea typeface="+mn-ea"/>
                </a:endParaRPr>
              </a:p>
            </p:txBody>
          </p:sp>
          <p:sp>
            <p:nvSpPr>
              <p:cNvPr id="59" name="Text Box 277"/>
              <p:cNvSpPr txBox="1">
                <a:spLocks noChangeArrowheads="1"/>
              </p:cNvSpPr>
              <p:nvPr/>
            </p:nvSpPr>
            <p:spPr bwMode="auto">
              <a:xfrm>
                <a:off x="2942" y="1790"/>
                <a:ext cx="277" cy="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zh-CN" altLang="en-US" sz="1400">
                    <a:latin typeface="+mn-ea"/>
                    <a:ea typeface="+mn-ea"/>
                  </a:rPr>
                  <a:t>时常</a:t>
                </a:r>
                <a:endParaRPr lang="en-US" altLang="zh-CN">
                  <a:latin typeface="+mn-ea"/>
                  <a:ea typeface="+mn-ea"/>
                </a:endParaRPr>
              </a:p>
            </p:txBody>
          </p:sp>
        </p:grpSp>
        <p:grpSp>
          <p:nvGrpSpPr>
            <p:cNvPr id="24" name="Group 300"/>
            <p:cNvGrpSpPr>
              <a:grpSpLocks/>
            </p:cNvGrpSpPr>
            <p:nvPr/>
          </p:nvGrpSpPr>
          <p:grpSpPr bwMode="auto">
            <a:xfrm>
              <a:off x="4334" y="1457"/>
              <a:ext cx="616" cy="764"/>
              <a:chOff x="4334" y="1463"/>
              <a:chExt cx="616" cy="764"/>
            </a:xfrm>
          </p:grpSpPr>
          <p:grpSp>
            <p:nvGrpSpPr>
              <p:cNvPr id="47" name="Group 285"/>
              <p:cNvGrpSpPr>
                <a:grpSpLocks/>
              </p:cNvGrpSpPr>
              <p:nvPr/>
            </p:nvGrpSpPr>
            <p:grpSpPr bwMode="auto">
              <a:xfrm>
                <a:off x="4334" y="1463"/>
                <a:ext cx="613" cy="764"/>
                <a:chOff x="4334" y="1463"/>
                <a:chExt cx="613" cy="764"/>
              </a:xfrm>
            </p:grpSpPr>
            <p:grpSp>
              <p:nvGrpSpPr>
                <p:cNvPr id="51" name="Group 209"/>
                <p:cNvGrpSpPr>
                  <a:grpSpLocks/>
                </p:cNvGrpSpPr>
                <p:nvPr/>
              </p:nvGrpSpPr>
              <p:grpSpPr bwMode="auto">
                <a:xfrm>
                  <a:off x="4334" y="1463"/>
                  <a:ext cx="580" cy="292"/>
                  <a:chOff x="3844" y="1610"/>
                  <a:chExt cx="580" cy="292"/>
                </a:xfrm>
              </p:grpSpPr>
              <p:sp>
                <p:nvSpPr>
                  <p:cNvPr id="55" name="Text Box 1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5" y="1728"/>
                    <a:ext cx="579" cy="1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200" b="1">
                        <a:latin typeface="+mn-ea"/>
                        <a:ea typeface="+mn-ea"/>
                      </a:rPr>
                      <a:t>Internal  </a:t>
                    </a:r>
                    <a:r>
                      <a:rPr lang="zh-CN" altLang="en-US" sz="1000">
                        <a:latin typeface="+mn-ea"/>
                        <a:ea typeface="+mn-ea"/>
                      </a:rPr>
                      <a:t>内部</a:t>
                    </a:r>
                  </a:p>
                </p:txBody>
              </p:sp>
              <p:sp>
                <p:nvSpPr>
                  <p:cNvPr id="56" name="Text Box 1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4" y="1610"/>
                    <a:ext cx="569" cy="1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200" b="1">
                        <a:latin typeface="+mn-ea"/>
                        <a:ea typeface="+mn-ea"/>
                      </a:rPr>
                      <a:t>External </a:t>
                    </a:r>
                    <a:r>
                      <a:rPr lang="zh-CN" altLang="en-US" sz="1000">
                        <a:latin typeface="+mn-ea"/>
                        <a:ea typeface="+mn-ea"/>
                      </a:rPr>
                      <a:t>外部</a:t>
                    </a:r>
                    <a:endParaRPr lang="zh-CN" altLang="en-US" sz="1200" b="1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52" name="Group 279"/>
                <p:cNvGrpSpPr>
                  <a:grpSpLocks/>
                </p:cNvGrpSpPr>
                <p:nvPr/>
              </p:nvGrpSpPr>
              <p:grpSpPr bwMode="auto">
                <a:xfrm>
                  <a:off x="4335" y="1935"/>
                  <a:ext cx="612" cy="292"/>
                  <a:chOff x="3845" y="1610"/>
                  <a:chExt cx="612" cy="292"/>
                </a:xfrm>
              </p:grpSpPr>
              <p:sp>
                <p:nvSpPr>
                  <p:cNvPr id="53" name="Text Box 2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5" y="1728"/>
                    <a:ext cx="579" cy="1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200" b="1">
                        <a:latin typeface="+mn-ea"/>
                        <a:ea typeface="+mn-ea"/>
                      </a:rPr>
                      <a:t>Internal  </a:t>
                    </a:r>
                    <a:r>
                      <a:rPr lang="zh-CN" altLang="en-US" sz="1000">
                        <a:latin typeface="+mn-ea"/>
                        <a:ea typeface="+mn-ea"/>
                      </a:rPr>
                      <a:t>内部</a:t>
                    </a:r>
                  </a:p>
                </p:txBody>
              </p:sp>
              <p:sp>
                <p:nvSpPr>
                  <p:cNvPr id="54" name="Text Box 2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1610"/>
                    <a:ext cx="569" cy="1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1200" b="1">
                        <a:latin typeface="+mn-ea"/>
                        <a:ea typeface="+mn-ea"/>
                      </a:rPr>
                      <a:t>External </a:t>
                    </a:r>
                    <a:r>
                      <a:rPr lang="zh-CN" altLang="en-US" sz="1000">
                        <a:latin typeface="+mn-ea"/>
                        <a:ea typeface="+mn-ea"/>
                      </a:rPr>
                      <a:t>外部</a:t>
                    </a:r>
                    <a:endParaRPr lang="zh-CN" altLang="en-US" sz="1200" b="1">
                      <a:latin typeface="+mn-ea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48" name="Group 282"/>
              <p:cNvGrpSpPr>
                <a:grpSpLocks/>
              </p:cNvGrpSpPr>
              <p:nvPr/>
            </p:nvGrpSpPr>
            <p:grpSpPr bwMode="auto">
              <a:xfrm>
                <a:off x="4339" y="1694"/>
                <a:ext cx="611" cy="301"/>
                <a:chOff x="3800" y="1616"/>
                <a:chExt cx="699" cy="280"/>
              </a:xfrm>
            </p:grpSpPr>
            <p:sp>
              <p:nvSpPr>
                <p:cNvPr id="49" name="Text Box 283"/>
                <p:cNvSpPr txBox="1">
                  <a:spLocks noChangeArrowheads="1"/>
                </p:cNvSpPr>
                <p:nvPr/>
              </p:nvSpPr>
              <p:spPr bwMode="auto">
                <a:xfrm>
                  <a:off x="3800" y="1734"/>
                  <a:ext cx="663" cy="16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1200" b="1">
                      <a:latin typeface="+mn-ea"/>
                      <a:ea typeface="+mn-ea"/>
                    </a:rPr>
                    <a:t>Internal  </a:t>
                  </a:r>
                  <a:r>
                    <a:rPr lang="zh-CN" altLang="en-US" sz="1000">
                      <a:latin typeface="+mn-ea"/>
                      <a:ea typeface="+mn-ea"/>
                    </a:rPr>
                    <a:t>内部</a:t>
                  </a:r>
                </a:p>
              </p:txBody>
            </p:sp>
            <p:sp>
              <p:nvSpPr>
                <p:cNvPr id="50" name="Text Box 284"/>
                <p:cNvSpPr txBox="1">
                  <a:spLocks noChangeArrowheads="1"/>
                </p:cNvSpPr>
                <p:nvPr/>
              </p:nvSpPr>
              <p:spPr bwMode="auto">
                <a:xfrm>
                  <a:off x="3847" y="1616"/>
                  <a:ext cx="652" cy="16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200" b="1">
                      <a:latin typeface="+mn-ea"/>
                      <a:ea typeface="+mn-ea"/>
                    </a:rPr>
                    <a:t>External </a:t>
                  </a:r>
                  <a:r>
                    <a:rPr lang="zh-CN" altLang="en-US" sz="1000">
                      <a:latin typeface="+mn-ea"/>
                      <a:ea typeface="+mn-ea"/>
                    </a:rPr>
                    <a:t>外部</a:t>
                  </a:r>
                  <a:endParaRPr lang="zh-CN" altLang="en-US" sz="1200" b="1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25" name="Group 301"/>
            <p:cNvGrpSpPr>
              <a:grpSpLocks/>
            </p:cNvGrpSpPr>
            <p:nvPr/>
          </p:nvGrpSpPr>
          <p:grpSpPr bwMode="auto">
            <a:xfrm>
              <a:off x="4320" y="2243"/>
              <a:ext cx="616" cy="764"/>
              <a:chOff x="4334" y="1463"/>
              <a:chExt cx="616" cy="764"/>
            </a:xfrm>
          </p:grpSpPr>
          <p:grpSp>
            <p:nvGrpSpPr>
              <p:cNvPr id="37" name="Group 302"/>
              <p:cNvGrpSpPr>
                <a:grpSpLocks/>
              </p:cNvGrpSpPr>
              <p:nvPr/>
            </p:nvGrpSpPr>
            <p:grpSpPr bwMode="auto">
              <a:xfrm>
                <a:off x="4334" y="1463"/>
                <a:ext cx="613" cy="764"/>
                <a:chOff x="4334" y="1463"/>
                <a:chExt cx="613" cy="764"/>
              </a:xfrm>
            </p:grpSpPr>
            <p:grpSp>
              <p:nvGrpSpPr>
                <p:cNvPr id="41" name="Group 303"/>
                <p:cNvGrpSpPr>
                  <a:grpSpLocks/>
                </p:cNvGrpSpPr>
                <p:nvPr/>
              </p:nvGrpSpPr>
              <p:grpSpPr bwMode="auto">
                <a:xfrm>
                  <a:off x="4334" y="1463"/>
                  <a:ext cx="580" cy="292"/>
                  <a:chOff x="3844" y="1610"/>
                  <a:chExt cx="580" cy="292"/>
                </a:xfrm>
              </p:grpSpPr>
              <p:sp>
                <p:nvSpPr>
                  <p:cNvPr id="45" name="Text Box 3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5" y="1728"/>
                    <a:ext cx="579" cy="1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200" b="1">
                        <a:latin typeface="+mn-ea"/>
                        <a:ea typeface="+mn-ea"/>
                      </a:rPr>
                      <a:t>Internal  </a:t>
                    </a:r>
                    <a:r>
                      <a:rPr lang="zh-CN" altLang="en-US" sz="1000">
                        <a:latin typeface="+mn-ea"/>
                        <a:ea typeface="+mn-ea"/>
                      </a:rPr>
                      <a:t>内部</a:t>
                    </a:r>
                  </a:p>
                </p:txBody>
              </p:sp>
              <p:sp>
                <p:nvSpPr>
                  <p:cNvPr id="46" name="Text Box 3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4" y="1610"/>
                    <a:ext cx="569" cy="1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200" b="1">
                        <a:latin typeface="+mn-ea"/>
                        <a:ea typeface="+mn-ea"/>
                      </a:rPr>
                      <a:t>External </a:t>
                    </a:r>
                    <a:r>
                      <a:rPr lang="zh-CN" altLang="en-US" sz="1000">
                        <a:latin typeface="+mn-ea"/>
                        <a:ea typeface="+mn-ea"/>
                      </a:rPr>
                      <a:t>外部</a:t>
                    </a:r>
                    <a:endParaRPr lang="zh-CN" altLang="en-US" sz="1200" b="1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42" name="Group 306"/>
                <p:cNvGrpSpPr>
                  <a:grpSpLocks/>
                </p:cNvGrpSpPr>
                <p:nvPr/>
              </p:nvGrpSpPr>
              <p:grpSpPr bwMode="auto">
                <a:xfrm>
                  <a:off x="4335" y="1935"/>
                  <a:ext cx="612" cy="292"/>
                  <a:chOff x="3845" y="1610"/>
                  <a:chExt cx="612" cy="292"/>
                </a:xfrm>
              </p:grpSpPr>
              <p:sp>
                <p:nvSpPr>
                  <p:cNvPr id="43" name="Text Box 3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5" y="1728"/>
                    <a:ext cx="579" cy="1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200" b="1">
                        <a:latin typeface="+mn-ea"/>
                        <a:ea typeface="+mn-ea"/>
                      </a:rPr>
                      <a:t>Internal  </a:t>
                    </a:r>
                    <a:r>
                      <a:rPr lang="zh-CN" altLang="en-US" sz="1000">
                        <a:latin typeface="+mn-ea"/>
                        <a:ea typeface="+mn-ea"/>
                      </a:rPr>
                      <a:t>内部</a:t>
                    </a:r>
                  </a:p>
                </p:txBody>
              </p:sp>
              <p:sp>
                <p:nvSpPr>
                  <p:cNvPr id="44" name="Text Box 3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1610"/>
                    <a:ext cx="569" cy="1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1200" b="1">
                        <a:latin typeface="+mn-ea"/>
                        <a:ea typeface="+mn-ea"/>
                      </a:rPr>
                      <a:t>External </a:t>
                    </a:r>
                    <a:r>
                      <a:rPr lang="zh-CN" altLang="en-US" sz="1000">
                        <a:latin typeface="+mn-ea"/>
                        <a:ea typeface="+mn-ea"/>
                      </a:rPr>
                      <a:t>外部</a:t>
                    </a:r>
                    <a:endParaRPr lang="zh-CN" altLang="en-US" sz="1200" b="1">
                      <a:latin typeface="+mn-ea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38" name="Group 309"/>
              <p:cNvGrpSpPr>
                <a:grpSpLocks/>
              </p:cNvGrpSpPr>
              <p:nvPr/>
            </p:nvGrpSpPr>
            <p:grpSpPr bwMode="auto">
              <a:xfrm>
                <a:off x="4339" y="1694"/>
                <a:ext cx="611" cy="301"/>
                <a:chOff x="3800" y="1616"/>
                <a:chExt cx="699" cy="280"/>
              </a:xfrm>
            </p:grpSpPr>
            <p:sp>
              <p:nvSpPr>
                <p:cNvPr id="39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3800" y="1734"/>
                  <a:ext cx="663" cy="16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1200" b="1">
                      <a:latin typeface="+mn-ea"/>
                      <a:ea typeface="+mn-ea"/>
                    </a:rPr>
                    <a:t>Internal  </a:t>
                  </a:r>
                  <a:r>
                    <a:rPr lang="zh-CN" altLang="en-US" sz="1000">
                      <a:latin typeface="+mn-ea"/>
                      <a:ea typeface="+mn-ea"/>
                    </a:rPr>
                    <a:t>内部</a:t>
                  </a:r>
                </a:p>
              </p:txBody>
            </p:sp>
            <p:sp>
              <p:nvSpPr>
                <p:cNvPr id="40" name="Text Box 311"/>
                <p:cNvSpPr txBox="1">
                  <a:spLocks noChangeArrowheads="1"/>
                </p:cNvSpPr>
                <p:nvPr/>
              </p:nvSpPr>
              <p:spPr bwMode="auto">
                <a:xfrm>
                  <a:off x="3847" y="1616"/>
                  <a:ext cx="652" cy="16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200" b="1">
                      <a:latin typeface="+mn-ea"/>
                      <a:ea typeface="+mn-ea"/>
                    </a:rPr>
                    <a:t>External </a:t>
                  </a:r>
                  <a:r>
                    <a:rPr lang="zh-CN" altLang="en-US" sz="1000">
                      <a:latin typeface="+mn-ea"/>
                      <a:ea typeface="+mn-ea"/>
                    </a:rPr>
                    <a:t>外部</a:t>
                  </a:r>
                  <a:endParaRPr lang="zh-CN" altLang="en-US" sz="1200" b="1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26" name="Group 312"/>
            <p:cNvGrpSpPr>
              <a:grpSpLocks/>
            </p:cNvGrpSpPr>
            <p:nvPr/>
          </p:nvGrpSpPr>
          <p:grpSpPr bwMode="auto">
            <a:xfrm>
              <a:off x="4320" y="3054"/>
              <a:ext cx="616" cy="764"/>
              <a:chOff x="4334" y="1463"/>
              <a:chExt cx="616" cy="764"/>
            </a:xfrm>
          </p:grpSpPr>
          <p:grpSp>
            <p:nvGrpSpPr>
              <p:cNvPr id="27" name="Group 313"/>
              <p:cNvGrpSpPr>
                <a:grpSpLocks/>
              </p:cNvGrpSpPr>
              <p:nvPr/>
            </p:nvGrpSpPr>
            <p:grpSpPr bwMode="auto">
              <a:xfrm>
                <a:off x="4334" y="1463"/>
                <a:ext cx="613" cy="764"/>
                <a:chOff x="4334" y="1463"/>
                <a:chExt cx="613" cy="764"/>
              </a:xfrm>
            </p:grpSpPr>
            <p:grpSp>
              <p:nvGrpSpPr>
                <p:cNvPr id="31" name="Group 314"/>
                <p:cNvGrpSpPr>
                  <a:grpSpLocks/>
                </p:cNvGrpSpPr>
                <p:nvPr/>
              </p:nvGrpSpPr>
              <p:grpSpPr bwMode="auto">
                <a:xfrm>
                  <a:off x="4334" y="1463"/>
                  <a:ext cx="580" cy="292"/>
                  <a:chOff x="3844" y="1610"/>
                  <a:chExt cx="580" cy="292"/>
                </a:xfrm>
              </p:grpSpPr>
              <p:sp>
                <p:nvSpPr>
                  <p:cNvPr id="35" name="Text Box 3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5" y="1728"/>
                    <a:ext cx="579" cy="1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200" b="1">
                        <a:latin typeface="+mn-ea"/>
                        <a:ea typeface="+mn-ea"/>
                      </a:rPr>
                      <a:t>Internal  </a:t>
                    </a:r>
                    <a:r>
                      <a:rPr lang="zh-CN" altLang="en-US" sz="1000">
                        <a:latin typeface="+mn-ea"/>
                        <a:ea typeface="+mn-ea"/>
                      </a:rPr>
                      <a:t>内部</a:t>
                    </a:r>
                  </a:p>
                </p:txBody>
              </p:sp>
              <p:sp>
                <p:nvSpPr>
                  <p:cNvPr id="36" name="Text Box 3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4" y="1610"/>
                    <a:ext cx="569" cy="1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200" b="1">
                        <a:latin typeface="+mn-ea"/>
                        <a:ea typeface="+mn-ea"/>
                      </a:rPr>
                      <a:t>External </a:t>
                    </a:r>
                    <a:r>
                      <a:rPr lang="zh-CN" altLang="en-US" sz="1000">
                        <a:latin typeface="+mn-ea"/>
                        <a:ea typeface="+mn-ea"/>
                      </a:rPr>
                      <a:t>外部</a:t>
                    </a:r>
                    <a:endParaRPr lang="zh-CN" altLang="en-US" sz="1200" b="1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32" name="Group 317"/>
                <p:cNvGrpSpPr>
                  <a:grpSpLocks/>
                </p:cNvGrpSpPr>
                <p:nvPr/>
              </p:nvGrpSpPr>
              <p:grpSpPr bwMode="auto">
                <a:xfrm>
                  <a:off x="4335" y="1935"/>
                  <a:ext cx="612" cy="292"/>
                  <a:chOff x="3845" y="1610"/>
                  <a:chExt cx="612" cy="292"/>
                </a:xfrm>
              </p:grpSpPr>
              <p:sp>
                <p:nvSpPr>
                  <p:cNvPr id="33" name="Text Box 3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5" y="1728"/>
                    <a:ext cx="579" cy="1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200" b="1">
                        <a:latin typeface="+mn-ea"/>
                        <a:ea typeface="+mn-ea"/>
                      </a:rPr>
                      <a:t>Internal  </a:t>
                    </a:r>
                    <a:r>
                      <a:rPr lang="zh-CN" altLang="en-US" sz="1000">
                        <a:latin typeface="+mn-ea"/>
                        <a:ea typeface="+mn-ea"/>
                      </a:rPr>
                      <a:t>内部</a:t>
                    </a:r>
                  </a:p>
                </p:txBody>
              </p:sp>
              <p:sp>
                <p:nvSpPr>
                  <p:cNvPr id="34" name="Text Box 3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1610"/>
                    <a:ext cx="569" cy="1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1200" b="1">
                        <a:latin typeface="+mn-ea"/>
                        <a:ea typeface="+mn-ea"/>
                      </a:rPr>
                      <a:t>External </a:t>
                    </a:r>
                    <a:r>
                      <a:rPr lang="zh-CN" altLang="en-US" sz="1000">
                        <a:latin typeface="+mn-ea"/>
                        <a:ea typeface="+mn-ea"/>
                      </a:rPr>
                      <a:t>外部</a:t>
                    </a:r>
                    <a:endParaRPr lang="zh-CN" altLang="en-US" sz="1200" b="1">
                      <a:latin typeface="+mn-ea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8" name="Group 320"/>
              <p:cNvGrpSpPr>
                <a:grpSpLocks/>
              </p:cNvGrpSpPr>
              <p:nvPr/>
            </p:nvGrpSpPr>
            <p:grpSpPr bwMode="auto">
              <a:xfrm>
                <a:off x="4339" y="1694"/>
                <a:ext cx="611" cy="301"/>
                <a:chOff x="3800" y="1616"/>
                <a:chExt cx="699" cy="280"/>
              </a:xfrm>
            </p:grpSpPr>
            <p:sp>
              <p:nvSpPr>
                <p:cNvPr id="29" name="Text Box 321"/>
                <p:cNvSpPr txBox="1">
                  <a:spLocks noChangeArrowheads="1"/>
                </p:cNvSpPr>
                <p:nvPr/>
              </p:nvSpPr>
              <p:spPr bwMode="auto">
                <a:xfrm>
                  <a:off x="3800" y="1734"/>
                  <a:ext cx="663" cy="16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1200" b="1">
                      <a:latin typeface="+mn-ea"/>
                      <a:ea typeface="+mn-ea"/>
                    </a:rPr>
                    <a:t>Internal  </a:t>
                  </a:r>
                  <a:r>
                    <a:rPr lang="zh-CN" altLang="en-US" sz="1000">
                      <a:latin typeface="+mn-ea"/>
                      <a:ea typeface="+mn-ea"/>
                    </a:rPr>
                    <a:t>内部</a:t>
                  </a:r>
                </a:p>
              </p:txBody>
            </p:sp>
            <p:sp>
              <p:nvSpPr>
                <p:cNvPr id="30" name="Text Box 322"/>
                <p:cNvSpPr txBox="1">
                  <a:spLocks noChangeArrowheads="1"/>
                </p:cNvSpPr>
                <p:nvPr/>
              </p:nvSpPr>
              <p:spPr bwMode="auto">
                <a:xfrm>
                  <a:off x="3847" y="1616"/>
                  <a:ext cx="652" cy="16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200" b="1">
                      <a:latin typeface="+mn-ea"/>
                      <a:ea typeface="+mn-ea"/>
                    </a:rPr>
                    <a:t>External </a:t>
                  </a:r>
                  <a:r>
                    <a:rPr lang="zh-CN" altLang="en-US" sz="1000">
                      <a:latin typeface="+mn-ea"/>
                      <a:ea typeface="+mn-ea"/>
                    </a:rPr>
                    <a:t>外部</a:t>
                  </a:r>
                  <a:endParaRPr lang="zh-CN" altLang="en-US" sz="1200" b="1">
                    <a:latin typeface="+mn-ea"/>
                    <a:ea typeface="+mn-ea"/>
                  </a:endParaRPr>
                </a:p>
              </p:txBody>
            </p:sp>
          </p:grpSp>
        </p:grpSp>
      </p:grpSp>
      <p:sp>
        <p:nvSpPr>
          <p:cNvPr id="166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因素四：沟通技巧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0"/>
          <p:cNvSpPr txBox="1">
            <a:spLocks noChangeArrowheads="1"/>
          </p:cNvSpPr>
          <p:nvPr/>
        </p:nvSpPr>
        <p:spPr>
          <a:xfrm>
            <a:off x="990600" y="838200"/>
            <a:ext cx="8077200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微软雅黑" pitchFamily="34" charset="-122"/>
                <a:cs typeface="微软雅黑"/>
              </a:rPr>
              <a:t>沟通技巧</a:t>
            </a:r>
          </a:p>
        </p:txBody>
      </p:sp>
      <p:sp>
        <p:nvSpPr>
          <p:cNvPr id="3" name="Rectangle 2051"/>
          <p:cNvSpPr txBox="1">
            <a:spLocks noChangeArrowheads="1"/>
          </p:cNvSpPr>
          <p:nvPr/>
        </p:nvSpPr>
        <p:spPr bwMode="auto">
          <a:xfrm>
            <a:off x="1751062" y="1600200"/>
            <a:ext cx="7802909" cy="20448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1	普通	一般性礼节和交换信息的交流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zh-CN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2	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重要	要求与人合作,对人施加影响谈判,面试,销售,说服等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zh-CN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3	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极大</a:t>
            </a:r>
            <a:r>
              <a:rPr kumimoji="0" lang="zh-CN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	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对整个公司有重大影响的谈判和决策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46261" y="620688"/>
            <a:ext cx="8077200" cy="514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微软雅黑"/>
              </a:rPr>
              <a:t>沟通频率</a:t>
            </a:r>
          </a:p>
        </p:txBody>
      </p:sp>
      <p:graphicFrame>
        <p:nvGraphicFramePr>
          <p:cNvPr id="3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82861" y="1230288"/>
          <a:ext cx="7931150" cy="4572000"/>
        </p:xfrm>
        <a:graphic>
          <a:graphicData uri="http://schemas.openxmlformats.org/presentationml/2006/ole">
            <p:oleObj spid="_x0000_s7170" name="Worksheet" r:id="rId4" imgW="5478480" imgH="3261240" progId="Excel.Sheet.8">
              <p:embed/>
            </p:oleObj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40606" y="1382688"/>
            <a:ext cx="11525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zh-CN" altLang="th-TH" sz="2000" dirty="0">
                <a:latin typeface="+mn-ea"/>
                <a:ea typeface="+mn-ea"/>
              </a:rPr>
              <a:t>天天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8056" y="2601888"/>
            <a:ext cx="12350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zh-CN" altLang="th-TH" sz="2000" dirty="0">
                <a:latin typeface="+mn-ea"/>
                <a:ea typeface="+mn-ea"/>
              </a:rPr>
              <a:t>时常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44611" y="4430688"/>
            <a:ext cx="1069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zh-CN" altLang="th-TH" sz="2000">
                <a:latin typeface="+mn-ea"/>
                <a:ea typeface="+mn-ea"/>
              </a:rPr>
              <a:t>偶尔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14349" y="800100"/>
          <a:ext cx="10839822" cy="5734050"/>
        </p:xfrm>
        <a:graphic>
          <a:graphicData uri="http://schemas.openxmlformats.org/presentationml/2006/ole">
            <p:oleObj spid="_x0000_s8194" name="Document" r:id="rId4" imgW="8575560" imgH="5738040" progId="Word.Documen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61083" y="1484784"/>
            <a:ext cx="7851775" cy="3676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学历</a:t>
            </a:r>
            <a:endParaRPr kumimoji="0" lang="zh-CN" altLang="en-US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机构要求的最低学历</a:t>
            </a:r>
            <a:endParaRPr kumimoji="0" lang="zh-CN" altLang="en-US" sz="1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接受最少九至十年的义务教育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经验</a:t>
            </a:r>
            <a:endParaRPr kumimoji="0" lang="zh-CN" altLang="en-US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相关的实际经验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不按工作年数评估, 而依据按岗位所需的知识和技巧程度</a:t>
            </a:r>
            <a:endParaRPr kumimoji="0" lang="zh-CN" altLang="en-US" sz="1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94483" y="5447184"/>
            <a:ext cx="7966075" cy="412750"/>
            <a:chOff x="936" y="3612"/>
            <a:chExt cx="5018" cy="260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222" y="3756"/>
              <a:ext cx="4732" cy="1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1200" dirty="0">
                  <a:latin typeface="宋体" charset="-122"/>
                </a:rPr>
                <a:t>不应考虑任职者个人的学历和经验,因为这些通常不等于工作所需</a:t>
              </a:r>
            </a:p>
          </p:txBody>
        </p:sp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936" y="3612"/>
              <a:ext cx="312" cy="2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3200">
                  <a:solidFill>
                    <a:srgbClr val="FF0000"/>
                  </a:solidFill>
                </a:rPr>
                <a:t>!</a:t>
              </a:r>
              <a:endParaRPr lang="zh-CN" altLang="en-US"/>
            </a:p>
          </p:txBody>
        </p:sp>
      </p:grpSp>
      <p:sp>
        <p:nvSpPr>
          <p:cNvPr id="6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因素五：任职资格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4979" y="1268763"/>
          <a:ext cx="10945218" cy="446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588"/>
                <a:gridCol w="1439841"/>
                <a:gridCol w="882679"/>
                <a:gridCol w="1175356"/>
                <a:gridCol w="1296144"/>
                <a:gridCol w="1094522"/>
                <a:gridCol w="993710"/>
                <a:gridCol w="1224136"/>
                <a:gridCol w="1224136"/>
                <a:gridCol w="936106"/>
              </a:tblGrid>
              <a:tr h="484982">
                <a:tc rowSpan="2">
                  <a:txBody>
                    <a:bodyPr/>
                    <a:lstStyle/>
                    <a:p>
                      <a:r>
                        <a:rPr lang="zh-CN" altLang="en-US" sz="1200" dirty="0" smtClean="0"/>
                        <a:t>程度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程序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8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1554601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      工作经验</a:t>
                      </a:r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r>
                        <a:rPr lang="zh-CN" altLang="en-US" sz="1200" dirty="0" smtClean="0"/>
                        <a:t>教育背景</a:t>
                      </a:r>
                      <a:endParaRPr lang="zh-CN" altLang="en-US" sz="12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无需工作经验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熟悉标准化工作流程，或会使用简单机器设备</a:t>
                      </a:r>
                      <a:endParaRPr lang="en-US" altLang="zh-CN" sz="1200" dirty="0" smtClean="0"/>
                    </a:p>
                    <a:p>
                      <a:r>
                        <a:rPr lang="zh-CN" altLang="en-US" sz="1200" dirty="0" smtClean="0"/>
                        <a:t>（至少</a:t>
                      </a:r>
                      <a:r>
                        <a:rPr lang="en-US" altLang="zh-CN" sz="1200" dirty="0" smtClean="0"/>
                        <a:t>6</a:t>
                      </a:r>
                      <a:r>
                        <a:rPr lang="zh-CN" altLang="en-US" sz="1200" dirty="0" smtClean="0"/>
                        <a:t>个月）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需要经验处理比较专业的事务，或工具、机器设备</a:t>
                      </a:r>
                      <a:endParaRPr lang="en-US" altLang="zh-CN" sz="1200" dirty="0" smtClean="0"/>
                    </a:p>
                    <a:p>
                      <a:r>
                        <a:rPr lang="zh-CN" altLang="en-US" sz="1200" dirty="0" smtClean="0"/>
                        <a:t>（</a:t>
                      </a:r>
                      <a:r>
                        <a:rPr lang="en-US" altLang="zh-CN" sz="1200" dirty="0" smtClean="0"/>
                        <a:t>6</a:t>
                      </a:r>
                      <a:r>
                        <a:rPr lang="zh-CN" altLang="en-US" sz="1200" dirty="0" smtClean="0"/>
                        <a:t>个月到</a:t>
                      </a:r>
                      <a:r>
                        <a:rPr lang="en-US" altLang="zh-CN" sz="1200" dirty="0" smtClean="0"/>
                        <a:t>2</a:t>
                      </a:r>
                      <a:r>
                        <a:rPr lang="zh-CN" altLang="en-US" sz="1200" dirty="0" smtClean="0"/>
                        <a:t>年）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从事该岗位需要相关工作领域的经验（从广度、或深度上）</a:t>
                      </a:r>
                      <a:endParaRPr lang="en-US" altLang="zh-CN" sz="1200" dirty="0" smtClean="0"/>
                    </a:p>
                    <a:p>
                      <a:r>
                        <a:rPr lang="zh-CN" altLang="en-US" sz="1200" dirty="0" smtClean="0"/>
                        <a:t>（</a:t>
                      </a:r>
                      <a:r>
                        <a:rPr lang="en-US" altLang="zh-CN" sz="1200" dirty="0" smtClean="0"/>
                        <a:t>2-5</a:t>
                      </a:r>
                      <a:r>
                        <a:rPr lang="zh-CN" altLang="en-US" sz="1200" dirty="0" smtClean="0"/>
                        <a:t>年）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一项技术的专门经验或广泛的职能经验</a:t>
                      </a:r>
                      <a:endParaRPr lang="en-US" altLang="zh-CN" sz="1200" dirty="0" smtClean="0"/>
                    </a:p>
                    <a:p>
                      <a:r>
                        <a:rPr lang="zh-CN" altLang="en-US" sz="1200" dirty="0" smtClean="0"/>
                        <a:t>（</a:t>
                      </a:r>
                      <a:r>
                        <a:rPr lang="en-US" altLang="zh-CN" sz="1200" dirty="0" smtClean="0"/>
                        <a:t>5-8</a:t>
                      </a:r>
                      <a:r>
                        <a:rPr lang="zh-CN" altLang="en-US" sz="1200" dirty="0" smtClean="0"/>
                        <a:t>年）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深度和广度皆备的职能经验或一些跨职能的管理经验（</a:t>
                      </a:r>
                      <a:r>
                        <a:rPr lang="en-US" altLang="zh-CN" sz="1200" dirty="0" smtClean="0"/>
                        <a:t>8-12</a:t>
                      </a:r>
                      <a:r>
                        <a:rPr lang="zh-CN" altLang="en-US" sz="1200" dirty="0" smtClean="0"/>
                        <a:t>年）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极深和极广的职能经验或大量跨职能的管理经验</a:t>
                      </a:r>
                      <a:endParaRPr lang="en-US" altLang="zh-CN" sz="1200" dirty="0" smtClean="0"/>
                    </a:p>
                    <a:p>
                      <a:r>
                        <a:rPr lang="zh-CN" altLang="en-US" sz="1200" dirty="0" smtClean="0"/>
                        <a:t>（</a:t>
                      </a:r>
                      <a:r>
                        <a:rPr lang="en-US" altLang="zh-CN" sz="1200" dirty="0" smtClean="0"/>
                        <a:t>12-16</a:t>
                      </a:r>
                      <a:r>
                        <a:rPr lang="zh-CN" altLang="en-US" sz="1200" dirty="0" smtClean="0"/>
                        <a:t>年）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非常丰富的跨职能管理经验</a:t>
                      </a:r>
                      <a:endParaRPr lang="en-US" altLang="zh-CN" sz="1200" dirty="0" smtClean="0"/>
                    </a:p>
                    <a:p>
                      <a:r>
                        <a:rPr lang="zh-CN" altLang="en-US" sz="1200" dirty="0" smtClean="0"/>
                        <a:t>（</a:t>
                      </a:r>
                      <a:r>
                        <a:rPr lang="en-US" altLang="zh-CN" sz="1200" dirty="0" smtClean="0"/>
                        <a:t>16</a:t>
                      </a:r>
                      <a:r>
                        <a:rPr lang="zh-CN" altLang="en-US" sz="1200" dirty="0" smtClean="0"/>
                        <a:t>年及以上）</a:t>
                      </a:r>
                      <a:endParaRPr lang="zh-CN" altLang="en-US" sz="1200" dirty="0"/>
                    </a:p>
                  </a:txBody>
                  <a:tcPr/>
                </a:tc>
              </a:tr>
              <a:tr h="484982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中学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484982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中专、职业高中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135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484982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大专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135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150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484982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大学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135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150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165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484982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硕士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135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150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165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180</a:t>
                      </a:r>
                      <a:endParaRPr lang="zh-CN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标题 1"/>
          <p:cNvSpPr txBox="1">
            <a:spLocks/>
          </p:cNvSpPr>
          <p:nvPr/>
        </p:nvSpPr>
        <p:spPr>
          <a:xfrm>
            <a:off x="696987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任职资格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54455" y="1628800"/>
            <a:ext cx="4947188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Char char="o"/>
            </a:pPr>
            <a:r>
              <a:rPr kumimoji="1" lang="zh-CN" altLang="en-US" sz="2000" dirty="0">
                <a:latin typeface="+mn-ea"/>
                <a:ea typeface="+mn-ea"/>
              </a:rPr>
              <a:t>解 决 问 题 所 需 的 分 析 力 和 创 造 性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Char char="o"/>
            </a:pPr>
            <a:r>
              <a:rPr kumimoji="1" lang="zh-CN" altLang="en-US" sz="2000" dirty="0">
                <a:latin typeface="+mn-ea"/>
                <a:ea typeface="+mn-ea"/>
              </a:rPr>
              <a:t>处 理 问 题 的 复 杂 性</a:t>
            </a: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因素六：解决问题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495300" y="774700"/>
            <a:ext cx="8886825" cy="965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解决问题的创造性</a:t>
            </a:r>
            <a:endParaRPr kumimoji="0" lang="en-US" altLang="zh-CN" sz="4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微软雅黑" pitchFamily="34" charset="-122"/>
              <a:cs typeface="微软雅黑"/>
            </a:endParaRPr>
          </a:p>
        </p:txBody>
      </p:sp>
      <p:grpSp>
        <p:nvGrpSpPr>
          <p:cNvPr id="3" name="Group 1050"/>
          <p:cNvGrpSpPr>
            <a:grpSpLocks/>
          </p:cNvGrpSpPr>
          <p:nvPr/>
        </p:nvGrpSpPr>
        <p:grpSpPr bwMode="auto">
          <a:xfrm>
            <a:off x="1937289" y="5621338"/>
            <a:ext cx="1594899" cy="350837"/>
            <a:chOff x="490" y="3417"/>
            <a:chExt cx="928" cy="221"/>
          </a:xfrm>
        </p:grpSpPr>
        <p:sp>
          <p:nvSpPr>
            <p:cNvPr id="4" name="Text Box 1034"/>
            <p:cNvSpPr txBox="1">
              <a:spLocks noChangeArrowheads="1"/>
            </p:cNvSpPr>
            <p:nvPr/>
          </p:nvSpPr>
          <p:spPr bwMode="auto">
            <a:xfrm>
              <a:off x="490" y="3425"/>
              <a:ext cx="181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600" b="1">
                  <a:latin typeface="+mn-ea"/>
                  <a:ea typeface="+mn-ea"/>
                </a:rPr>
                <a:t>1</a:t>
              </a:r>
              <a:endParaRPr lang="zh-CN" altLang="en-US" sz="1600">
                <a:latin typeface="+mn-ea"/>
                <a:ea typeface="+mn-ea"/>
              </a:endParaRPr>
            </a:p>
          </p:txBody>
        </p:sp>
        <p:sp>
          <p:nvSpPr>
            <p:cNvPr id="5" name="Text Box 1035"/>
            <p:cNvSpPr txBox="1">
              <a:spLocks noChangeArrowheads="1"/>
            </p:cNvSpPr>
            <p:nvPr/>
          </p:nvSpPr>
          <p:spPr bwMode="auto">
            <a:xfrm>
              <a:off x="720" y="3417"/>
              <a:ext cx="69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1600">
                  <a:latin typeface="+mn-ea"/>
                  <a:ea typeface="+mn-ea"/>
                </a:rPr>
                <a:t>不需要改良</a:t>
              </a:r>
              <a:endParaRPr lang="zh-CN" altLang="en-US" sz="1400">
                <a:latin typeface="+mn-ea"/>
                <a:ea typeface="+mn-ea"/>
              </a:endParaRPr>
            </a:p>
          </p:txBody>
        </p:sp>
      </p:grpSp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1917623" y="4277311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600" b="1">
                <a:latin typeface="+mn-ea"/>
                <a:ea typeface="+mn-ea"/>
              </a:rPr>
              <a:t>3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1933498" y="4807536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600" b="1">
                <a:latin typeface="+mn-ea"/>
                <a:ea typeface="+mn-ea"/>
              </a:rPr>
              <a:t>2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8" name="Text Box 1036"/>
          <p:cNvSpPr txBox="1">
            <a:spLocks noChangeArrowheads="1"/>
          </p:cNvSpPr>
          <p:nvPr/>
        </p:nvSpPr>
        <p:spPr bwMode="auto">
          <a:xfrm>
            <a:off x="2311400" y="4870450"/>
            <a:ext cx="5999163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>
                <a:latin typeface="+mn-ea"/>
                <a:ea typeface="+mn-ea"/>
              </a:rPr>
              <a:t>在工作范围内,更新工具,技巧和方法</a:t>
            </a:r>
          </a:p>
        </p:txBody>
      </p:sp>
      <p:sp>
        <p:nvSpPr>
          <p:cNvPr id="9" name="Text Box 1037"/>
          <p:cNvSpPr txBox="1">
            <a:spLocks noChangeArrowheads="1"/>
          </p:cNvSpPr>
          <p:nvPr/>
        </p:nvSpPr>
        <p:spPr bwMode="auto">
          <a:xfrm>
            <a:off x="2311400" y="4341813"/>
            <a:ext cx="6026150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>
                <a:latin typeface="+mn-ea"/>
                <a:ea typeface="+mn-ea"/>
              </a:rPr>
              <a:t>在功能组别内</a:t>
            </a:r>
            <a:r>
              <a:rPr lang="zh-CN" altLang="en-US" sz="1800">
                <a:latin typeface="+mn-ea"/>
                <a:ea typeface="+mn-ea"/>
              </a:rPr>
              <a:t>, </a:t>
            </a:r>
            <a:r>
              <a:rPr lang="zh-CN" altLang="en-US" sz="1600">
                <a:latin typeface="+mn-ea"/>
                <a:ea typeface="+mn-ea"/>
              </a:rPr>
              <a:t>改良工具,技巧和方法 </a:t>
            </a:r>
          </a:p>
        </p:txBody>
      </p:sp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1876348" y="1867486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600" b="1">
                <a:latin typeface="+mn-ea"/>
                <a:ea typeface="+mn-ea"/>
              </a:rPr>
              <a:t>7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11" name="Text Box 1029"/>
          <p:cNvSpPr txBox="1">
            <a:spLocks noChangeArrowheads="1"/>
          </p:cNvSpPr>
          <p:nvPr/>
        </p:nvSpPr>
        <p:spPr bwMode="auto">
          <a:xfrm>
            <a:off x="1871586" y="2386598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600" b="1">
                <a:latin typeface="+mn-ea"/>
                <a:ea typeface="+mn-ea"/>
              </a:rPr>
              <a:t>6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12" name="Text Box 1040"/>
          <p:cNvSpPr txBox="1">
            <a:spLocks noChangeArrowheads="1"/>
          </p:cNvSpPr>
          <p:nvPr/>
        </p:nvSpPr>
        <p:spPr bwMode="auto">
          <a:xfrm>
            <a:off x="2286000" y="2371725"/>
            <a:ext cx="1606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600">
                <a:latin typeface="+mn-ea"/>
                <a:ea typeface="+mn-ea"/>
              </a:rPr>
              <a:t>市场上的新发明</a:t>
            </a:r>
            <a:endParaRPr lang="zh-CN" altLang="en-US" sz="1800">
              <a:latin typeface="+mn-ea"/>
              <a:ea typeface="+mn-ea"/>
            </a:endParaRPr>
          </a:p>
        </p:txBody>
      </p:sp>
      <p:sp>
        <p:nvSpPr>
          <p:cNvPr id="13" name="Text Box 1041"/>
          <p:cNvSpPr txBox="1">
            <a:spLocks noChangeArrowheads="1"/>
          </p:cNvSpPr>
          <p:nvPr/>
        </p:nvSpPr>
        <p:spPr bwMode="auto">
          <a:xfrm>
            <a:off x="2286000" y="1843366"/>
            <a:ext cx="41822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800">
                <a:latin typeface="+mn-ea"/>
                <a:ea typeface="+mn-ea"/>
              </a:rPr>
              <a:t>Invention - more scientific, technical</a:t>
            </a:r>
          </a:p>
        </p:txBody>
      </p:sp>
      <p:sp>
        <p:nvSpPr>
          <p:cNvPr id="14" name="Text Box 1030"/>
          <p:cNvSpPr txBox="1">
            <a:spLocks noChangeArrowheads="1"/>
          </p:cNvSpPr>
          <p:nvPr/>
        </p:nvSpPr>
        <p:spPr bwMode="auto">
          <a:xfrm>
            <a:off x="1896986" y="363437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600" b="1">
                <a:latin typeface="+mn-ea"/>
                <a:ea typeface="+mn-ea"/>
              </a:rPr>
              <a:t>4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900161" y="3134311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600" b="1">
                <a:latin typeface="+mn-ea"/>
                <a:ea typeface="+mn-ea"/>
              </a:rPr>
              <a:t>5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16" name="Text Box 1038"/>
          <p:cNvSpPr txBox="1">
            <a:spLocks noChangeArrowheads="1"/>
          </p:cNvSpPr>
          <p:nvPr/>
        </p:nvSpPr>
        <p:spPr bwMode="auto">
          <a:xfrm>
            <a:off x="2303463" y="3694113"/>
            <a:ext cx="5786437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>
                <a:latin typeface="+mn-ea"/>
                <a:ea typeface="+mn-ea"/>
              </a:rPr>
              <a:t>源至内部的帮助</a:t>
            </a:r>
            <a:r>
              <a:rPr lang="zh-CN" altLang="en-US" sz="1800">
                <a:latin typeface="+mn-ea"/>
                <a:ea typeface="+mn-ea"/>
              </a:rPr>
              <a:t>,</a:t>
            </a:r>
            <a:r>
              <a:rPr lang="zh-CN" altLang="en-US" sz="1600">
                <a:latin typeface="+mn-ea"/>
                <a:ea typeface="+mn-ea"/>
              </a:rPr>
              <a:t>创造新的技巧和方法</a:t>
            </a:r>
          </a:p>
        </p:txBody>
      </p:sp>
      <p:sp>
        <p:nvSpPr>
          <p:cNvPr id="17" name="Text Box 1042"/>
          <p:cNvSpPr txBox="1">
            <a:spLocks noChangeArrowheads="1"/>
          </p:cNvSpPr>
          <p:nvPr/>
        </p:nvSpPr>
        <p:spPr bwMode="auto">
          <a:xfrm>
            <a:off x="2303463" y="3141663"/>
            <a:ext cx="5786437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>
                <a:latin typeface="+mn-ea"/>
                <a:ea typeface="+mn-ea"/>
              </a:rPr>
              <a:t>源至外来的帮助,创造新的技巧和方法</a:t>
            </a:r>
          </a:p>
        </p:txBody>
      </p:sp>
      <p:sp>
        <p:nvSpPr>
          <p:cNvPr id="18" name="Line 1047"/>
          <p:cNvSpPr>
            <a:spLocks noChangeShapeType="1"/>
          </p:cNvSpPr>
          <p:nvPr/>
        </p:nvSpPr>
        <p:spPr bwMode="auto">
          <a:xfrm>
            <a:off x="1733550" y="2997200"/>
            <a:ext cx="61912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Line 1048"/>
          <p:cNvSpPr>
            <a:spLocks noChangeShapeType="1"/>
          </p:cNvSpPr>
          <p:nvPr/>
        </p:nvSpPr>
        <p:spPr bwMode="auto">
          <a:xfrm>
            <a:off x="1733550" y="4216400"/>
            <a:ext cx="61912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0" name="Line 1049"/>
          <p:cNvSpPr>
            <a:spLocks noChangeShapeType="1"/>
          </p:cNvSpPr>
          <p:nvPr/>
        </p:nvSpPr>
        <p:spPr bwMode="auto">
          <a:xfrm>
            <a:off x="1733550" y="5435600"/>
            <a:ext cx="6273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1" name="Text Box 1052"/>
          <p:cNvSpPr txBox="1">
            <a:spLocks noChangeArrowheads="1"/>
          </p:cNvSpPr>
          <p:nvPr/>
        </p:nvSpPr>
        <p:spPr bwMode="auto">
          <a:xfrm>
            <a:off x="1533525" y="1506538"/>
            <a:ext cx="98425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200">
                <a:latin typeface="+mn-ea"/>
                <a:ea typeface="+mn-ea"/>
              </a:rPr>
              <a:t>级别</a:t>
            </a:r>
            <a:endParaRPr lang="en-US" altLang="zh-CN" sz="1400" b="1">
              <a:latin typeface="+mn-ea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0"/>
          <p:cNvSpPr txBox="1">
            <a:spLocks noChangeArrowheads="1"/>
          </p:cNvSpPr>
          <p:nvPr/>
        </p:nvSpPr>
        <p:spPr>
          <a:xfrm>
            <a:off x="1432941" y="548680"/>
            <a:ext cx="8886825" cy="965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解决问题的复杂性</a:t>
            </a:r>
            <a:endParaRPr kumimoji="0" lang="en-US" altLang="zh-CN" sz="4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微软雅黑" pitchFamily="34" charset="-122"/>
              <a:cs typeface="微软雅黑"/>
            </a:endParaRPr>
          </a:p>
        </p:txBody>
      </p:sp>
      <p:sp>
        <p:nvSpPr>
          <p:cNvPr id="3" name="Text Box 2052"/>
          <p:cNvSpPr txBox="1">
            <a:spLocks noChangeArrowheads="1"/>
          </p:cNvSpPr>
          <p:nvPr/>
        </p:nvSpPr>
        <p:spPr bwMode="auto">
          <a:xfrm>
            <a:off x="1550910" y="165637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7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4" name="Text Box 2053"/>
          <p:cNvSpPr txBox="1">
            <a:spLocks noChangeArrowheads="1"/>
          </p:cNvSpPr>
          <p:nvPr/>
        </p:nvSpPr>
        <p:spPr bwMode="auto">
          <a:xfrm>
            <a:off x="1568372" y="207547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6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5" name="Text Box 2054"/>
          <p:cNvSpPr txBox="1">
            <a:spLocks noChangeArrowheads="1"/>
          </p:cNvSpPr>
          <p:nvPr/>
        </p:nvSpPr>
        <p:spPr bwMode="auto">
          <a:xfrm>
            <a:off x="1530272" y="342802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4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6" name="Text Box 2055"/>
          <p:cNvSpPr txBox="1">
            <a:spLocks noChangeArrowheads="1"/>
          </p:cNvSpPr>
          <p:nvPr/>
        </p:nvSpPr>
        <p:spPr bwMode="auto">
          <a:xfrm>
            <a:off x="1568372" y="249457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5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7" name="Text Box 2056"/>
          <p:cNvSpPr txBox="1">
            <a:spLocks noChangeArrowheads="1"/>
          </p:cNvSpPr>
          <p:nvPr/>
        </p:nvSpPr>
        <p:spPr bwMode="auto">
          <a:xfrm>
            <a:off x="1566785" y="3947136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3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8" name="Text Box 2057"/>
          <p:cNvSpPr txBox="1">
            <a:spLocks noChangeArrowheads="1"/>
          </p:cNvSpPr>
          <p:nvPr/>
        </p:nvSpPr>
        <p:spPr bwMode="auto">
          <a:xfrm>
            <a:off x="1566785" y="4515461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2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9" name="Text Box 2058"/>
          <p:cNvSpPr txBox="1">
            <a:spLocks noChangeArrowheads="1"/>
          </p:cNvSpPr>
          <p:nvPr/>
        </p:nvSpPr>
        <p:spPr bwMode="auto">
          <a:xfrm>
            <a:off x="1552497" y="5002823"/>
            <a:ext cx="311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+mn-ea"/>
                <a:ea typeface="+mn-ea"/>
              </a:rPr>
              <a:t>1</a:t>
            </a:r>
            <a:endParaRPr lang="zh-CN" altLang="en-US" sz="1600">
              <a:latin typeface="+mn-ea"/>
              <a:ea typeface="+mn-ea"/>
            </a:endParaRPr>
          </a:p>
        </p:txBody>
      </p:sp>
      <p:sp>
        <p:nvSpPr>
          <p:cNvPr id="10" name="Text Box 2059"/>
          <p:cNvSpPr txBox="1">
            <a:spLocks noChangeArrowheads="1"/>
          </p:cNvSpPr>
          <p:nvPr/>
        </p:nvSpPr>
        <p:spPr bwMode="auto">
          <a:xfrm>
            <a:off x="2209799" y="4981600"/>
            <a:ext cx="5276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>
                <a:latin typeface="+mn-ea"/>
                <a:ea typeface="+mn-ea"/>
              </a:rPr>
              <a:t>按常规工作 - 跟随指示</a:t>
            </a:r>
            <a:endParaRPr lang="zh-CN" altLang="en-US" sz="1800">
              <a:latin typeface="+mn-ea"/>
              <a:ea typeface="+mn-ea"/>
            </a:endParaRPr>
          </a:p>
        </p:txBody>
      </p:sp>
      <p:sp>
        <p:nvSpPr>
          <p:cNvPr id="11" name="Text Box 2060"/>
          <p:cNvSpPr txBox="1">
            <a:spLocks noChangeArrowheads="1"/>
          </p:cNvSpPr>
          <p:nvPr/>
        </p:nvSpPr>
        <p:spPr bwMode="auto">
          <a:xfrm>
            <a:off x="2228849" y="4510113"/>
            <a:ext cx="7937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>
                <a:latin typeface="+mn-ea"/>
                <a:ea typeface="+mn-ea"/>
              </a:rPr>
              <a:t>二选一</a:t>
            </a:r>
            <a:endParaRPr lang="zh-CN" altLang="en-US" sz="1800">
              <a:latin typeface="+mn-ea"/>
              <a:ea typeface="+mn-ea"/>
            </a:endParaRPr>
          </a:p>
        </p:txBody>
      </p:sp>
      <p:sp>
        <p:nvSpPr>
          <p:cNvPr id="12" name="Text Box 2061"/>
          <p:cNvSpPr txBox="1">
            <a:spLocks noChangeArrowheads="1"/>
          </p:cNvSpPr>
          <p:nvPr/>
        </p:nvSpPr>
        <p:spPr bwMode="auto">
          <a:xfrm>
            <a:off x="2209799" y="3976713"/>
            <a:ext cx="2114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latin typeface="+mn-ea"/>
                <a:ea typeface="+mn-ea"/>
              </a:rPr>
              <a:t>有选择的 - 需要分析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13" name="Text Box 2062"/>
          <p:cNvSpPr txBox="1">
            <a:spLocks noChangeArrowheads="1"/>
          </p:cNvSpPr>
          <p:nvPr/>
        </p:nvSpPr>
        <p:spPr bwMode="auto">
          <a:xfrm>
            <a:off x="2228849" y="3371875"/>
            <a:ext cx="8337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 dirty="0">
                <a:latin typeface="+mn-ea"/>
                <a:ea typeface="+mn-ea"/>
              </a:rPr>
              <a:t>预测 - 研究对结果的影响,例如,收入,成本及反馈</a:t>
            </a:r>
          </a:p>
        </p:txBody>
      </p:sp>
      <p:sp>
        <p:nvSpPr>
          <p:cNvPr id="14" name="Text Box 2063"/>
          <p:cNvSpPr txBox="1">
            <a:spLocks noChangeArrowheads="1"/>
          </p:cNvSpPr>
          <p:nvPr/>
        </p:nvSpPr>
        <p:spPr bwMode="auto">
          <a:xfrm>
            <a:off x="2228849" y="2555900"/>
            <a:ext cx="84772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zh-CN" altLang="en-US" sz="1600">
                <a:latin typeface="+mn-ea"/>
                <a:ea typeface="+mn-ea"/>
              </a:rPr>
              <a:t>预测未来不确定的因素 - 研究复杂因素和对结果的影响,例如,准确性, 预测收入,成本,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>
                <a:latin typeface="+mn-ea"/>
                <a:ea typeface="+mn-ea"/>
              </a:rPr>
              <a:t>岗位及反馈</a:t>
            </a:r>
            <a:endParaRPr lang="zh-CN" altLang="en-US" sz="1800">
              <a:latin typeface="+mn-ea"/>
              <a:ea typeface="+mn-ea"/>
            </a:endParaRPr>
          </a:p>
        </p:txBody>
      </p:sp>
      <p:sp>
        <p:nvSpPr>
          <p:cNvPr id="15" name="Text Box 2064"/>
          <p:cNvSpPr txBox="1">
            <a:spLocks noChangeArrowheads="1"/>
          </p:cNvSpPr>
          <p:nvPr/>
        </p:nvSpPr>
        <p:spPr bwMode="auto">
          <a:xfrm>
            <a:off x="2209799" y="2052663"/>
            <a:ext cx="1403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>
                <a:latin typeface="+mn-ea"/>
                <a:ea typeface="+mn-ea"/>
              </a:rPr>
              <a:t>横跨整个机构</a:t>
            </a:r>
            <a:endParaRPr lang="zh-CN" altLang="en-US" sz="1800">
              <a:latin typeface="+mn-ea"/>
              <a:ea typeface="+mn-ea"/>
            </a:endParaRPr>
          </a:p>
        </p:txBody>
      </p:sp>
      <p:sp>
        <p:nvSpPr>
          <p:cNvPr id="16" name="Text Box 2065"/>
          <p:cNvSpPr txBox="1">
            <a:spLocks noChangeArrowheads="1"/>
          </p:cNvSpPr>
          <p:nvPr/>
        </p:nvSpPr>
        <p:spPr bwMode="auto">
          <a:xfrm>
            <a:off x="2209799" y="1628800"/>
            <a:ext cx="1403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>
                <a:latin typeface="+mn-ea"/>
                <a:ea typeface="+mn-ea"/>
              </a:rPr>
              <a:t>横跨几个机构</a:t>
            </a:r>
          </a:p>
        </p:txBody>
      </p:sp>
      <p:sp>
        <p:nvSpPr>
          <p:cNvPr id="17" name="Text Box 2066"/>
          <p:cNvSpPr txBox="1">
            <a:spLocks noChangeArrowheads="1"/>
          </p:cNvSpPr>
          <p:nvPr/>
        </p:nvSpPr>
        <p:spPr bwMode="auto">
          <a:xfrm>
            <a:off x="2082799" y="5881713"/>
            <a:ext cx="843597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latin typeface="+mn-ea"/>
                <a:ea typeface="+mn-ea"/>
              </a:rPr>
              <a:t>复杂性问题随著岗位的范围和规模增加,但创造性问题却不一样</a:t>
            </a:r>
          </a:p>
        </p:txBody>
      </p:sp>
      <p:sp>
        <p:nvSpPr>
          <p:cNvPr id="18" name="AutoShape 2068"/>
          <p:cNvSpPr>
            <a:spLocks noChangeArrowheads="1"/>
          </p:cNvSpPr>
          <p:nvPr/>
        </p:nvSpPr>
        <p:spPr bwMode="auto">
          <a:xfrm>
            <a:off x="1585912" y="5791225"/>
            <a:ext cx="4953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</a:rPr>
              <a:t>!</a:t>
            </a:r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050"/>
          <p:cNvGraphicFramePr>
            <a:graphicFrameLocks noChangeAspect="1"/>
          </p:cNvGraphicFramePr>
          <p:nvPr/>
        </p:nvGraphicFramePr>
        <p:xfrm>
          <a:off x="796403" y="260648"/>
          <a:ext cx="10845800" cy="7251700"/>
        </p:xfrm>
        <a:graphic>
          <a:graphicData uri="http://schemas.openxmlformats.org/presentationml/2006/ole">
            <p:oleObj spid="_x0000_s9218" name="Microsoft Word 97-2003" r:id="rId4" imgW="9039205" imgH="6053241" progId="Word.Documen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413792"/>
            <a:ext cx="2973016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职位评估流程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06" t="8333" r="30469" b="8333"/>
          <a:stretch>
            <a:fillRect/>
          </a:stretch>
        </p:blipFill>
        <p:spPr bwMode="auto">
          <a:xfrm>
            <a:off x="4778672" y="2086595"/>
            <a:ext cx="273454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3623394" y="3435177"/>
            <a:ext cx="1655763" cy="304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5400000">
            <a:off x="6917505" y="3435177"/>
            <a:ext cx="1655763" cy="304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91443" y="5274295"/>
            <a:ext cx="3070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>
              <a:spcBef>
                <a:spcPct val="0"/>
              </a:spcBef>
            </a:pPr>
            <a:r>
              <a:rPr kumimoji="1" lang="zh-CN" altLang="en-US" dirty="0" smtClean="0">
                <a:ea typeface="宋体" panose="02010600030101010101" pitchFamily="2" charset="-122"/>
              </a:rPr>
              <a:t>使用七要素评估法，评估基准</a:t>
            </a:r>
            <a:r>
              <a:rPr kumimoji="1" lang="zh-CN" altLang="en-US" dirty="0">
                <a:ea typeface="宋体" panose="02010600030101010101" pitchFamily="2" charset="-122"/>
              </a:rPr>
              <a:t>职位评估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78672" y="5343599"/>
            <a:ext cx="27590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>
              <a:spcBef>
                <a:spcPct val="0"/>
              </a:spcBef>
            </a:pPr>
            <a:r>
              <a:rPr kumimoji="1" lang="zh-CN" altLang="en-US" dirty="0">
                <a:ea typeface="宋体" panose="02010600030101010101" pitchFamily="2" charset="-122"/>
              </a:rPr>
              <a:t>根据职位评估的结果，</a:t>
            </a:r>
            <a:r>
              <a:rPr kumimoji="1" lang="zh-CN" altLang="en-US" dirty="0" smtClean="0">
                <a:ea typeface="宋体" panose="02010600030101010101" pitchFamily="2" charset="-122"/>
              </a:rPr>
              <a:t>形成职级</a:t>
            </a:r>
            <a:r>
              <a:rPr kumimoji="1" lang="zh-CN" altLang="en-US" dirty="0">
                <a:ea typeface="宋体" panose="02010600030101010101" pitchFamily="2" charset="-122"/>
              </a:rPr>
              <a:t>图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043291" y="5343599"/>
            <a:ext cx="2130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>
              <a:spcBef>
                <a:spcPct val="0"/>
              </a:spcBef>
            </a:pPr>
            <a:r>
              <a:rPr kumimoji="1" lang="zh-CN" altLang="en-US" dirty="0">
                <a:ea typeface="宋体" panose="02010600030101010101" pitchFamily="2" charset="-122"/>
              </a:rPr>
              <a:t>根据确定</a:t>
            </a:r>
            <a:r>
              <a:rPr kumimoji="1" lang="zh-CN" altLang="en-US" dirty="0" smtClean="0">
                <a:ea typeface="宋体" panose="02010600030101010101" pitchFamily="2" charset="-122"/>
              </a:rPr>
              <a:t>的总分范围，</a:t>
            </a:r>
            <a:r>
              <a:rPr kumimoji="1" lang="zh-CN" altLang="en-US" dirty="0">
                <a:ea typeface="宋体" panose="02010600030101010101" pitchFamily="2" charset="-122"/>
              </a:rPr>
              <a:t>设计薪酬等级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418556" y="1464295"/>
            <a:ext cx="2772074" cy="457200"/>
          </a:xfrm>
          <a:prstGeom prst="rect">
            <a:avLst/>
          </a:prstGeom>
          <a:solidFill>
            <a:srgbClr val="00CCFF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777777"/>
            </a:outerShdw>
          </a:effectLst>
        </p:spPr>
        <p:txBody>
          <a:bodyPr lIns="72000" tIns="72000" rIns="72000" bIns="72000" anchor="ctr"/>
          <a:lstStyle>
            <a:lvl1pPr marL="100013" indent="-100013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kumimoji="1" lang="en-US" altLang="ko-KR" sz="1400" b="1">
              <a:ea typeface="DotumChe" pitchFamily="49" charset="-127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01056" y="1556370"/>
            <a:ext cx="167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>
                <a:solidFill>
                  <a:schemeClr val="bg1"/>
                </a:solidFill>
                <a:ea typeface="宋体" panose="02010600030101010101" pitchFamily="2" charset="-122"/>
              </a:rPr>
              <a:t>4</a:t>
            </a:r>
            <a:r>
              <a:rPr lang="zh-CN" altLang="en-US" sz="1400" b="1">
                <a:solidFill>
                  <a:schemeClr val="bg1"/>
                </a:solidFill>
                <a:ea typeface="宋体" panose="02010600030101010101" pitchFamily="2" charset="-122"/>
              </a:rPr>
              <a:t>、职位评估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4922688" y="1464295"/>
            <a:ext cx="2570584" cy="457200"/>
          </a:xfrm>
          <a:prstGeom prst="rect">
            <a:avLst/>
          </a:prstGeom>
          <a:solidFill>
            <a:srgbClr val="00CCFF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777777"/>
            </a:outerShdw>
          </a:effectLst>
        </p:spPr>
        <p:txBody>
          <a:bodyPr lIns="72000" tIns="72000" rIns="72000" bIns="72000" anchor="ctr"/>
          <a:lstStyle>
            <a:lvl1pPr marL="100013" indent="-100013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kumimoji="1" lang="en-US" altLang="ko-KR" sz="1400" b="1">
              <a:ea typeface="DotumChe" pitchFamily="49" charset="-127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gray">
          <a:xfrm>
            <a:off x="7899275" y="1464295"/>
            <a:ext cx="2590800" cy="457200"/>
          </a:xfrm>
          <a:prstGeom prst="rect">
            <a:avLst/>
          </a:prstGeom>
          <a:solidFill>
            <a:srgbClr val="00CCFF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777777"/>
            </a:outerShdw>
          </a:effectLst>
        </p:spPr>
        <p:txBody>
          <a:bodyPr lIns="72000" tIns="72000" rIns="72000" bIns="72000" anchor="ctr"/>
          <a:lstStyle>
            <a:lvl1pPr marL="100013" indent="-100013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kumimoji="1" lang="en-US" altLang="ko-KR" sz="1400" b="1">
              <a:ea typeface="DotumChe" pitchFamily="49" charset="-127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95219" y="1570658"/>
            <a:ext cx="26654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ea typeface="宋体" panose="02010600030101010101" pitchFamily="2" charset="-122"/>
              </a:rPr>
              <a:t>6</a:t>
            </a:r>
            <a:r>
              <a:rPr lang="zh-CN" altLang="en-US" sz="1400" b="1" dirty="0">
                <a:solidFill>
                  <a:schemeClr val="bg1"/>
                </a:solidFill>
                <a:ea typeface="宋体" panose="02010600030101010101" pitchFamily="2" charset="-122"/>
              </a:rPr>
              <a:t>、确定薪酬等级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5138712" y="1570658"/>
            <a:ext cx="167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solidFill>
                  <a:schemeClr val="bg1"/>
                </a:solidFill>
                <a:ea typeface="宋体" panose="02010600030101010101" pitchFamily="2" charset="-122"/>
              </a:rPr>
              <a:t>5</a:t>
            </a:r>
            <a:r>
              <a:rPr lang="zh-CN" altLang="en-US" sz="1400" b="1" dirty="0">
                <a:solidFill>
                  <a:schemeClr val="bg1"/>
                </a:solidFill>
                <a:ea typeface="宋体" panose="02010600030101010101" pitchFamily="2" charset="-122"/>
              </a:rPr>
              <a:t>、形成职级图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25" y="2405041"/>
            <a:ext cx="2949361" cy="23114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36" y="2311799"/>
            <a:ext cx="2282000" cy="3031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620043" y="1340768"/>
            <a:ext cx="6781800" cy="42100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n JSong SG" charset="2"/>
                <a:ea typeface="微软雅黑" pitchFamily="34" charset="-122"/>
                <a:cs typeface="微软雅黑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环境</a:t>
            </a:r>
            <a:endParaRPr kumimoji="0" lang="zh-CN" alt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正常</a:t>
            </a:r>
            <a:r>
              <a:rPr kumimoji="0" lang="zh-CN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 -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不需/有限的适应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非正常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-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技术设备因素及/或精神程序及/或需要体力劳动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zh-CN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charset="-122"/>
              <a:ea typeface="微软雅黑" pitchFamily="34" charset="-122"/>
              <a:cs typeface="微软雅黑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风险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正常 -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基于一些不能预测的事件妨碍正常运作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itchFamily="34" charset="-122"/>
                <a:cs typeface="微软雅黑"/>
              </a:rPr>
              <a:t>非正常 -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charset="-122"/>
                <a:ea typeface="微软雅黑" pitchFamily="34" charset="-122"/>
                <a:cs typeface="微软雅黑"/>
              </a:rPr>
              <a:t>经常面对政局不稳或工业风险</a:t>
            </a:r>
            <a:endParaRPr kumimoji="0" lang="zh-CN" alt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itchFamily="34" charset="-122"/>
              <a:cs typeface="微软雅黑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因素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：</a:t>
            </a:r>
            <a:r>
              <a:rPr lang="zh-CN" altLang="en-US" sz="2000" b="1" noProof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7" y="1281113"/>
            <a:ext cx="10817026" cy="4884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160838" y="836613"/>
            <a:ext cx="22320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+mn-ea"/>
                <a:ea typeface="+mn-ea"/>
              </a:rPr>
              <a:t>环境条件</a:t>
            </a:r>
            <a:endParaRPr lang="en-US" altLang="zh-CN">
              <a:latin typeface="+mn-ea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职位评估体系介绍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要素评估法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849115" y="1542400"/>
          <a:ext cx="665734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37"/>
                <a:gridCol w="1664337"/>
                <a:gridCol w="1664337"/>
                <a:gridCol w="1664337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总分范围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职位等级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总分范围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职位等级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50-70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301-350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13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71-90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351-400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14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91-130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401-461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131-170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461-520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16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171-210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521-580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17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211-250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581-640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18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251-300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641-700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19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剪去对角的矩形 5"/>
          <p:cNvSpPr/>
          <p:nvPr/>
        </p:nvSpPr>
        <p:spPr>
          <a:xfrm>
            <a:off x="9121923" y="1556792"/>
            <a:ext cx="1008112" cy="576064"/>
          </a:xfrm>
          <a:prstGeom prst="snip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示例</a:t>
            </a:r>
            <a:endParaRPr lang="zh-CN" altLang="en-US" b="1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353171" y="5085184"/>
            <a:ext cx="3621088" cy="4949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noProof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131+65+150+80+165+100+20=711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noProof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职位等级矩阵表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aphicFrame>
        <p:nvGraphicFramePr>
          <p:cNvPr id="3" name="Group 102"/>
          <p:cNvGraphicFramePr>
            <a:graphicFrameLocks noGrp="1"/>
          </p:cNvGraphicFramePr>
          <p:nvPr/>
        </p:nvGraphicFramePr>
        <p:xfrm>
          <a:off x="1762323" y="1340768"/>
          <a:ext cx="8367712" cy="4202113"/>
        </p:xfrm>
        <a:graphic>
          <a:graphicData uri="http://schemas.openxmlformats.org/drawingml/2006/table">
            <a:tbl>
              <a:tblPr/>
              <a:tblGrid>
                <a:gridCol w="747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1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8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8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职位等级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总经办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营销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研发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生产运营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行政管理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财务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35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总裁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33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营销副总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研发副总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生产副总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31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行政副总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                            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29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市场部经理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技术部经理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生产部经理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人力资源部经理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财务部经理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27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计划部经理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25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开发工程师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……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g_right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927" y="1865313"/>
            <a:ext cx="5295900" cy="2468562"/>
          </a:xfrm>
          <a:prstGeom prst="rect">
            <a:avLst/>
          </a:prstGeom>
          <a:noFill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383855" y="2513013"/>
            <a:ext cx="24257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职位评估的结果和应运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>
          <a:xfrm>
            <a:off x="1612403" y="629816"/>
            <a:ext cx="3621088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职位评估的等级和应用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66800" y="1037635"/>
            <a:ext cx="71278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dirty="0">
                <a:latin typeface="微软雅黑" pitchFamily="34" charset="-122"/>
                <a:ea typeface="微软雅黑" pitchFamily="34" charset="-122"/>
              </a:rPr>
              <a:t>    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dirty="0">
                <a:latin typeface="微软雅黑" pitchFamily="34" charset="-122"/>
                <a:ea typeface="微软雅黑" pitchFamily="34" charset="-122"/>
              </a:rPr>
              <a:t>              1</a:t>
            </a: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、制定薪酬框架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              </a:t>
            </a:r>
            <a:r>
              <a:rPr kumimoji="1"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、进行薪酬分配和调整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              </a:t>
            </a:r>
            <a:r>
              <a:rPr kumimoji="1"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、进行组织管理及评价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     例：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611387" y="3190404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611387" y="6009804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54187" y="5933604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itchFamily="18" charset="0"/>
              </a:rPr>
              <a:t>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39987" y="593360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itchFamily="18" charset="0"/>
              </a:rPr>
              <a:t>1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38462" y="593360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itchFamily="18" charset="0"/>
              </a:rPr>
              <a:t>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70262" y="593360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itchFamily="18" charset="0"/>
              </a:rPr>
              <a:t>3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02062" y="593360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itchFamily="18" charset="0"/>
              </a:rPr>
              <a:t>4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33862" y="593360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itchFamily="18" charset="0"/>
              </a:rPr>
              <a:t>5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42150" y="5949479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itchFamily="18" charset="0"/>
              </a:rPr>
              <a:t>30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783587" y="6086004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dirty="0">
                <a:latin typeface="+mn-ea"/>
                <a:ea typeface="+mn-ea"/>
              </a:rPr>
              <a:t>等级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154187" y="2885604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>
                <a:latin typeface="Times New Roman" pitchFamily="18" charset="0"/>
              </a:rPr>
              <a:t>工资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906662" y="5228754"/>
            <a:ext cx="144463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338462" y="5084292"/>
            <a:ext cx="144463" cy="5762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770262" y="4868392"/>
            <a:ext cx="144463" cy="720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203650" y="4579467"/>
            <a:ext cx="142875" cy="936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35450" y="4292129"/>
            <a:ext cx="142875" cy="1079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138687" y="4003204"/>
            <a:ext cx="144463" cy="1225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714950" y="3499967"/>
            <a:ext cx="144462" cy="1512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291212" y="3068167"/>
            <a:ext cx="144463" cy="16557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94450" y="2490317"/>
            <a:ext cx="144462" cy="20161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297687" y="1844204"/>
            <a:ext cx="146050" cy="2447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017467" y="3284984"/>
            <a:ext cx="3456384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3200" dirty="0" smtClean="0">
                <a:latin typeface="Times New Roman" pitchFamily="18" charset="0"/>
                <a:ea typeface="华文隶书" pitchFamily="2" charset="-122"/>
              </a:rPr>
              <a:t>谢谢！</a:t>
            </a:r>
            <a:endParaRPr kumimoji="1" lang="zh-CN" altLang="en-US" sz="3200" dirty="0">
              <a:latin typeface="Times New Roman" pitchFamily="18" charset="0"/>
              <a:ea typeface="华文隶书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g_right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927" y="1865313"/>
            <a:ext cx="5295900" cy="2468562"/>
          </a:xfrm>
          <a:prstGeom prst="rect">
            <a:avLst/>
          </a:prstGeom>
          <a:noFill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383855" y="2513013"/>
            <a:ext cx="24257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职位评估的过程和方法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413792"/>
            <a:ext cx="2973016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noProof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职位评估的过程和步骤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489076" y="1412776"/>
            <a:ext cx="3888432" cy="31683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华康俪金黑W8(P)"/>
                <a:ea typeface="微软雅黑"/>
              </a:rPr>
              <a:t>选择标准职位</a:t>
            </a:r>
            <a:endParaRPr lang="en-US" altLang="zh-CN" dirty="0" smtClean="0">
              <a:latin typeface="华康俪金黑W8(P)"/>
              <a:ea typeface="微软雅黑"/>
            </a:endParaRPr>
          </a:p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华康俪金黑W8(P)"/>
                <a:ea typeface="微软雅黑"/>
              </a:rPr>
              <a:t>标准职位信息收集</a:t>
            </a:r>
            <a:endParaRPr lang="en-US" altLang="zh-CN" dirty="0" smtClean="0">
              <a:latin typeface="华康俪金黑W8(P)"/>
              <a:ea typeface="微软雅黑"/>
            </a:endParaRPr>
          </a:p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华康俪金黑W8(P)"/>
                <a:ea typeface="微软雅黑"/>
              </a:rPr>
              <a:t>建立评估委员会</a:t>
            </a:r>
            <a:endParaRPr lang="en-US" altLang="zh-CN" dirty="0" smtClean="0">
              <a:latin typeface="华康俪金黑W8(P)"/>
              <a:ea typeface="微软雅黑"/>
            </a:endParaRPr>
          </a:p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华康俪金黑W8(P)"/>
                <a:ea typeface="微软雅黑"/>
              </a:rPr>
              <a:t>与评估参与者进行沟通</a:t>
            </a:r>
            <a:endParaRPr lang="en-US" altLang="zh-CN" dirty="0" smtClean="0">
              <a:latin typeface="华康俪金黑W8(P)"/>
              <a:ea typeface="微软雅黑"/>
            </a:endParaRPr>
          </a:p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华康俪金黑W8(P)"/>
                <a:ea typeface="微软雅黑"/>
              </a:rPr>
              <a:t>培训评估委员会</a:t>
            </a:r>
            <a:endParaRPr lang="en-US" altLang="zh-CN" dirty="0" smtClean="0">
              <a:latin typeface="华康俪金黑W8(P)"/>
              <a:ea typeface="微软雅黑"/>
            </a:endParaRPr>
          </a:p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华康俪金黑W8(P)"/>
                <a:ea typeface="微软雅黑"/>
              </a:rPr>
              <a:t>职位评估</a:t>
            </a:r>
            <a:endParaRPr lang="en-US" altLang="zh-CN" dirty="0" smtClean="0">
              <a:latin typeface="华康俪金黑W8(P)"/>
              <a:ea typeface="微软雅黑"/>
            </a:endParaRPr>
          </a:p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华康俪金黑W8(P)"/>
                <a:ea typeface="微软雅黑"/>
              </a:rPr>
              <a:t>划分评估结果</a:t>
            </a:r>
            <a:endParaRPr lang="en-US" altLang="zh-CN" dirty="0" smtClean="0">
              <a:latin typeface="华康俪金黑W8(P)"/>
              <a:ea typeface="微软雅黑"/>
            </a:endParaRPr>
          </a:p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endParaRPr lang="en-US" altLang="zh-CN" dirty="0">
              <a:latin typeface="华康俪金黑W8(P)"/>
              <a:ea typeface="微软雅黑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7627" y="1700808"/>
            <a:ext cx="4464496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1600" dirty="0" smtClean="0">
                <a:latin typeface="+mn-ea"/>
                <a:ea typeface="+mn-ea"/>
              </a:rPr>
              <a:t>由上至下评估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1600" dirty="0" smtClean="0">
                <a:latin typeface="+mn-ea"/>
                <a:ea typeface="+mn-ea"/>
              </a:rPr>
              <a:t>尽量不要受到前一岗位评估结果的影响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1600" dirty="0" smtClean="0">
                <a:latin typeface="+mn-ea"/>
                <a:ea typeface="+mn-ea"/>
              </a:rPr>
              <a:t>对于不熟悉的岗位需要进行阐述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1600" dirty="0" smtClean="0">
                <a:latin typeface="+mn-ea"/>
                <a:ea typeface="+mn-ea"/>
              </a:rPr>
              <a:t>评估到评估人所处岗位时，评估人回避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1600" dirty="0" smtClean="0">
                <a:latin typeface="+mn-ea"/>
                <a:ea typeface="+mn-ea"/>
              </a:rPr>
              <a:t>评估内容需要内部暂时保密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1600" dirty="0" smtClean="0">
                <a:latin typeface="+mn-ea"/>
                <a:ea typeface="+mn-ea"/>
              </a:rPr>
              <a:t>评估是一种判断，因此没有绝对正确的答案（集体决策、相应的样本量）</a:t>
            </a:r>
          </a:p>
        </p:txBody>
      </p:sp>
      <p:sp>
        <p:nvSpPr>
          <p:cNvPr id="6" name="右箭头 5"/>
          <p:cNvSpPr/>
          <p:nvPr/>
        </p:nvSpPr>
        <p:spPr>
          <a:xfrm>
            <a:off x="3217267" y="3645024"/>
            <a:ext cx="3024336" cy="288032"/>
          </a:xfrm>
          <a:prstGeom prst="rightArrow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612403" y="557808"/>
            <a:ext cx="3405064" cy="4949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noProof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目前主要的岗位评估方法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05099" y="2060848"/>
            <a:ext cx="2952328" cy="1944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华康俪金黑W8(P)"/>
                <a:ea typeface="微软雅黑"/>
              </a:rPr>
              <a:t>排序法</a:t>
            </a:r>
            <a:endParaRPr lang="en-US" altLang="zh-CN" dirty="0" smtClean="0">
              <a:latin typeface="华康俪金黑W8(P)"/>
              <a:ea typeface="微软雅黑"/>
            </a:endParaRPr>
          </a:p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华康俪金黑W8(P)"/>
                <a:ea typeface="微软雅黑"/>
              </a:rPr>
              <a:t>职位归类法</a:t>
            </a:r>
            <a:endParaRPr lang="en-US" altLang="zh-CN" dirty="0" smtClean="0">
              <a:latin typeface="华康俪金黑W8(P)"/>
              <a:ea typeface="微软雅黑"/>
            </a:endParaRPr>
          </a:p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华康俪金黑W8(P)"/>
                <a:ea typeface="微软雅黑"/>
              </a:rPr>
              <a:t>评分法</a:t>
            </a:r>
            <a:endParaRPr lang="en-US" altLang="zh-CN" dirty="0" smtClean="0">
              <a:latin typeface="华康俪金黑W8(P)"/>
              <a:ea typeface="微软雅黑"/>
            </a:endParaRPr>
          </a:p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华康俪金黑W8(P)"/>
                <a:ea typeface="微软雅黑"/>
              </a:rPr>
              <a:t>要素计点法</a:t>
            </a:r>
            <a:endParaRPr lang="en-US" altLang="zh-CN" dirty="0" smtClean="0">
              <a:latin typeface="华康俪金黑W8(P)"/>
              <a:ea typeface="微软雅黑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684411" y="1565920"/>
            <a:ext cx="2973016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</a:t>
            </a:r>
            <a:r>
              <a:rPr lang="zh-CN" altLang="en-US" b="1" noProof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945459" y="2708920"/>
            <a:ext cx="576064" cy="360040"/>
          </a:xfrm>
          <a:prstGeom prst="rightArrow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53571" y="2060848"/>
            <a:ext cx="2952328" cy="1944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</a:rPr>
              <a:t>先用评分法评估典型职位</a:t>
            </a:r>
            <a:r>
              <a:rPr lang="zh-CN" altLang="en-US" dirty="0" smtClean="0">
                <a:latin typeface="华康俪金黑W8(P)"/>
                <a:ea typeface="微软雅黑"/>
              </a:rPr>
              <a:t>职位归类法</a:t>
            </a:r>
            <a:endParaRPr lang="en-US" altLang="zh-CN" dirty="0" smtClean="0">
              <a:latin typeface="华康俪金黑W8(P)"/>
              <a:ea typeface="微软雅黑"/>
            </a:endParaRPr>
          </a:p>
          <a:p>
            <a:pPr defTabSz="654669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</a:rPr>
              <a:t>再用穿插法将其它职位归入职级表</a:t>
            </a:r>
            <a:endParaRPr lang="en-US" altLang="zh-CN" dirty="0" smtClean="0">
              <a:latin typeface="华康俪金黑W8(P)"/>
              <a:ea typeface="微软雅黑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5932883" y="1556792"/>
            <a:ext cx="2973016" cy="494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noProof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最常用的方法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383855" y="2513013"/>
            <a:ext cx="24257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常见的职位评估的方法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30970" y="485800"/>
            <a:ext cx="5781328" cy="5669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目前主要的评估方法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15616" y="1268760"/>
          <a:ext cx="9590483" cy="363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937"/>
                <a:gridCol w="1165199"/>
                <a:gridCol w="1702983"/>
                <a:gridCol w="1792614"/>
                <a:gridCol w="1613352"/>
                <a:gridCol w="2330398"/>
              </a:tblGrid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方  法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是否量化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评价对象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比较的方法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优  点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缺  点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岗位排序法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否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对岗位整体进行评价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是在岗位与岗位之间进行比较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简单、操作容易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主观性大，无法准确确定相对价值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岗位分类法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否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对岗位整体进行评价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是将岗位与特定的级别标准进行比较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灵活性高、可以用于大型组织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对岗位等级的划分和界定存在一定人难度、无法确定相对价值。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因素比较法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是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对岗位要素进行评价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在岗位与岗位之间进行比较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可以较准确确定相对价值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因素的选择困难、市场工资随时在变化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要素计点法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是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对岗位要素进行评价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将岗位与特定的级别标准进行比较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可以较准确确定相对价值、适用于多类型岗位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工作量大，费时费力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g_right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927" y="1865313"/>
            <a:ext cx="5295900" cy="2468562"/>
          </a:xfrm>
          <a:prstGeom prst="rect">
            <a:avLst/>
          </a:prstGeom>
          <a:noFill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383855" y="2513013"/>
            <a:ext cx="2425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七要素评估方法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FBA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 anchorCtr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10502</TotalTime>
  <Words>2027</Words>
  <Application>Microsoft Office PowerPoint</Application>
  <PresentationFormat>自定义</PresentationFormat>
  <Paragraphs>702</Paragraphs>
  <Slides>46</Slides>
  <Notes>45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46</vt:i4>
      </vt:variant>
    </vt:vector>
  </HeadingPairs>
  <TitlesOfParts>
    <vt:vector size="52" baseType="lpstr">
      <vt:lpstr>Office 主题</vt:lpstr>
      <vt:lpstr>图表</vt:lpstr>
      <vt:lpstr>Microsoft Word 97-2003</vt:lpstr>
      <vt:lpstr>Document</vt:lpstr>
      <vt:lpstr>剪辑</vt:lpstr>
      <vt:lpstr>Worksheet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张爱珍</cp:lastModifiedBy>
  <cp:revision>1307</cp:revision>
  <dcterms:created xsi:type="dcterms:W3CDTF">2012-10-07T00:28:30Z</dcterms:created>
  <dcterms:modified xsi:type="dcterms:W3CDTF">2018-12-25T02:23:23Z</dcterms:modified>
</cp:coreProperties>
</file>