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28"/>
  </p:handoutMasterIdLst>
  <p:sldIdLst>
    <p:sldId id="766" r:id="rId3"/>
    <p:sldId id="765" r:id="rId4"/>
    <p:sldId id="795" r:id="rId5"/>
    <p:sldId id="508" r:id="rId7"/>
    <p:sldId id="684" r:id="rId8"/>
    <p:sldId id="552" r:id="rId9"/>
    <p:sldId id="554" r:id="rId10"/>
    <p:sldId id="790" r:id="rId11"/>
    <p:sldId id="514" r:id="rId12"/>
    <p:sldId id="553" r:id="rId13"/>
    <p:sldId id="700" r:id="rId14"/>
    <p:sldId id="701" r:id="rId15"/>
    <p:sldId id="755" r:id="rId16"/>
    <p:sldId id="734" r:id="rId17"/>
    <p:sldId id="660" r:id="rId18"/>
    <p:sldId id="784" r:id="rId19"/>
    <p:sldId id="785" r:id="rId20"/>
    <p:sldId id="663" r:id="rId21"/>
    <p:sldId id="715" r:id="rId22"/>
    <p:sldId id="670" r:id="rId23"/>
    <p:sldId id="716" r:id="rId24"/>
    <p:sldId id="665" r:id="rId25"/>
    <p:sldId id="717" r:id="rId26"/>
    <p:sldId id="726" r:id="rId2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0000"/>
    <a:srgbClr val="CCFFFF"/>
    <a:srgbClr val="1B0BE5"/>
    <a:srgbClr val="CCEC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56" autoAdjust="0"/>
    <p:restoredTop sz="91897" autoAdjust="0"/>
  </p:normalViewPr>
  <p:slideViewPr>
    <p:cSldViewPr>
      <p:cViewPr varScale="1">
        <p:scale>
          <a:sx n="61" d="100"/>
          <a:sy n="61" d="100"/>
        </p:scale>
        <p:origin x="-1818" y="-90"/>
      </p:cViewPr>
      <p:guideLst>
        <p:guide orient="horz" pos="3936"/>
        <p:guide pos="21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81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handoutMaster" Target="handoutMasters/handoutMaster1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59E175-9255-4865-83DB-04CFDC8542EE}" type="doc">
      <dgm:prSet loTypeId="urn:microsoft.com/office/officeart/2005/8/layout/radial6" loCatId="cycle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zh-CN" altLang="en-US"/>
        </a:p>
      </dgm:t>
    </dgm:pt>
    <dgm:pt modelId="{84B8F32A-FDA9-4BD5-889B-4D523D236D51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FF0000"/>
              </a:solidFill>
            </a:rPr>
            <a:t>顾客满意</a:t>
          </a:r>
          <a:endParaRPr lang="zh-CN" altLang="en-US" b="1" dirty="0">
            <a:solidFill>
              <a:srgbClr val="FF0000"/>
            </a:solidFill>
          </a:endParaRPr>
        </a:p>
      </dgm:t>
    </dgm:pt>
    <dgm:pt modelId="{46FB782C-EA34-460F-8931-AE956801E62B}" cxnId="{8A49B9E3-7B3E-4A58-AF8C-B9BAABE19765}" type="parTrans">
      <dgm:prSet/>
      <dgm:spPr/>
      <dgm:t>
        <a:bodyPr/>
        <a:lstStyle/>
        <a:p>
          <a:endParaRPr lang="zh-CN" altLang="en-US"/>
        </a:p>
      </dgm:t>
    </dgm:pt>
    <dgm:pt modelId="{79D4FD25-5280-4939-9680-979123854DB4}" cxnId="{8A49B9E3-7B3E-4A58-AF8C-B9BAABE19765}" type="sibTrans">
      <dgm:prSet/>
      <dgm:spPr/>
      <dgm:t>
        <a:bodyPr/>
        <a:lstStyle/>
        <a:p>
          <a:endParaRPr lang="zh-CN" altLang="en-US"/>
        </a:p>
      </dgm:t>
    </dgm:pt>
    <dgm:pt modelId="{4D5748F6-7C18-4452-A61E-704FBD08B306}">
      <dgm:prSet phldrT="[文本]" custT="1"/>
      <dgm:spPr/>
      <dgm:t>
        <a:bodyPr lIns="0" rIns="0"/>
        <a:lstStyle/>
        <a:p>
          <a:r>
            <a:rPr lang="zh-CN" altLang="en-US" sz="1600" b="1" dirty="0" smtClean="0"/>
            <a:t>顾客</a:t>
          </a:r>
          <a:r>
            <a:rPr lang="en-US" sz="1600" b="1" dirty="0" smtClean="0"/>
            <a:t>Customer</a:t>
          </a:r>
          <a:endParaRPr lang="zh-CN" altLang="en-US" sz="1600" dirty="0"/>
        </a:p>
      </dgm:t>
    </dgm:pt>
    <dgm:pt modelId="{4D2DE90B-F90B-4645-B9C4-33A119FB4791}" cxnId="{11C1617D-272F-4C88-88EE-8E7C316D22E2}" type="parTrans">
      <dgm:prSet/>
      <dgm:spPr/>
      <dgm:t>
        <a:bodyPr/>
        <a:lstStyle/>
        <a:p>
          <a:endParaRPr lang="zh-CN" altLang="en-US"/>
        </a:p>
      </dgm:t>
    </dgm:pt>
    <dgm:pt modelId="{F414A2B5-2945-4797-A8D4-A1A71793C49E}" cxnId="{11C1617D-272F-4C88-88EE-8E7C316D22E2}" type="sibTrans">
      <dgm:prSet/>
      <dgm:spPr/>
      <dgm:t>
        <a:bodyPr/>
        <a:lstStyle/>
        <a:p>
          <a:endParaRPr lang="zh-CN" altLang="en-US"/>
        </a:p>
      </dgm:t>
    </dgm:pt>
    <dgm:pt modelId="{5B14008C-8A6E-45D4-A403-2BC15AE42160}">
      <dgm:prSet phldrT="[文本]" custT="1"/>
      <dgm:spPr/>
      <dgm:t>
        <a:bodyPr lIns="0" rIns="0"/>
        <a:lstStyle/>
        <a:p>
          <a:r>
            <a:rPr lang="zh-CN" altLang="en-US" sz="1600" b="1" dirty="0" smtClean="0"/>
            <a:t>成本</a:t>
          </a:r>
          <a:r>
            <a:rPr lang="en-US" sz="1600" b="1" dirty="0" smtClean="0"/>
            <a:t>Cost</a:t>
          </a:r>
          <a:endParaRPr lang="zh-CN" altLang="en-US" sz="1600" dirty="0"/>
        </a:p>
      </dgm:t>
    </dgm:pt>
    <dgm:pt modelId="{B7AEE2C4-A8A4-45B3-9CE3-68B711756E1E}" cxnId="{008B06EF-E3A9-4668-8073-DFA8FD0E8077}" type="parTrans">
      <dgm:prSet/>
      <dgm:spPr/>
      <dgm:t>
        <a:bodyPr/>
        <a:lstStyle/>
        <a:p>
          <a:endParaRPr lang="zh-CN" altLang="en-US"/>
        </a:p>
      </dgm:t>
    </dgm:pt>
    <dgm:pt modelId="{9B6D7D70-9605-4221-8D2B-D46888C3F446}" cxnId="{008B06EF-E3A9-4668-8073-DFA8FD0E8077}" type="sibTrans">
      <dgm:prSet/>
      <dgm:spPr/>
      <dgm:t>
        <a:bodyPr/>
        <a:lstStyle/>
        <a:p>
          <a:endParaRPr lang="zh-CN" altLang="en-US"/>
        </a:p>
      </dgm:t>
    </dgm:pt>
    <dgm:pt modelId="{BF3A3ACF-B896-4D0F-A1C9-D37D2716C122}">
      <dgm:prSet phldrT="[文本]" custT="1"/>
      <dgm:spPr/>
      <dgm:t>
        <a:bodyPr/>
        <a:lstStyle/>
        <a:p>
          <a:r>
            <a:rPr lang="zh-CN" altLang="en-US" sz="1600" b="1" dirty="0" smtClean="0"/>
            <a:t>沟通</a:t>
          </a:r>
          <a:r>
            <a:rPr lang="en-US" sz="1600" b="1" dirty="0" smtClean="0"/>
            <a:t>Communication</a:t>
          </a:r>
          <a:endParaRPr lang="zh-CN" altLang="en-US" sz="1600" dirty="0"/>
        </a:p>
      </dgm:t>
    </dgm:pt>
    <dgm:pt modelId="{18859C9F-0BB7-4387-9D10-85C437B52BEE}" cxnId="{87B2E673-96AF-451E-8952-CE25D2F570D5}" type="parTrans">
      <dgm:prSet/>
      <dgm:spPr/>
      <dgm:t>
        <a:bodyPr/>
        <a:lstStyle/>
        <a:p>
          <a:endParaRPr lang="zh-CN" altLang="en-US"/>
        </a:p>
      </dgm:t>
    </dgm:pt>
    <dgm:pt modelId="{AE0ADF53-8875-4B19-A787-20A2E5DDBF3B}" cxnId="{87B2E673-96AF-451E-8952-CE25D2F570D5}" type="sibTrans">
      <dgm:prSet/>
      <dgm:spPr/>
      <dgm:t>
        <a:bodyPr/>
        <a:lstStyle/>
        <a:p>
          <a:endParaRPr lang="zh-CN" altLang="en-US"/>
        </a:p>
      </dgm:t>
    </dgm:pt>
    <dgm:pt modelId="{B6ED1C4D-6713-403C-84BC-972FBA5B2D76}">
      <dgm:prSet phldrT="[文本]" custT="1"/>
      <dgm:spPr/>
      <dgm:t>
        <a:bodyPr/>
        <a:lstStyle/>
        <a:p>
          <a:r>
            <a:rPr lang="zh-CN" altLang="en-US" sz="1600" b="1" dirty="0" smtClean="0"/>
            <a:t>便利</a:t>
          </a:r>
          <a:r>
            <a:rPr lang="en-US" sz="1600" b="1" dirty="0" smtClean="0"/>
            <a:t>convenience</a:t>
          </a:r>
          <a:endParaRPr lang="zh-CN" altLang="en-US" sz="1600" dirty="0"/>
        </a:p>
      </dgm:t>
    </dgm:pt>
    <dgm:pt modelId="{8A66471C-7138-419E-AE58-90CB28CA3256}" cxnId="{A9AFED47-15F3-426E-82BD-FB259DD61F1B}" type="parTrans">
      <dgm:prSet/>
      <dgm:spPr/>
      <dgm:t>
        <a:bodyPr/>
        <a:lstStyle/>
        <a:p>
          <a:endParaRPr lang="zh-CN" altLang="en-US"/>
        </a:p>
      </dgm:t>
    </dgm:pt>
    <dgm:pt modelId="{135370CE-FD48-48D1-8DB0-A6F8AAE324EB}" cxnId="{A9AFED47-15F3-426E-82BD-FB259DD61F1B}" type="sibTrans">
      <dgm:prSet/>
      <dgm:spPr/>
      <dgm:t>
        <a:bodyPr/>
        <a:lstStyle/>
        <a:p>
          <a:endParaRPr lang="zh-CN" altLang="en-US"/>
        </a:p>
      </dgm:t>
    </dgm:pt>
    <dgm:pt modelId="{8B2F2992-3775-4AFB-9199-8AB55643892F}" type="pres">
      <dgm:prSet presAssocID="{E159E175-9255-4865-83DB-04CFDC8542E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523DC06-CDCD-4BD3-9C0A-927B43F4C3F3}" type="pres">
      <dgm:prSet presAssocID="{84B8F32A-FDA9-4BD5-889B-4D523D236D51}" presName="centerShape" presStyleLbl="node0" presStyleIdx="0" presStyleCnt="1"/>
      <dgm:spPr/>
      <dgm:t>
        <a:bodyPr/>
        <a:lstStyle/>
        <a:p>
          <a:endParaRPr lang="zh-CN" altLang="en-US"/>
        </a:p>
      </dgm:t>
    </dgm:pt>
    <dgm:pt modelId="{3957E327-D892-4E2A-B80D-349A9611363D}" type="pres">
      <dgm:prSet presAssocID="{4D5748F6-7C18-4452-A61E-704FBD08B30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2CFF90F-3BEB-4B2C-AD8E-44F24DEF68E4}" type="pres">
      <dgm:prSet presAssocID="{4D5748F6-7C18-4452-A61E-704FBD08B306}" presName="dummy" presStyleCnt="0"/>
      <dgm:spPr/>
    </dgm:pt>
    <dgm:pt modelId="{2212D3F1-E150-4E08-9444-9B71734C80F2}" type="pres">
      <dgm:prSet presAssocID="{F414A2B5-2945-4797-A8D4-A1A71793C49E}" presName="sibTrans" presStyleLbl="sibTrans2D1" presStyleIdx="0" presStyleCnt="4"/>
      <dgm:spPr/>
      <dgm:t>
        <a:bodyPr/>
        <a:lstStyle/>
        <a:p>
          <a:endParaRPr lang="zh-CN" altLang="en-US"/>
        </a:p>
      </dgm:t>
    </dgm:pt>
    <dgm:pt modelId="{5A326B3B-B8EB-4F91-91A9-CED20DDEC5F2}" type="pres">
      <dgm:prSet presAssocID="{5B14008C-8A6E-45D4-A403-2BC15AE4216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C68742F-B2D7-4F5B-90B0-0943C79E77DA}" type="pres">
      <dgm:prSet presAssocID="{5B14008C-8A6E-45D4-A403-2BC15AE42160}" presName="dummy" presStyleCnt="0"/>
      <dgm:spPr/>
    </dgm:pt>
    <dgm:pt modelId="{00041030-C029-444E-8754-AC1BE39E8AA7}" type="pres">
      <dgm:prSet presAssocID="{9B6D7D70-9605-4221-8D2B-D46888C3F446}" presName="sibTrans" presStyleLbl="sibTrans2D1" presStyleIdx="1" presStyleCnt="4"/>
      <dgm:spPr/>
      <dgm:t>
        <a:bodyPr/>
        <a:lstStyle/>
        <a:p>
          <a:endParaRPr lang="zh-CN" altLang="en-US"/>
        </a:p>
      </dgm:t>
    </dgm:pt>
    <dgm:pt modelId="{261AD502-EA38-4C73-97F2-445AC0DF6BEF}" type="pres">
      <dgm:prSet presAssocID="{BF3A3ACF-B896-4D0F-A1C9-D37D2716C12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4C2F591-D97D-40D5-8CC7-BD548CAF7E30}" type="pres">
      <dgm:prSet presAssocID="{BF3A3ACF-B896-4D0F-A1C9-D37D2716C122}" presName="dummy" presStyleCnt="0"/>
      <dgm:spPr/>
    </dgm:pt>
    <dgm:pt modelId="{19677437-5CFC-42A1-8633-BF381EE7159F}" type="pres">
      <dgm:prSet presAssocID="{AE0ADF53-8875-4B19-A787-20A2E5DDBF3B}" presName="sibTrans" presStyleLbl="sibTrans2D1" presStyleIdx="2" presStyleCnt="4"/>
      <dgm:spPr/>
      <dgm:t>
        <a:bodyPr/>
        <a:lstStyle/>
        <a:p>
          <a:endParaRPr lang="zh-CN" altLang="en-US"/>
        </a:p>
      </dgm:t>
    </dgm:pt>
    <dgm:pt modelId="{35C4789D-7273-402D-8863-2F9E19F5D9BC}" type="pres">
      <dgm:prSet presAssocID="{B6ED1C4D-6713-403C-84BC-972FBA5B2D7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E6AC09F-2E9D-48E5-B321-65CC5784B7C8}" type="pres">
      <dgm:prSet presAssocID="{B6ED1C4D-6713-403C-84BC-972FBA5B2D76}" presName="dummy" presStyleCnt="0"/>
      <dgm:spPr/>
    </dgm:pt>
    <dgm:pt modelId="{ED5CE9C4-6DE3-4D5D-BBF9-F1AADE91E3B3}" type="pres">
      <dgm:prSet presAssocID="{135370CE-FD48-48D1-8DB0-A6F8AAE324EB}" presName="sibTrans" presStyleLbl="sibTrans2D1" presStyleIdx="3" presStyleCnt="4"/>
      <dgm:spPr/>
      <dgm:t>
        <a:bodyPr/>
        <a:lstStyle/>
        <a:p>
          <a:endParaRPr lang="zh-CN" altLang="en-US"/>
        </a:p>
      </dgm:t>
    </dgm:pt>
  </dgm:ptLst>
  <dgm:cxnLst>
    <dgm:cxn modelId="{A9AFED47-15F3-426E-82BD-FB259DD61F1B}" srcId="{84B8F32A-FDA9-4BD5-889B-4D523D236D51}" destId="{B6ED1C4D-6713-403C-84BC-972FBA5B2D76}" srcOrd="3" destOrd="0" parTransId="{8A66471C-7138-419E-AE58-90CB28CA3256}" sibTransId="{135370CE-FD48-48D1-8DB0-A6F8AAE324EB}"/>
    <dgm:cxn modelId="{8A9A91B6-2034-4A2C-8FC8-E1B8157F8036}" type="presOf" srcId="{F414A2B5-2945-4797-A8D4-A1A71793C49E}" destId="{2212D3F1-E150-4E08-9444-9B71734C80F2}" srcOrd="0" destOrd="0" presId="urn:microsoft.com/office/officeart/2005/8/layout/radial6"/>
    <dgm:cxn modelId="{11C1617D-272F-4C88-88EE-8E7C316D22E2}" srcId="{84B8F32A-FDA9-4BD5-889B-4D523D236D51}" destId="{4D5748F6-7C18-4452-A61E-704FBD08B306}" srcOrd="0" destOrd="0" parTransId="{4D2DE90B-F90B-4645-B9C4-33A119FB4791}" sibTransId="{F414A2B5-2945-4797-A8D4-A1A71793C49E}"/>
    <dgm:cxn modelId="{7ABD01EB-C7C0-4680-9C8A-FB9FC4AB4BA1}" type="presOf" srcId="{B6ED1C4D-6713-403C-84BC-972FBA5B2D76}" destId="{35C4789D-7273-402D-8863-2F9E19F5D9BC}" srcOrd="0" destOrd="0" presId="urn:microsoft.com/office/officeart/2005/8/layout/radial6"/>
    <dgm:cxn modelId="{D1363FD3-2FE8-4A9F-8939-136BFDA2D0DA}" type="presOf" srcId="{AE0ADF53-8875-4B19-A787-20A2E5DDBF3B}" destId="{19677437-5CFC-42A1-8633-BF381EE7159F}" srcOrd="0" destOrd="0" presId="urn:microsoft.com/office/officeart/2005/8/layout/radial6"/>
    <dgm:cxn modelId="{C4737CEE-BDA9-4C18-96F9-8AF5E564B550}" type="presOf" srcId="{84B8F32A-FDA9-4BD5-889B-4D523D236D51}" destId="{0523DC06-CDCD-4BD3-9C0A-927B43F4C3F3}" srcOrd="0" destOrd="0" presId="urn:microsoft.com/office/officeart/2005/8/layout/radial6"/>
    <dgm:cxn modelId="{87B2E673-96AF-451E-8952-CE25D2F570D5}" srcId="{84B8F32A-FDA9-4BD5-889B-4D523D236D51}" destId="{BF3A3ACF-B896-4D0F-A1C9-D37D2716C122}" srcOrd="2" destOrd="0" parTransId="{18859C9F-0BB7-4387-9D10-85C437B52BEE}" sibTransId="{AE0ADF53-8875-4B19-A787-20A2E5DDBF3B}"/>
    <dgm:cxn modelId="{8A49B9E3-7B3E-4A58-AF8C-B9BAABE19765}" srcId="{E159E175-9255-4865-83DB-04CFDC8542EE}" destId="{84B8F32A-FDA9-4BD5-889B-4D523D236D51}" srcOrd="0" destOrd="0" parTransId="{46FB782C-EA34-460F-8931-AE956801E62B}" sibTransId="{79D4FD25-5280-4939-9680-979123854DB4}"/>
    <dgm:cxn modelId="{DB0F3E15-7B1C-4068-9B0D-566A27FBC2F9}" type="presOf" srcId="{BF3A3ACF-B896-4D0F-A1C9-D37D2716C122}" destId="{261AD502-EA38-4C73-97F2-445AC0DF6BEF}" srcOrd="0" destOrd="0" presId="urn:microsoft.com/office/officeart/2005/8/layout/radial6"/>
    <dgm:cxn modelId="{60B90AD1-6BA2-4ACE-B778-DCBBFAE1CA0E}" type="presOf" srcId="{5B14008C-8A6E-45D4-A403-2BC15AE42160}" destId="{5A326B3B-B8EB-4F91-91A9-CED20DDEC5F2}" srcOrd="0" destOrd="0" presId="urn:microsoft.com/office/officeart/2005/8/layout/radial6"/>
    <dgm:cxn modelId="{D9666A52-7DF1-419B-A558-2FFB5AE5D0F2}" type="presOf" srcId="{135370CE-FD48-48D1-8DB0-A6F8AAE324EB}" destId="{ED5CE9C4-6DE3-4D5D-BBF9-F1AADE91E3B3}" srcOrd="0" destOrd="0" presId="urn:microsoft.com/office/officeart/2005/8/layout/radial6"/>
    <dgm:cxn modelId="{527CB279-52C0-4766-9B15-841A9DDB0B1B}" type="presOf" srcId="{9B6D7D70-9605-4221-8D2B-D46888C3F446}" destId="{00041030-C029-444E-8754-AC1BE39E8AA7}" srcOrd="0" destOrd="0" presId="urn:microsoft.com/office/officeart/2005/8/layout/radial6"/>
    <dgm:cxn modelId="{535D8951-B12B-418D-A6EE-BD5B8ED1C995}" type="presOf" srcId="{E159E175-9255-4865-83DB-04CFDC8542EE}" destId="{8B2F2992-3775-4AFB-9199-8AB55643892F}" srcOrd="0" destOrd="0" presId="urn:microsoft.com/office/officeart/2005/8/layout/radial6"/>
    <dgm:cxn modelId="{03DFE643-7FB2-4192-A71C-64DB66535F4E}" type="presOf" srcId="{4D5748F6-7C18-4452-A61E-704FBD08B306}" destId="{3957E327-D892-4E2A-B80D-349A9611363D}" srcOrd="0" destOrd="0" presId="urn:microsoft.com/office/officeart/2005/8/layout/radial6"/>
    <dgm:cxn modelId="{008B06EF-E3A9-4668-8073-DFA8FD0E8077}" srcId="{84B8F32A-FDA9-4BD5-889B-4D523D236D51}" destId="{5B14008C-8A6E-45D4-A403-2BC15AE42160}" srcOrd="1" destOrd="0" parTransId="{B7AEE2C4-A8A4-45B3-9CE3-68B711756E1E}" sibTransId="{9B6D7D70-9605-4221-8D2B-D46888C3F446}"/>
    <dgm:cxn modelId="{EDB986CB-4952-4211-A477-5FEDA9F5B201}" type="presParOf" srcId="{8B2F2992-3775-4AFB-9199-8AB55643892F}" destId="{0523DC06-CDCD-4BD3-9C0A-927B43F4C3F3}" srcOrd="0" destOrd="0" presId="urn:microsoft.com/office/officeart/2005/8/layout/radial6"/>
    <dgm:cxn modelId="{12A5B034-D3E9-4328-BBA1-5C85F39B5861}" type="presParOf" srcId="{8B2F2992-3775-4AFB-9199-8AB55643892F}" destId="{3957E327-D892-4E2A-B80D-349A9611363D}" srcOrd="1" destOrd="0" presId="urn:microsoft.com/office/officeart/2005/8/layout/radial6"/>
    <dgm:cxn modelId="{5DAF957A-03A7-483A-AEF0-DF8014D2C665}" type="presParOf" srcId="{8B2F2992-3775-4AFB-9199-8AB55643892F}" destId="{42CFF90F-3BEB-4B2C-AD8E-44F24DEF68E4}" srcOrd="2" destOrd="0" presId="urn:microsoft.com/office/officeart/2005/8/layout/radial6"/>
    <dgm:cxn modelId="{46F41D04-7487-4C50-A54D-146D9E4E502C}" type="presParOf" srcId="{8B2F2992-3775-4AFB-9199-8AB55643892F}" destId="{2212D3F1-E150-4E08-9444-9B71734C80F2}" srcOrd="3" destOrd="0" presId="urn:microsoft.com/office/officeart/2005/8/layout/radial6"/>
    <dgm:cxn modelId="{2B783F68-5924-4C45-97E0-637DBFE84D38}" type="presParOf" srcId="{8B2F2992-3775-4AFB-9199-8AB55643892F}" destId="{5A326B3B-B8EB-4F91-91A9-CED20DDEC5F2}" srcOrd="4" destOrd="0" presId="urn:microsoft.com/office/officeart/2005/8/layout/radial6"/>
    <dgm:cxn modelId="{DE19CCE1-AE9E-4F2B-B301-55DF574087D7}" type="presParOf" srcId="{8B2F2992-3775-4AFB-9199-8AB55643892F}" destId="{5C68742F-B2D7-4F5B-90B0-0943C79E77DA}" srcOrd="5" destOrd="0" presId="urn:microsoft.com/office/officeart/2005/8/layout/radial6"/>
    <dgm:cxn modelId="{3C76DC54-7591-49F3-9A85-ED6995B5AD3F}" type="presParOf" srcId="{8B2F2992-3775-4AFB-9199-8AB55643892F}" destId="{00041030-C029-444E-8754-AC1BE39E8AA7}" srcOrd="6" destOrd="0" presId="urn:microsoft.com/office/officeart/2005/8/layout/radial6"/>
    <dgm:cxn modelId="{8256947A-AEC6-4647-80F1-8DDFD7A7D99C}" type="presParOf" srcId="{8B2F2992-3775-4AFB-9199-8AB55643892F}" destId="{261AD502-EA38-4C73-97F2-445AC0DF6BEF}" srcOrd="7" destOrd="0" presId="urn:microsoft.com/office/officeart/2005/8/layout/radial6"/>
    <dgm:cxn modelId="{20BD306B-B6D1-4078-BA33-9AD42F571D68}" type="presParOf" srcId="{8B2F2992-3775-4AFB-9199-8AB55643892F}" destId="{14C2F591-D97D-40D5-8CC7-BD548CAF7E30}" srcOrd="8" destOrd="0" presId="urn:microsoft.com/office/officeart/2005/8/layout/radial6"/>
    <dgm:cxn modelId="{786DCE80-38D3-4CDD-90B0-3BBDEF748E91}" type="presParOf" srcId="{8B2F2992-3775-4AFB-9199-8AB55643892F}" destId="{19677437-5CFC-42A1-8633-BF381EE7159F}" srcOrd="9" destOrd="0" presId="urn:microsoft.com/office/officeart/2005/8/layout/radial6"/>
    <dgm:cxn modelId="{0BC9F8A7-3AF9-460A-9611-3477C87AC219}" type="presParOf" srcId="{8B2F2992-3775-4AFB-9199-8AB55643892F}" destId="{35C4789D-7273-402D-8863-2F9E19F5D9BC}" srcOrd="10" destOrd="0" presId="urn:microsoft.com/office/officeart/2005/8/layout/radial6"/>
    <dgm:cxn modelId="{7033E0F7-59E7-4C0C-ADA1-3FC0BF1BDF1D}" type="presParOf" srcId="{8B2F2992-3775-4AFB-9199-8AB55643892F}" destId="{5E6AC09F-2E9D-48E5-B321-65CC5784B7C8}" srcOrd="11" destOrd="0" presId="urn:microsoft.com/office/officeart/2005/8/layout/radial6"/>
    <dgm:cxn modelId="{02B2A3C8-13FC-4966-972C-983D29BBE0D1}" type="presParOf" srcId="{8B2F2992-3775-4AFB-9199-8AB55643892F}" destId="{ED5CE9C4-6DE3-4D5D-BBF9-F1AADE91E3B3}" srcOrd="12" destOrd="0" presId="urn:microsoft.com/office/officeart/2005/8/layout/radial6"/>
  </dgm:cxnLst>
  <dgm:bg/>
  <dgm:whole/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CE9C4-6DE3-4D5D-BBF9-F1AADE91E3B3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77437-5CFC-42A1-8633-BF381EE7159F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041030-C029-444E-8754-AC1BE39E8AA7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12D3F1-E150-4E08-9444-9B71734C80F2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23DC06-CDCD-4BD3-9C0A-927B43F4C3F3}">
      <dsp:nvSpPr>
        <dsp:cNvPr id="0" name=""/>
        <dsp:cNvSpPr/>
      </dsp:nvSpPr>
      <dsp:spPr>
        <a:xfrm>
          <a:off x="2328416" y="1312416"/>
          <a:ext cx="1439167" cy="14391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b="1" kern="1200" dirty="0" smtClean="0">
              <a:solidFill>
                <a:srgbClr val="FF0000"/>
              </a:solidFill>
            </a:rPr>
            <a:t>顾客满意</a:t>
          </a:r>
          <a:endParaRPr lang="zh-CN" altLang="en-US" sz="3100" b="1" kern="1200" dirty="0">
            <a:solidFill>
              <a:srgbClr val="FF0000"/>
            </a:solidFill>
          </a:endParaRPr>
        </a:p>
      </dsp:txBody>
      <dsp:txXfrm>
        <a:off x="2539177" y="1523177"/>
        <a:ext cx="1017645" cy="1017645"/>
      </dsp:txXfrm>
    </dsp:sp>
    <dsp:sp modelId="{3957E327-D892-4E2A-B80D-349A9611363D}">
      <dsp:nvSpPr>
        <dsp:cNvPr id="0" name=""/>
        <dsp:cNvSpPr/>
      </dsp:nvSpPr>
      <dsp:spPr>
        <a:xfrm>
          <a:off x="2544291" y="1843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kern="1200" dirty="0" smtClean="0"/>
            <a:t>顾客</a:t>
          </a:r>
          <a:r>
            <a:rPr lang="en-US" sz="1600" b="1" kern="1200" dirty="0" smtClean="0"/>
            <a:t>Customer</a:t>
          </a:r>
          <a:endParaRPr lang="zh-CN" altLang="en-US" sz="1600" kern="1200" dirty="0"/>
        </a:p>
      </dsp:txBody>
      <dsp:txXfrm>
        <a:off x="2691824" y="149376"/>
        <a:ext cx="712351" cy="712351"/>
      </dsp:txXfrm>
    </dsp:sp>
    <dsp:sp modelId="{5A326B3B-B8EB-4F91-91A9-CED20DDEC5F2}">
      <dsp:nvSpPr>
        <dsp:cNvPr id="0" name=""/>
        <dsp:cNvSpPr/>
      </dsp:nvSpPr>
      <dsp:spPr>
        <a:xfrm>
          <a:off x="4070738" y="1528291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kern="1200" dirty="0" smtClean="0"/>
            <a:t>成本</a:t>
          </a:r>
          <a:r>
            <a:rPr lang="en-US" sz="1600" b="1" kern="1200" dirty="0" smtClean="0"/>
            <a:t>Cost</a:t>
          </a:r>
          <a:endParaRPr lang="zh-CN" altLang="en-US" sz="1600" kern="1200" dirty="0"/>
        </a:p>
      </dsp:txBody>
      <dsp:txXfrm>
        <a:off x="4218271" y="1675824"/>
        <a:ext cx="712351" cy="712351"/>
      </dsp:txXfrm>
    </dsp:sp>
    <dsp:sp modelId="{261AD502-EA38-4C73-97F2-445AC0DF6BEF}">
      <dsp:nvSpPr>
        <dsp:cNvPr id="0" name=""/>
        <dsp:cNvSpPr/>
      </dsp:nvSpPr>
      <dsp:spPr>
        <a:xfrm>
          <a:off x="2544291" y="3054738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kern="1200" dirty="0" smtClean="0"/>
            <a:t>沟通</a:t>
          </a:r>
          <a:r>
            <a:rPr lang="en-US" sz="1600" b="1" kern="1200" dirty="0" smtClean="0"/>
            <a:t>Communication</a:t>
          </a:r>
          <a:endParaRPr lang="zh-CN" altLang="en-US" sz="1600" kern="1200" dirty="0"/>
        </a:p>
      </dsp:txBody>
      <dsp:txXfrm>
        <a:off x="2691824" y="3202271"/>
        <a:ext cx="712351" cy="712351"/>
      </dsp:txXfrm>
    </dsp:sp>
    <dsp:sp modelId="{35C4789D-7273-402D-8863-2F9E19F5D9BC}">
      <dsp:nvSpPr>
        <dsp:cNvPr id="0" name=""/>
        <dsp:cNvSpPr/>
      </dsp:nvSpPr>
      <dsp:spPr>
        <a:xfrm>
          <a:off x="1017843" y="1528291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kern="1200" dirty="0" smtClean="0"/>
            <a:t>便利</a:t>
          </a:r>
          <a:r>
            <a:rPr lang="en-US" sz="1600" b="1" kern="1200" dirty="0" smtClean="0"/>
            <a:t>convenience</a:t>
          </a:r>
          <a:endParaRPr lang="zh-CN" altLang="en-US" sz="1600" kern="1200" dirty="0"/>
        </a:p>
      </dsp:txBody>
      <dsp:txXfrm>
        <a:off x="1165376" y="1675824"/>
        <a:ext cx="712351" cy="7123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dstNode" val="node"/>
                    <dgm:param type="begSty" val="noArr"/>
                    <dgm:param type="endSty" val="noArr"/>
                    <dgm:param type="connRout" val="curve"/>
                    <dgm:param type="begPts" val="ctr"/>
                    <dgm:param type="endPts" val="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srcNode" val="dummyConnPt"/>
                    <dgm:param type="dstNode" val="dummyConnPt"/>
                    <dgm:param type="begSty" val="noArr"/>
                    <dgm:param type="endSty" val="noArr"/>
                    <dgm:param type="connRout" val="longCurve"/>
                    <dgm:param type="begPts" val="bCtr"/>
                    <dgm:param type="endPts" val="t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CBC27964-34D8-4F19-9E8E-ABD556FFFA37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F6C09287-2F34-4E9B-8BB4-6DB02008BC10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684213"/>
            <a:ext cx="4573587" cy="3430587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8194" name="Rectangle 3"/>
          <p:cNvSpPr>
            <a:spLocks noGrp="1"/>
          </p:cNvSpPr>
          <p:nvPr>
            <p:ph type="body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118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22118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fld id="{A3686894-D336-49E3-90A1-7BDD3BFF73BC}" type="slidenum">
              <a:rPr lang="en-US" altLang="zh-CN" smtClean="0"/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684213"/>
            <a:ext cx="4573587" cy="3430587"/>
          </a:xfrm>
        </p:spPr>
      </p:sp>
      <p:sp>
        <p:nvSpPr>
          <p:cNvPr id="184323" name="备注占位符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/>
          </a:p>
        </p:txBody>
      </p:sp>
      <p:sp>
        <p:nvSpPr>
          <p:cNvPr id="184324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r" eaLnBrk="1" hangingPunct="1"/>
            <a:fld id="{3F1FCA16-1EEA-4A69-BC38-E3CBDBA15889}" type="slidenum">
              <a:rPr lang="zh-CN" altLang="en-US" sz="1200"/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人力资源指标不能反映你的价值的，结合项目制，项目的结果；</a:t>
            </a:r>
            <a:endParaRPr lang="en-US" altLang="zh-CN" dirty="0" smtClean="0"/>
          </a:p>
          <a:p>
            <a:r>
              <a:rPr lang="zh-CN" altLang="en-US" dirty="0" smtClean="0"/>
              <a:t>人力资源指标指标与人力资本指标没有直接对应关系，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C09287-2F34-4E9B-8BB4-6DB02008BC10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7C8AD-162C-4815-9036-9657792418E1}" type="slidenum">
              <a:rPr lang="en-US" altLang="zh-CN"/>
            </a:fld>
            <a:endParaRPr lang="en-US" altLang="zh-CN"/>
          </a:p>
        </p:txBody>
      </p:sp>
      <p:pic>
        <p:nvPicPr>
          <p:cNvPr id="8" name="Picture 7" descr="武汉大学深圳研究院 logo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142875"/>
            <a:ext cx="14478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8"/>
          <p:cNvSpPr>
            <a:spLocks noChangeArrowheads="1"/>
          </p:cNvSpPr>
          <p:nvPr userDrawn="1"/>
        </p:nvSpPr>
        <p:spPr bwMode="auto">
          <a:xfrm>
            <a:off x="0" y="762000"/>
            <a:ext cx="9144000" cy="76200"/>
          </a:xfrm>
          <a:prstGeom prst="flowChartProcess">
            <a:avLst/>
          </a:prstGeom>
          <a:solidFill>
            <a:schemeClr val="bg2"/>
          </a:solidFill>
          <a:ln w="9525">
            <a:noFill/>
            <a:miter lim="800000"/>
          </a:ln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0" y="0"/>
            <a:ext cx="7086600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36000" rIns="0" bIns="0" anchor="ctr"/>
          <a:lstStyle/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latin typeface="华文行楷" pitchFamily="2" charset="-122"/>
                <a:ea typeface="华文行楷" pitchFamily="2" charset="-122"/>
              </a:rPr>
              <a:t>     </a:t>
            </a:r>
            <a:r>
              <a:rPr lang="zh-CN" altLang="en-US" sz="2400" b="1" dirty="0">
                <a:solidFill>
                  <a:srgbClr val="339933"/>
                </a:solidFill>
                <a:latin typeface="华文行楷" pitchFamily="2" charset="-122"/>
                <a:ea typeface="华文行楷" pitchFamily="2" charset="-122"/>
              </a:rPr>
              <a:t>管理智慧中心</a:t>
            </a:r>
            <a:endParaRPr lang="zh-CN" altLang="en-US" sz="2400" b="1" dirty="0">
              <a:solidFill>
                <a:srgbClr val="339933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8A3DA-E5A5-420A-84DF-515BAC5663F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57501-7206-49EA-A40C-1C9E6E3B070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fld id="{40955322-2218-4B71-88A2-16005AC42025}" type="slidenum">
              <a:rPr lang="en-US" altLang="zh-CN"/>
            </a:fld>
            <a:endParaRPr lang="en-US" altLang="zh-CN"/>
          </a:p>
        </p:txBody>
      </p:sp>
      <p:pic>
        <p:nvPicPr>
          <p:cNvPr id="8" name="Picture 7" descr="武汉大学深圳研究院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15200" y="142875"/>
            <a:ext cx="14478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762000"/>
            <a:ext cx="9144000" cy="76200"/>
          </a:xfrm>
          <a:prstGeom prst="flowChartProcess">
            <a:avLst/>
          </a:prstGeom>
          <a:solidFill>
            <a:schemeClr val="bg2"/>
          </a:solidFill>
          <a:ln w="9525">
            <a:noFill/>
            <a:miter lim="800000"/>
          </a:ln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0"/>
            <a:ext cx="7086600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36000" rIns="0" bIns="0" anchor="ctr"/>
          <a:lstStyle/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latin typeface="华文行楷" pitchFamily="2" charset="-122"/>
                <a:ea typeface="华文行楷" pitchFamily="2" charset="-122"/>
              </a:rPr>
              <a:t>     </a:t>
            </a:r>
            <a:r>
              <a:rPr lang="zh-CN" altLang="en-US" sz="2400" b="1" dirty="0">
                <a:solidFill>
                  <a:srgbClr val="339933"/>
                </a:solidFill>
                <a:latin typeface="华文行楷" pitchFamily="2" charset="-122"/>
                <a:ea typeface="华文行楷" pitchFamily="2" charset="-122"/>
              </a:rPr>
              <a:t>管理智慧中心</a:t>
            </a:r>
            <a:endParaRPr lang="zh-CN" altLang="en-US" sz="2400" b="1" dirty="0">
              <a:solidFill>
                <a:srgbClr val="339933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3.xml"/><Relationship Id="rId4" Type="http://schemas.openxmlformats.org/officeDocument/2006/relationships/image" Target="../media/image3.png"/><Relationship Id="rId3" Type="http://schemas.microsoft.com/office/2007/relationships/media" Target="file:///C:\Documents%20and%20Settings\Administrator\&#26700;&#38754;\&#27494;&#22823;&#23459;&#20256;&#29255;\Luna&#65288;&#26376;&#20809;&#65289;.mp3" TargetMode="External"/><Relationship Id="rId2" Type="http://schemas.openxmlformats.org/officeDocument/2006/relationships/audio" Target="file:///C:\Documents%20and%20Settings\Administrator\&#26700;&#38754;\&#27494;&#22823;&#23459;&#20256;&#29255;\Luna&#65288;&#26376;&#20809;&#65289;.mp3" TargetMode="Externa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&#38142;&#25509;PPT.pp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图片 4" descr="武汉大学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763" y="3495675"/>
            <a:ext cx="9139237" cy="334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87338" y="1371600"/>
            <a:ext cx="8610600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/>
            <a:r>
              <a:rPr lang="zh-CN" altLang="en-US" sz="3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武汉</a:t>
            </a:r>
            <a:r>
              <a:rPr lang="zh-CN" altLang="en-US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大学卓越运营官研修班</a:t>
            </a:r>
            <a:endParaRPr lang="zh-CN" altLang="en-US" sz="360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6" name="Luna（月光）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85720" y="2428868"/>
            <a:ext cx="8610600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/>
            <a:r>
              <a:rPr lang="zh-CN" altLang="en-US" sz="3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武汉</a:t>
            </a:r>
            <a:r>
              <a:rPr lang="zh-CN" altLang="en-US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大学首席人力资源官</a:t>
            </a:r>
            <a:r>
              <a:rPr lang="zh-CN" altLang="en-US" sz="3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3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CHO</a:t>
            </a:r>
            <a:r>
              <a:rPr lang="zh-CN" altLang="en-US" sz="3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）研修班</a:t>
            </a:r>
            <a:endParaRPr lang="zh-CN" altLang="en-US" sz="360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 advTm="809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 numSld="999">
                <p:cTn id="2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172" grpId="0" autoUpdateAnimBg="0"/>
      <p:bldP spid="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36558" y="1052735"/>
            <a:ext cx="18085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zh-CN" altLang="en-US" b="1" dirty="0" smtClean="0">
                <a:solidFill>
                  <a:schemeClr val="accent6"/>
                </a:solidFill>
              </a:rPr>
              <a:t>◆业务导向 </a:t>
            </a:r>
            <a:endParaRPr lang="zh-CN" altLang="en-US" b="1" dirty="0">
              <a:solidFill>
                <a:schemeClr val="accent6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7490" y="2121442"/>
            <a:ext cx="5753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/>
              <a:t>举例：销售业绩不</a:t>
            </a:r>
            <a:r>
              <a:rPr lang="zh-CN" altLang="en-US" b="1" dirty="0"/>
              <a:t>达标</a:t>
            </a:r>
            <a:r>
              <a:rPr lang="zh-CN" altLang="en-US" b="1" dirty="0" smtClean="0"/>
              <a:t>一直没有效解决？</a:t>
            </a:r>
            <a:endParaRPr lang="zh-CN" altLang="en-US" b="1" dirty="0"/>
          </a:p>
        </p:txBody>
      </p:sp>
      <p:sp>
        <p:nvSpPr>
          <p:cNvPr id="95" name="矩形 94"/>
          <p:cNvSpPr/>
          <p:nvPr/>
        </p:nvSpPr>
        <p:spPr>
          <a:xfrm>
            <a:off x="2916872" y="1475080"/>
            <a:ext cx="2843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latinLnBrk="1"/>
            <a:r>
              <a:rPr lang="zh-CN" altLang="en-US" b="1" dirty="0" smtClean="0">
                <a:solidFill>
                  <a:srgbClr val="FF0000"/>
                </a:solidFill>
                <a:ea typeface="HY각헤드라인M"/>
                <a:cs typeface="HY각헤드라인M"/>
              </a:rPr>
              <a:t>效率、成本、品质</a:t>
            </a:r>
            <a:endParaRPr lang="ko-KR" altLang="en-US" b="1" dirty="0">
              <a:solidFill>
                <a:srgbClr val="FF0000"/>
              </a:solidFill>
              <a:ea typeface="HY각헤드라인M"/>
              <a:cs typeface="HY각헤드라인M"/>
            </a:endParaRPr>
          </a:p>
        </p:txBody>
      </p:sp>
      <p:sp>
        <p:nvSpPr>
          <p:cNvPr id="87" name="云形标注 86"/>
          <p:cNvSpPr/>
          <p:nvPr/>
        </p:nvSpPr>
        <p:spPr bwMode="auto">
          <a:xfrm>
            <a:off x="4650" y="2919184"/>
            <a:ext cx="2232248" cy="1080120"/>
          </a:xfrm>
          <a:prstGeom prst="cloudCallout">
            <a:avLst>
              <a:gd name="adj1" fmla="val -11223"/>
              <a:gd name="adj2" fmla="val 3710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b="1" dirty="0" smtClean="0">
                <a:ea typeface="宋体" pitchFamily="2" charset="-122"/>
              </a:rPr>
              <a:t>销售业绩增长乏力</a:t>
            </a:r>
            <a:endParaRPr kumimoji="1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8" name="爆炸形 2 87"/>
          <p:cNvSpPr/>
          <p:nvPr/>
        </p:nvSpPr>
        <p:spPr bwMode="auto">
          <a:xfrm>
            <a:off x="827584" y="2813388"/>
            <a:ext cx="5463518" cy="2808312"/>
          </a:xfrm>
          <a:prstGeom prst="irregularSeal2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kumimoji="1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pitchFamily="2" charset="-122"/>
              </a:rPr>
              <a:t>新客户开发量少</a:t>
            </a:r>
            <a:endParaRPr kumimoji="1" lang="en-US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宋体" pitchFamily="2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zh-CN" altLang="en-US" sz="2000" b="1" dirty="0" smtClean="0">
                <a:ea typeface="宋体" pitchFamily="2" charset="-122"/>
              </a:rPr>
              <a:t>新客户贡献少</a:t>
            </a:r>
            <a:endParaRPr lang="en-US" altLang="zh-CN" sz="2000" b="1" dirty="0" smtClean="0">
              <a:ea typeface="宋体" pitchFamily="2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zh-CN" altLang="en-US" sz="2000" b="1" dirty="0" smtClean="0">
                <a:ea typeface="宋体" pitchFamily="2" charset="-122"/>
              </a:rPr>
              <a:t>新员工流失率高</a:t>
            </a:r>
            <a:endParaRPr lang="en-US" altLang="zh-CN" sz="2000" b="1" dirty="0" smtClean="0">
              <a:ea typeface="宋体" pitchFamily="2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kumimoji="1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pitchFamily="2" charset="-122"/>
              </a:rPr>
              <a:t>业务技能 差</a:t>
            </a:r>
            <a:endParaRPr kumimoji="1" lang="en-US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宋体" pitchFamily="2" charset="-122"/>
            </a:endParaRPr>
          </a:p>
        </p:txBody>
      </p:sp>
      <p:sp>
        <p:nvSpPr>
          <p:cNvPr id="96" name="竖卷形 95"/>
          <p:cNvSpPr/>
          <p:nvPr/>
        </p:nvSpPr>
        <p:spPr bwMode="auto">
          <a:xfrm>
            <a:off x="4283968" y="4217544"/>
            <a:ext cx="4794139" cy="2497604"/>
          </a:xfrm>
          <a:prstGeom prst="verticalScroll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342900" marR="0" indent="-342900" algn="l" defTabSz="914400" rtl="0" eaLnBrk="1" fontAlgn="base" latinLnBrk="0" hangingPunct="1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kumimoji="1" lang="zh-CN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pitchFamily="2" charset="-122"/>
              </a:rPr>
              <a:t>没有市场和销售的制衡机制</a:t>
            </a:r>
            <a:r>
              <a:rPr lang="zh-CN" altLang="en-US" sz="1800" b="1" dirty="0" smtClean="0">
                <a:ea typeface="宋体" pitchFamily="2" charset="-122"/>
              </a:rPr>
              <a:t>，一切都是销售说了算；强化市场人员能力、责权</a:t>
            </a:r>
            <a:endParaRPr lang="en-US" altLang="zh-CN" sz="1800" b="1" dirty="0" smtClean="0">
              <a:ea typeface="宋体" pitchFamily="2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kumimoji="1" lang="zh-CN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pitchFamily="2" charset="-122"/>
              </a:rPr>
              <a:t>销售员工只有业绩的考核，缺少对日常行为的监控和考核；</a:t>
            </a:r>
            <a:endParaRPr kumimoji="1" lang="en-US" altLang="zh-CN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宋体" pitchFamily="2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zh-CN" altLang="en-US" sz="1800" b="1" dirty="0" smtClean="0">
                <a:ea typeface="宋体" pitchFamily="2" charset="-122"/>
              </a:rPr>
              <a:t>没有人才梯队，某些事业部负责人傲慢</a:t>
            </a:r>
            <a:endParaRPr kumimoji="1" lang="en-US" altLang="zh-CN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1" name="标题 3"/>
          <p:cNvSpPr>
            <a:spLocks noGrp="1"/>
          </p:cNvSpPr>
          <p:nvPr>
            <p:ph type="title"/>
          </p:nvPr>
        </p:nvSpPr>
        <p:spPr>
          <a:xfrm>
            <a:off x="626745" y="1712938"/>
            <a:ext cx="8229600" cy="551185"/>
          </a:xfrm>
        </p:spPr>
        <p:txBody>
          <a:bodyPr/>
          <a:lstStyle/>
          <a:p>
            <a:pPr marL="342900" indent="-342900"/>
            <a:r>
              <a:rPr lang="zh-CN" altLang="en-US" sz="2800" b="1" dirty="0" smtClean="0">
                <a:solidFill>
                  <a:schemeClr val="tx1"/>
                </a:solidFill>
              </a:rPr>
              <a:t>根据顾客需求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---</a:t>
            </a:r>
            <a:r>
              <a:rPr lang="zh-CN" altLang="en-US" sz="2800" b="1" dirty="0" smtClean="0">
                <a:solidFill>
                  <a:schemeClr val="tx1"/>
                </a:solidFill>
                <a:latin typeface="华文行楷"/>
                <a:ea typeface="华文行楷"/>
                <a:cs typeface="华文行楷"/>
              </a:rPr>
              <a:t>战略业务适配</a:t>
            </a:r>
            <a:r>
              <a:rPr lang="en-US" altLang="zh-CN" sz="2800" b="1" dirty="0">
                <a:solidFill>
                  <a:schemeClr val="tx1"/>
                </a:solidFill>
                <a:latin typeface="华文行楷"/>
                <a:ea typeface="华文行楷"/>
                <a:cs typeface="华文行楷"/>
              </a:rPr>
              <a:t> </a:t>
            </a:r>
            <a:r>
              <a:rPr lang="zh-CN" altLang="en-US" sz="2800" b="1" dirty="0" smtClean="0">
                <a:solidFill>
                  <a:schemeClr val="tx1"/>
                </a:solidFill>
              </a:rPr>
              <a:t>设计系统解决方案</a:t>
            </a:r>
            <a:endParaRPr lang="zh-CN" altLang="en-US" sz="2800" b="1" dirty="0" smtClean="0">
              <a:solidFill>
                <a:schemeClr val="tx1"/>
              </a:solidFill>
              <a:latin typeface="华文行楷"/>
              <a:ea typeface="华文行楷"/>
              <a:cs typeface="华文行楷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3143250" y="2264123"/>
            <a:ext cx="2500313" cy="1069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3214688" y="4048473"/>
            <a:ext cx="2571750" cy="1071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3071813" y="5764560"/>
            <a:ext cx="2500312" cy="10715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214313" y="4024660"/>
            <a:ext cx="2571750" cy="1073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6286500" y="4048473"/>
            <a:ext cx="2571750" cy="1071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14" name="直接箭头连接符 13"/>
          <p:cNvCxnSpPr/>
          <p:nvPr/>
        </p:nvCxnSpPr>
        <p:spPr>
          <a:xfrm rot="5400000">
            <a:off x="4104482" y="3692079"/>
            <a:ext cx="571500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rot="5400000">
            <a:off x="4137819" y="5441504"/>
            <a:ext cx="50323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5857875" y="4619973"/>
            <a:ext cx="355600" cy="15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V="1">
            <a:off x="2840038" y="4634260"/>
            <a:ext cx="365125" cy="79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 rot="5400000">
            <a:off x="1950244" y="2918966"/>
            <a:ext cx="1144588" cy="10001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5716588" y="2834035"/>
            <a:ext cx="1316037" cy="11699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414" name="TextBox 26"/>
          <p:cNvSpPr txBox="1">
            <a:spLocks noChangeArrowheads="1"/>
          </p:cNvSpPr>
          <p:nvPr/>
        </p:nvSpPr>
        <p:spPr bwMode="auto">
          <a:xfrm>
            <a:off x="3643313" y="2478435"/>
            <a:ext cx="1500187" cy="720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32" tIns="45715" rIns="91432" bIns="45715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</a:rPr>
              <a:t>公司的问题、需求、意图</a:t>
            </a:r>
            <a:endParaRPr lang="zh-CN" altLang="en-US" sz="2000" b="1">
              <a:solidFill>
                <a:schemeClr val="bg1"/>
              </a:solidFill>
            </a:endParaRPr>
          </a:p>
        </p:txBody>
      </p:sp>
      <p:sp>
        <p:nvSpPr>
          <p:cNvPr id="230415" name="TextBox 27"/>
          <p:cNvSpPr txBox="1">
            <a:spLocks noChangeArrowheads="1"/>
          </p:cNvSpPr>
          <p:nvPr/>
        </p:nvSpPr>
        <p:spPr bwMode="auto">
          <a:xfrm>
            <a:off x="714375" y="4334223"/>
            <a:ext cx="1427163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32" tIns="45715" rIns="91432" bIns="45715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</a:rPr>
              <a:t>分析环境</a:t>
            </a:r>
            <a:endParaRPr lang="en-US" altLang="zh-CN" sz="2000" b="1">
              <a:solidFill>
                <a:schemeClr val="bg1"/>
              </a:solidFill>
            </a:endParaRPr>
          </a:p>
          <a:p>
            <a:r>
              <a:rPr lang="zh-CN" altLang="en-US" sz="2000" b="1">
                <a:solidFill>
                  <a:schemeClr val="bg1"/>
                </a:solidFill>
              </a:rPr>
              <a:t>现在</a:t>
            </a:r>
            <a:r>
              <a:rPr lang="en-US" altLang="zh-CN" sz="2000" b="1">
                <a:solidFill>
                  <a:schemeClr val="bg1"/>
                </a:solidFill>
              </a:rPr>
              <a:t>/</a:t>
            </a:r>
            <a:r>
              <a:rPr lang="zh-CN" altLang="en-US" sz="2000" b="1">
                <a:solidFill>
                  <a:schemeClr val="bg1"/>
                </a:solidFill>
              </a:rPr>
              <a:t>未来</a:t>
            </a:r>
            <a:endParaRPr lang="zh-CN" altLang="en-US" sz="2000" b="1">
              <a:solidFill>
                <a:schemeClr val="bg1"/>
              </a:solidFill>
            </a:endParaRPr>
          </a:p>
        </p:txBody>
      </p:sp>
      <p:sp>
        <p:nvSpPr>
          <p:cNvPr id="230416" name="TextBox 28"/>
          <p:cNvSpPr txBox="1">
            <a:spLocks noChangeArrowheads="1"/>
          </p:cNvSpPr>
          <p:nvPr/>
        </p:nvSpPr>
        <p:spPr bwMode="auto">
          <a:xfrm>
            <a:off x="3643313" y="4089748"/>
            <a:ext cx="1857375" cy="1035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32" tIns="45715" rIns="91432" bIns="45715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</a:rPr>
              <a:t>旨在满足公司需求和意图的人力资源战略</a:t>
            </a:r>
            <a:endParaRPr lang="zh-CN" altLang="en-US" sz="2000" b="1">
              <a:solidFill>
                <a:schemeClr val="bg1"/>
              </a:solidFill>
            </a:endParaRPr>
          </a:p>
        </p:txBody>
      </p:sp>
      <p:sp>
        <p:nvSpPr>
          <p:cNvPr id="230417" name="TextBox 29"/>
          <p:cNvSpPr txBox="1">
            <a:spLocks noChangeArrowheads="1"/>
          </p:cNvSpPr>
          <p:nvPr/>
        </p:nvSpPr>
        <p:spPr bwMode="auto">
          <a:xfrm>
            <a:off x="6786563" y="4096098"/>
            <a:ext cx="1500187" cy="1016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32" tIns="45715" rIns="91432" bIns="45715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</a:rPr>
              <a:t>分析核心竞争力：现在</a:t>
            </a:r>
            <a:r>
              <a:rPr lang="en-US" altLang="zh-CN" sz="2000" b="1">
                <a:solidFill>
                  <a:schemeClr val="bg1"/>
                </a:solidFill>
              </a:rPr>
              <a:t>/</a:t>
            </a:r>
            <a:r>
              <a:rPr lang="zh-CN" altLang="en-US" sz="2000" b="1">
                <a:solidFill>
                  <a:schemeClr val="bg1"/>
                </a:solidFill>
              </a:rPr>
              <a:t>未来</a:t>
            </a:r>
            <a:endParaRPr lang="zh-CN" altLang="en-US" sz="2000" b="1">
              <a:solidFill>
                <a:schemeClr val="bg1"/>
              </a:solidFill>
            </a:endParaRPr>
          </a:p>
        </p:txBody>
      </p:sp>
      <p:sp>
        <p:nvSpPr>
          <p:cNvPr id="230418" name="TextBox 30"/>
          <p:cNvSpPr txBox="1">
            <a:spLocks noChangeArrowheads="1"/>
          </p:cNvSpPr>
          <p:nvPr/>
        </p:nvSpPr>
        <p:spPr bwMode="auto">
          <a:xfrm>
            <a:off x="3355975" y="5981378"/>
            <a:ext cx="2144713" cy="70787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432" tIns="45715" rIns="91432" bIns="45715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</a:rPr>
              <a:t>实施人力资源战略的方案、举措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107504" y="908720"/>
            <a:ext cx="5562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zh-CN" altLang="zh-CN" dirty="0" smtClean="0"/>
              <a:t>驱动</a:t>
            </a:r>
            <a:r>
              <a:rPr lang="zh-CN" altLang="zh-CN" dirty="0"/>
              <a:t>人力资本增值的产品</a:t>
            </a:r>
            <a:r>
              <a:rPr lang="zh-CN" altLang="en-US" dirty="0"/>
              <a:t>设计</a:t>
            </a:r>
            <a:r>
              <a:rPr lang="zh-CN" altLang="zh-CN" dirty="0"/>
              <a:t>实践</a:t>
            </a:r>
            <a:endParaRPr lang="zh-CN" altLang="en-US" dirty="0">
              <a:solidFill>
                <a:schemeClr val="tx2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49" name="标题 3"/>
          <p:cNvSpPr>
            <a:spLocks noGrp="1"/>
          </p:cNvSpPr>
          <p:nvPr>
            <p:ph type="title"/>
          </p:nvPr>
        </p:nvSpPr>
        <p:spPr>
          <a:xfrm>
            <a:off x="457200" y="800101"/>
            <a:ext cx="8229600" cy="557198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Ø"/>
            </a:pPr>
            <a:r>
              <a:rPr lang="zh-CN" altLang="en-US" sz="2400" b="1" dirty="0" smtClean="0">
                <a:solidFill>
                  <a:schemeClr val="tx1"/>
                </a:solidFill>
              </a:rPr>
              <a:t>设计影响力产品的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8S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需求模型诊断及行动工具</a:t>
            </a:r>
            <a:endParaRPr lang="zh-CN" alt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232450" name="内容占位符 4"/>
          <p:cNvSpPr>
            <a:spLocks noGrp="1"/>
          </p:cNvSpPr>
          <p:nvPr>
            <p:ph idx="1"/>
          </p:nvPr>
        </p:nvSpPr>
        <p:spPr>
          <a:xfrm>
            <a:off x="457200" y="2124075"/>
            <a:ext cx="8229600" cy="4527550"/>
          </a:xfrm>
        </p:spPr>
        <p:txBody>
          <a:bodyPr/>
          <a:lstStyle/>
          <a:p>
            <a:pPr eaLnBrk="1" hangingPunct="1"/>
            <a:endParaRPr lang="en-US" altLang="zh-CN" smtClean="0"/>
          </a:p>
          <a:p>
            <a:pPr eaLnBrk="1" hangingPunct="1"/>
            <a:endParaRPr lang="en-US" altLang="zh-CN" smtClean="0"/>
          </a:p>
          <a:p>
            <a:pPr eaLnBrk="1" hangingPunct="1">
              <a:buFontTx/>
              <a:buNone/>
            </a:pPr>
            <a:endParaRPr lang="zh-CN" altLang="en-US" smtClean="0"/>
          </a:p>
        </p:txBody>
      </p:sp>
      <p:grpSp>
        <p:nvGrpSpPr>
          <p:cNvPr id="232451" name="Group 3"/>
          <p:cNvGrpSpPr/>
          <p:nvPr/>
        </p:nvGrpSpPr>
        <p:grpSpPr bwMode="auto">
          <a:xfrm>
            <a:off x="1000125" y="2381250"/>
            <a:ext cx="4838700" cy="4071938"/>
            <a:chOff x="768" y="1247"/>
            <a:chExt cx="3888" cy="2930"/>
          </a:xfrm>
        </p:grpSpPr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2304" y="1247"/>
              <a:ext cx="721" cy="625"/>
            </a:xfrm>
            <a:prstGeom prst="ellipse">
              <a:avLst/>
            </a:prstGeom>
            <a:gradFill rotWithShape="0">
              <a:gsLst>
                <a:gs pos="0">
                  <a:schemeClr val="hlink"/>
                </a:gs>
                <a:gs pos="50000">
                  <a:srgbClr val="FFFFFF"/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</a:ln>
            <a:effectLst/>
          </p:spPr>
          <p:txBody>
            <a:bodyPr wrap="none" lIns="71689" tIns="35844" rIns="71689" bIns="35844" anchor="ctr"/>
            <a:lstStyle/>
            <a:p>
              <a:pPr algn="ctr" defTabSz="716915">
                <a:defRPr/>
              </a:pPr>
              <a:r>
                <a:rPr lang="zh-CN" altLang="en-US" sz="1900" b="1" dirty="0">
                  <a:ea typeface="楷体_GB2312" pitchFamily="49" charset="-122"/>
                </a:rPr>
                <a:t>战略</a:t>
              </a:r>
              <a:endParaRPr lang="zh-CN" altLang="en-US" sz="1900" b="1" dirty="0">
                <a:ea typeface="楷体_GB2312" pitchFamily="49" charset="-122"/>
              </a:endParaRPr>
            </a:p>
          </p:txBody>
        </p:sp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768" y="1872"/>
              <a:ext cx="719" cy="625"/>
            </a:xfrm>
            <a:prstGeom prst="ellipse">
              <a:avLst/>
            </a:prstGeom>
            <a:gradFill rotWithShape="0">
              <a:gsLst>
                <a:gs pos="0">
                  <a:schemeClr val="hlink"/>
                </a:gs>
                <a:gs pos="50000">
                  <a:srgbClr val="FFFFFF"/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</a:ln>
            <a:effectLst/>
          </p:spPr>
          <p:txBody>
            <a:bodyPr wrap="none" lIns="71689" tIns="35844" rIns="71689" bIns="35844" anchor="ctr"/>
            <a:lstStyle/>
            <a:p>
              <a:pPr algn="ctr" defTabSz="716915">
                <a:defRPr/>
              </a:pPr>
              <a:r>
                <a:rPr lang="zh-CN" altLang="en-US" sz="1900" b="1" dirty="0">
                  <a:ea typeface="楷体_GB2312" pitchFamily="49" charset="-122"/>
                </a:rPr>
                <a:t>技能</a:t>
              </a:r>
              <a:endParaRPr lang="zh-CN" altLang="en-US" sz="1900" b="1" dirty="0">
                <a:ea typeface="楷体_GB2312" pitchFamily="49" charset="-122"/>
              </a:endParaRPr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2352" y="2448"/>
              <a:ext cx="717" cy="626"/>
            </a:xfrm>
            <a:prstGeom prst="ellipse">
              <a:avLst/>
            </a:prstGeom>
            <a:gradFill rotWithShape="0">
              <a:gsLst>
                <a:gs pos="0">
                  <a:schemeClr val="hlink"/>
                </a:gs>
                <a:gs pos="50000">
                  <a:srgbClr val="FFFFFF"/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</a:ln>
            <a:effectLst/>
          </p:spPr>
          <p:txBody>
            <a:bodyPr wrap="none" lIns="71689" tIns="35844" rIns="71689" bIns="35844" anchor="ctr"/>
            <a:lstStyle/>
            <a:p>
              <a:pPr algn="ctr" defTabSz="716915">
                <a:defRPr/>
              </a:pPr>
              <a:r>
                <a:rPr lang="zh-CN" altLang="en-US" sz="1900" b="1" dirty="0">
                  <a:ea typeface="楷体_GB2312" pitchFamily="49" charset="-122"/>
                </a:rPr>
                <a:t>共有</a:t>
              </a:r>
              <a:endParaRPr lang="zh-CN" altLang="en-US" sz="1900" b="1" dirty="0">
                <a:ea typeface="楷体_GB2312" pitchFamily="49" charset="-122"/>
              </a:endParaRPr>
            </a:p>
            <a:p>
              <a:pPr algn="ctr" defTabSz="716915">
                <a:defRPr/>
              </a:pPr>
              <a:r>
                <a:rPr lang="zh-CN" altLang="en-US" sz="1900" b="1" dirty="0">
                  <a:ea typeface="楷体_GB2312" pitchFamily="49" charset="-122"/>
                </a:rPr>
                <a:t>价值观</a:t>
              </a:r>
              <a:endParaRPr lang="zh-CN" altLang="en-US" sz="1900" b="1" dirty="0">
                <a:ea typeface="楷体_GB2312" pitchFamily="49" charset="-122"/>
              </a:endParaRPr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768" y="3026"/>
              <a:ext cx="719" cy="626"/>
            </a:xfrm>
            <a:prstGeom prst="ellipse">
              <a:avLst/>
            </a:prstGeom>
            <a:gradFill rotWithShape="0">
              <a:gsLst>
                <a:gs pos="0">
                  <a:schemeClr val="hlink"/>
                </a:gs>
                <a:gs pos="50000">
                  <a:srgbClr val="FFFFFF"/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</a:ln>
            <a:effectLst/>
          </p:spPr>
          <p:txBody>
            <a:bodyPr wrap="none" lIns="71689" tIns="35844" rIns="71689" bIns="35844" anchor="ctr"/>
            <a:lstStyle/>
            <a:p>
              <a:pPr algn="ctr" defTabSz="716915">
                <a:defRPr/>
              </a:pPr>
              <a:r>
                <a:rPr lang="zh-CN" altLang="en-US" sz="1900" b="1" dirty="0">
                  <a:ea typeface="楷体_GB2312" pitchFamily="49" charset="-122"/>
                </a:rPr>
                <a:t>人员</a:t>
              </a:r>
              <a:endParaRPr lang="zh-CN" altLang="en-US" sz="1900" b="1" dirty="0">
                <a:ea typeface="楷体_GB2312" pitchFamily="49" charset="-122"/>
              </a:endParaRPr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2352" y="3552"/>
              <a:ext cx="717" cy="625"/>
            </a:xfrm>
            <a:prstGeom prst="ellipse">
              <a:avLst/>
            </a:prstGeom>
            <a:gradFill rotWithShape="0">
              <a:gsLst>
                <a:gs pos="0">
                  <a:schemeClr val="hlink"/>
                </a:gs>
                <a:gs pos="50000">
                  <a:srgbClr val="FFFFFF"/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</a:ln>
            <a:effectLst/>
          </p:spPr>
          <p:txBody>
            <a:bodyPr wrap="none" lIns="71689" tIns="35844" rIns="71689" bIns="35844" anchor="ctr"/>
            <a:lstStyle/>
            <a:p>
              <a:pPr algn="ctr" defTabSz="716915">
                <a:defRPr/>
              </a:pPr>
              <a:r>
                <a:rPr lang="zh-CN" altLang="en-US" sz="1900" b="1" dirty="0">
                  <a:ea typeface="楷体_GB2312" pitchFamily="49" charset="-122"/>
                </a:rPr>
                <a:t>风格</a:t>
              </a:r>
              <a:endParaRPr lang="zh-CN" altLang="en-US" sz="1900" b="1" dirty="0">
                <a:ea typeface="楷体_GB2312" pitchFamily="49" charset="-122"/>
              </a:endParaRPr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3937" y="1825"/>
              <a:ext cx="719" cy="625"/>
            </a:xfrm>
            <a:prstGeom prst="ellipse">
              <a:avLst/>
            </a:prstGeom>
            <a:gradFill rotWithShape="0">
              <a:gsLst>
                <a:gs pos="0">
                  <a:schemeClr val="hlink"/>
                </a:gs>
                <a:gs pos="50000">
                  <a:srgbClr val="FFFFFF"/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</a:ln>
            <a:effectLst/>
          </p:spPr>
          <p:txBody>
            <a:bodyPr wrap="none" lIns="71689" tIns="35844" rIns="71689" bIns="35844" anchor="ctr"/>
            <a:lstStyle/>
            <a:p>
              <a:pPr algn="ctr" defTabSz="716915">
                <a:defRPr/>
              </a:pPr>
              <a:r>
                <a:rPr lang="zh-CN" altLang="en-US" sz="1900" b="1" dirty="0">
                  <a:ea typeface="楷体_GB2312" pitchFamily="49" charset="-122"/>
                </a:rPr>
                <a:t>组织</a:t>
              </a:r>
              <a:endParaRPr lang="zh-CN" altLang="en-US" sz="1900" b="1" dirty="0">
                <a:ea typeface="楷体_GB2312" pitchFamily="49" charset="-122"/>
              </a:endParaRPr>
            </a:p>
            <a:p>
              <a:pPr algn="ctr" defTabSz="716915">
                <a:defRPr/>
              </a:pPr>
              <a:r>
                <a:rPr lang="zh-CN" altLang="en-US" sz="1900" b="1" dirty="0">
                  <a:ea typeface="楷体_GB2312" pitchFamily="49" charset="-122"/>
                </a:rPr>
                <a:t>结构</a:t>
              </a:r>
              <a:endParaRPr lang="zh-CN" altLang="en-US" sz="1900" b="1" dirty="0">
                <a:ea typeface="楷体_GB2312" pitchFamily="49" charset="-122"/>
              </a:endParaRPr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3937" y="3026"/>
              <a:ext cx="719" cy="626"/>
            </a:xfrm>
            <a:prstGeom prst="ellipse">
              <a:avLst/>
            </a:prstGeom>
            <a:gradFill rotWithShape="0">
              <a:gsLst>
                <a:gs pos="0">
                  <a:schemeClr val="hlink"/>
                </a:gs>
                <a:gs pos="50000">
                  <a:srgbClr val="FFFFFF"/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</a:ln>
            <a:effectLst/>
          </p:spPr>
          <p:txBody>
            <a:bodyPr wrap="none" lIns="71689" tIns="35844" rIns="71689" bIns="35844" anchor="ctr"/>
            <a:lstStyle/>
            <a:p>
              <a:pPr algn="ctr" defTabSz="716915">
                <a:defRPr/>
              </a:pPr>
              <a:r>
                <a:rPr lang="zh-CN" altLang="en-US" sz="1900" b="1" dirty="0">
                  <a:ea typeface="楷体_GB2312" pitchFamily="49" charset="-122"/>
                </a:rPr>
                <a:t>制度</a:t>
              </a:r>
              <a:endParaRPr lang="zh-CN" altLang="en-US" sz="1900" b="1" dirty="0">
                <a:ea typeface="楷体_GB2312" pitchFamily="49" charset="-122"/>
              </a:endParaRPr>
            </a:p>
            <a:p>
              <a:pPr algn="ctr" defTabSz="716915">
                <a:defRPr/>
              </a:pPr>
              <a:r>
                <a:rPr lang="zh-CN" altLang="en-US" sz="1900" b="1" dirty="0">
                  <a:ea typeface="楷体_GB2312" pitchFamily="49" charset="-122"/>
                </a:rPr>
                <a:t>流程</a:t>
              </a:r>
              <a:endParaRPr lang="zh-CN" altLang="en-US" sz="1900" b="1" dirty="0">
                <a:ea typeface="楷体_GB2312" pitchFamily="49" charset="-122"/>
              </a:endParaRPr>
            </a:p>
          </p:txBody>
        </p:sp>
        <p:sp>
          <p:nvSpPr>
            <p:cNvPr id="232461" name="Line 11"/>
            <p:cNvSpPr>
              <a:spLocks noChangeShapeType="1"/>
            </p:cNvSpPr>
            <p:nvPr/>
          </p:nvSpPr>
          <p:spPr bwMode="auto">
            <a:xfrm flipH="1">
              <a:off x="1440" y="1632"/>
              <a:ext cx="86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462" name="Line 12"/>
            <p:cNvSpPr>
              <a:spLocks noChangeShapeType="1"/>
            </p:cNvSpPr>
            <p:nvPr/>
          </p:nvSpPr>
          <p:spPr bwMode="auto">
            <a:xfrm>
              <a:off x="1104" y="249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463" name="Line 13"/>
            <p:cNvSpPr>
              <a:spLocks noChangeShapeType="1"/>
            </p:cNvSpPr>
            <p:nvPr/>
          </p:nvSpPr>
          <p:spPr bwMode="auto">
            <a:xfrm>
              <a:off x="1392" y="3552"/>
              <a:ext cx="91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464" name="Line 14"/>
            <p:cNvSpPr>
              <a:spLocks noChangeShapeType="1"/>
            </p:cNvSpPr>
            <p:nvPr/>
          </p:nvSpPr>
          <p:spPr bwMode="auto">
            <a:xfrm flipV="1">
              <a:off x="3120" y="3504"/>
              <a:ext cx="81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465" name="Line 15"/>
            <p:cNvSpPr>
              <a:spLocks noChangeShapeType="1"/>
            </p:cNvSpPr>
            <p:nvPr/>
          </p:nvSpPr>
          <p:spPr bwMode="auto">
            <a:xfrm>
              <a:off x="4320" y="244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466" name="Line 16"/>
            <p:cNvSpPr>
              <a:spLocks noChangeShapeType="1"/>
            </p:cNvSpPr>
            <p:nvPr/>
          </p:nvSpPr>
          <p:spPr bwMode="auto">
            <a:xfrm>
              <a:off x="3024" y="1632"/>
              <a:ext cx="91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467" name="Line 17"/>
            <p:cNvSpPr>
              <a:spLocks noChangeShapeType="1"/>
            </p:cNvSpPr>
            <p:nvPr/>
          </p:nvSpPr>
          <p:spPr bwMode="auto">
            <a:xfrm>
              <a:off x="1488" y="2160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468" name="Line 18"/>
            <p:cNvSpPr>
              <a:spLocks noChangeShapeType="1"/>
            </p:cNvSpPr>
            <p:nvPr/>
          </p:nvSpPr>
          <p:spPr bwMode="auto">
            <a:xfrm>
              <a:off x="1440" y="2304"/>
              <a:ext cx="91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469" name="Line 19"/>
            <p:cNvSpPr>
              <a:spLocks noChangeShapeType="1"/>
            </p:cNvSpPr>
            <p:nvPr/>
          </p:nvSpPr>
          <p:spPr bwMode="auto">
            <a:xfrm>
              <a:off x="3072" y="2928"/>
              <a:ext cx="86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470" name="Line 20"/>
            <p:cNvSpPr>
              <a:spLocks noChangeShapeType="1"/>
            </p:cNvSpPr>
            <p:nvPr/>
          </p:nvSpPr>
          <p:spPr bwMode="auto">
            <a:xfrm flipV="1">
              <a:off x="1488" y="2880"/>
              <a:ext cx="91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471" name="Line 21"/>
            <p:cNvSpPr>
              <a:spLocks noChangeShapeType="1"/>
            </p:cNvSpPr>
            <p:nvPr/>
          </p:nvSpPr>
          <p:spPr bwMode="auto">
            <a:xfrm flipV="1">
              <a:off x="3072" y="2304"/>
              <a:ext cx="91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472" name="Line 22"/>
            <p:cNvSpPr>
              <a:spLocks noChangeShapeType="1"/>
            </p:cNvSpPr>
            <p:nvPr/>
          </p:nvSpPr>
          <p:spPr bwMode="auto">
            <a:xfrm>
              <a:off x="2688" y="187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473" name="Line 23"/>
            <p:cNvSpPr>
              <a:spLocks noChangeShapeType="1"/>
            </p:cNvSpPr>
            <p:nvPr/>
          </p:nvSpPr>
          <p:spPr bwMode="auto">
            <a:xfrm>
              <a:off x="2688" y="307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474" name="Line 24"/>
            <p:cNvSpPr>
              <a:spLocks noChangeShapeType="1"/>
            </p:cNvSpPr>
            <p:nvPr/>
          </p:nvSpPr>
          <p:spPr bwMode="auto">
            <a:xfrm>
              <a:off x="1344" y="2448"/>
              <a:ext cx="1056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475" name="Line 25"/>
            <p:cNvSpPr>
              <a:spLocks noChangeShapeType="1"/>
            </p:cNvSpPr>
            <p:nvPr/>
          </p:nvSpPr>
          <p:spPr bwMode="auto">
            <a:xfrm flipH="1">
              <a:off x="2880" y="2400"/>
              <a:ext cx="1200" cy="1200"/>
            </a:xfrm>
            <a:prstGeom prst="line">
              <a:avLst/>
            </a:prstGeom>
            <a:noFill/>
            <a:ln w="9525">
              <a:noFill/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476" name="Line 26"/>
            <p:cNvSpPr>
              <a:spLocks noChangeShapeType="1"/>
            </p:cNvSpPr>
            <p:nvPr/>
          </p:nvSpPr>
          <p:spPr bwMode="auto">
            <a:xfrm flipH="1">
              <a:off x="1359" y="1817"/>
              <a:ext cx="1056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477" name="Line 27"/>
            <p:cNvSpPr>
              <a:spLocks noChangeShapeType="1"/>
            </p:cNvSpPr>
            <p:nvPr/>
          </p:nvSpPr>
          <p:spPr bwMode="auto">
            <a:xfrm>
              <a:off x="1488" y="3408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478" name="Line 28"/>
            <p:cNvSpPr>
              <a:spLocks noChangeShapeType="1"/>
            </p:cNvSpPr>
            <p:nvPr/>
          </p:nvSpPr>
          <p:spPr bwMode="auto">
            <a:xfrm flipH="1">
              <a:off x="2976" y="2352"/>
              <a:ext cx="1056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479" name="Line 29"/>
            <p:cNvSpPr>
              <a:spLocks noChangeShapeType="1"/>
            </p:cNvSpPr>
            <p:nvPr/>
          </p:nvSpPr>
          <p:spPr bwMode="auto">
            <a:xfrm>
              <a:off x="2880" y="1824"/>
              <a:ext cx="1152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32452" name="Text Box 30"/>
          <p:cNvSpPr txBox="1">
            <a:spLocks noChangeArrowheads="1"/>
          </p:cNvSpPr>
          <p:nvPr/>
        </p:nvSpPr>
        <p:spPr bwMode="auto">
          <a:xfrm>
            <a:off x="6211888" y="2105025"/>
            <a:ext cx="2733675" cy="4459288"/>
          </a:xfrm>
          <a:prstGeom prst="rect">
            <a:avLst/>
          </a:prstGeom>
          <a:solidFill>
            <a:schemeClr val="accent1">
              <a:alpha val="47058"/>
            </a:schemeClr>
          </a:solidFill>
          <a:ln w="9525">
            <a:noFill/>
            <a:miter lim="800000"/>
          </a:ln>
        </p:spPr>
        <p:txBody>
          <a:bodyPr lIns="71683" tIns="35841" rIns="71683" bIns="35841">
            <a:spAutoFit/>
          </a:bodyPr>
          <a:lstStyle/>
          <a:p>
            <a:pPr defTabSz="715645">
              <a:lnSpc>
                <a:spcPts val="3825"/>
              </a:lnSpc>
            </a:pPr>
            <a:r>
              <a:rPr lang="en-US" altLang="en-US" sz="1900" b="1">
                <a:solidFill>
                  <a:schemeClr val="accent2"/>
                </a:solidFill>
              </a:rPr>
              <a:t>surroundings</a:t>
            </a:r>
            <a:r>
              <a:rPr lang="zh-CN" altLang="en-US" sz="1900" b="1">
                <a:solidFill>
                  <a:schemeClr val="accent2"/>
                </a:solidFill>
              </a:rPr>
              <a:t>（环境</a:t>
            </a:r>
            <a:r>
              <a:rPr lang="en-US" sz="2000"/>
              <a:t> </a:t>
            </a:r>
            <a:r>
              <a:rPr lang="zh-CN" altLang="en-US" sz="1900" b="1">
                <a:solidFill>
                  <a:schemeClr val="accent2"/>
                </a:solidFill>
              </a:rPr>
              <a:t>）</a:t>
            </a:r>
            <a:endParaRPr lang="en-US" altLang="zh-CN" sz="1900" b="1">
              <a:solidFill>
                <a:schemeClr val="accent2"/>
              </a:solidFill>
            </a:endParaRPr>
          </a:p>
          <a:p>
            <a:pPr defTabSz="715645">
              <a:lnSpc>
                <a:spcPts val="3825"/>
              </a:lnSpc>
            </a:pPr>
            <a:r>
              <a:rPr lang="en-US" altLang="zh-CN" sz="1900" b="1">
                <a:solidFill>
                  <a:schemeClr val="accent2"/>
                </a:solidFill>
              </a:rPr>
              <a:t>Strategy</a:t>
            </a:r>
            <a:r>
              <a:rPr lang="zh-CN" altLang="en-US" sz="1900" b="1">
                <a:solidFill>
                  <a:schemeClr val="accent2"/>
                </a:solidFill>
              </a:rPr>
              <a:t>（战略）</a:t>
            </a:r>
            <a:endParaRPr lang="zh-CN" altLang="en-US" sz="1900" b="1">
              <a:solidFill>
                <a:schemeClr val="accent2"/>
              </a:solidFill>
            </a:endParaRPr>
          </a:p>
          <a:p>
            <a:pPr defTabSz="715645">
              <a:lnSpc>
                <a:spcPts val="3825"/>
              </a:lnSpc>
            </a:pPr>
            <a:r>
              <a:rPr lang="en-US" altLang="zh-CN" sz="1900" b="1">
                <a:solidFill>
                  <a:schemeClr val="accent2"/>
                </a:solidFill>
              </a:rPr>
              <a:t>structure </a:t>
            </a:r>
            <a:r>
              <a:rPr lang="zh-CN" altLang="en-US" sz="1900" b="1">
                <a:solidFill>
                  <a:schemeClr val="accent2"/>
                </a:solidFill>
              </a:rPr>
              <a:t>（组织结构）</a:t>
            </a:r>
            <a:endParaRPr lang="zh-CN" altLang="en-US" sz="1900" b="1">
              <a:solidFill>
                <a:schemeClr val="accent2"/>
              </a:solidFill>
            </a:endParaRPr>
          </a:p>
          <a:p>
            <a:pPr defTabSz="715645">
              <a:lnSpc>
                <a:spcPts val="3825"/>
              </a:lnSpc>
            </a:pPr>
            <a:r>
              <a:rPr lang="en-US" altLang="zh-CN" sz="1900" b="1">
                <a:solidFill>
                  <a:schemeClr val="accent2"/>
                </a:solidFill>
              </a:rPr>
              <a:t>System</a:t>
            </a:r>
            <a:r>
              <a:rPr lang="zh-CN" altLang="en-US" sz="1900" b="1">
                <a:solidFill>
                  <a:schemeClr val="accent2"/>
                </a:solidFill>
              </a:rPr>
              <a:t>（制度流程）</a:t>
            </a:r>
            <a:endParaRPr lang="zh-CN" altLang="en-US" sz="1900" b="1">
              <a:solidFill>
                <a:schemeClr val="accent2"/>
              </a:solidFill>
            </a:endParaRPr>
          </a:p>
          <a:p>
            <a:pPr defTabSz="715645">
              <a:lnSpc>
                <a:spcPts val="3825"/>
              </a:lnSpc>
            </a:pPr>
            <a:r>
              <a:rPr lang="en-US" altLang="zh-CN" sz="1900" b="1">
                <a:solidFill>
                  <a:schemeClr val="accent2"/>
                </a:solidFill>
              </a:rPr>
              <a:t>Style</a:t>
            </a:r>
            <a:r>
              <a:rPr lang="zh-CN" altLang="en-US" sz="1900" b="1">
                <a:solidFill>
                  <a:schemeClr val="accent2"/>
                </a:solidFill>
              </a:rPr>
              <a:t>（风格）</a:t>
            </a:r>
            <a:endParaRPr lang="zh-CN" altLang="en-US" sz="1900" b="1">
              <a:solidFill>
                <a:schemeClr val="accent2"/>
              </a:solidFill>
            </a:endParaRPr>
          </a:p>
          <a:p>
            <a:pPr defTabSz="715645">
              <a:lnSpc>
                <a:spcPts val="3825"/>
              </a:lnSpc>
            </a:pPr>
            <a:r>
              <a:rPr lang="en-US" altLang="zh-CN" sz="1900" b="1">
                <a:solidFill>
                  <a:schemeClr val="accent2"/>
                </a:solidFill>
              </a:rPr>
              <a:t>Staff</a:t>
            </a:r>
            <a:r>
              <a:rPr lang="zh-CN" altLang="en-US" sz="1900" b="1">
                <a:solidFill>
                  <a:schemeClr val="accent2"/>
                </a:solidFill>
              </a:rPr>
              <a:t>（人员）</a:t>
            </a:r>
            <a:endParaRPr lang="en-US" altLang="zh-CN" sz="1900" b="1">
              <a:solidFill>
                <a:schemeClr val="accent2"/>
              </a:solidFill>
            </a:endParaRPr>
          </a:p>
          <a:p>
            <a:pPr defTabSz="715645">
              <a:lnSpc>
                <a:spcPts val="3825"/>
              </a:lnSpc>
            </a:pPr>
            <a:r>
              <a:rPr lang="en-US" altLang="zh-CN" sz="1900" b="1">
                <a:solidFill>
                  <a:schemeClr val="accent2"/>
                </a:solidFill>
              </a:rPr>
              <a:t>Skill</a:t>
            </a:r>
            <a:r>
              <a:rPr lang="zh-CN" altLang="en-US" sz="1900" b="1">
                <a:solidFill>
                  <a:schemeClr val="accent2"/>
                </a:solidFill>
              </a:rPr>
              <a:t>（技能）</a:t>
            </a:r>
            <a:endParaRPr lang="zh-CN" altLang="en-US" sz="1900" b="1">
              <a:solidFill>
                <a:schemeClr val="accent2"/>
              </a:solidFill>
            </a:endParaRPr>
          </a:p>
          <a:p>
            <a:pPr defTabSz="715645">
              <a:lnSpc>
                <a:spcPts val="3825"/>
              </a:lnSpc>
            </a:pPr>
            <a:r>
              <a:rPr lang="en-US" altLang="zh-CN" sz="1900" b="1">
                <a:solidFill>
                  <a:schemeClr val="accent2"/>
                </a:solidFill>
              </a:rPr>
              <a:t>Shared Value</a:t>
            </a:r>
            <a:r>
              <a:rPr lang="zh-CN" altLang="en-US" sz="1900" b="1">
                <a:solidFill>
                  <a:schemeClr val="accent2"/>
                </a:solidFill>
              </a:rPr>
              <a:t>（共同价值观）</a:t>
            </a:r>
            <a:endParaRPr lang="zh-CN" altLang="en-US" sz="1900" b="1">
              <a:solidFill>
                <a:schemeClr val="accent2"/>
              </a:solidFill>
            </a:endParaRPr>
          </a:p>
        </p:txBody>
      </p:sp>
      <p:sp>
        <p:nvSpPr>
          <p:cNvPr id="34" name="Oval 4"/>
          <p:cNvSpPr>
            <a:spLocks noChangeArrowheads="1"/>
          </p:cNvSpPr>
          <p:nvPr/>
        </p:nvSpPr>
        <p:spPr bwMode="auto">
          <a:xfrm>
            <a:off x="1000125" y="1736725"/>
            <a:ext cx="896938" cy="86995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50000">
                <a:srgbClr val="FF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</a:ln>
          <a:effectLst/>
        </p:spPr>
        <p:txBody>
          <a:bodyPr wrap="none" lIns="71683" tIns="35841" rIns="71683" bIns="35841" anchor="ctr"/>
          <a:lstStyle/>
          <a:p>
            <a:pPr algn="ctr" defTabSz="716915">
              <a:defRPr/>
            </a:pPr>
            <a:r>
              <a:rPr lang="zh-CN" altLang="en-US" sz="1900" b="1" dirty="0">
                <a:ea typeface="楷体_GB2312" pitchFamily="49" charset="-122"/>
              </a:rPr>
              <a:t>环境</a:t>
            </a:r>
            <a:endParaRPr lang="zh-CN" altLang="en-US" sz="1900" b="1" dirty="0"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7772400" cy="699864"/>
          </a:xfrm>
        </p:spPr>
        <p:txBody>
          <a:bodyPr/>
          <a:lstStyle/>
          <a:p>
            <a:pPr marL="365125" indent="-365125" algn="l">
              <a:buFont typeface="Wingdings" pitchFamily="2" charset="2"/>
              <a:buChar char="Ø"/>
            </a:pPr>
            <a:r>
              <a:rPr lang="zh-CN" altLang="zh-CN" sz="2800" b="1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６</a:t>
            </a:r>
            <a:r>
              <a:rPr lang="en-US" altLang="zh-CN" sz="2800" b="1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σ</a:t>
            </a:r>
            <a:r>
              <a:rPr lang="zh-CN" altLang="en-US" sz="2800" b="1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提升产品设计</a:t>
            </a:r>
            <a:r>
              <a:rPr lang="zh-CN" altLang="en-US" sz="2800" b="1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品质</a:t>
            </a:r>
            <a:endParaRPr lang="zh-CN" altLang="en-US" sz="2800" dirty="0">
              <a:latin typeface="+mn-ea"/>
              <a:ea typeface="+mn-ea"/>
            </a:endParaRPr>
          </a:p>
        </p:txBody>
      </p:sp>
      <p:sp>
        <p:nvSpPr>
          <p:cNvPr id="4" name="标题 1"/>
          <p:cNvSpPr txBox="1"/>
          <p:nvPr/>
        </p:nvSpPr>
        <p:spPr bwMode="auto">
          <a:xfrm>
            <a:off x="463965" y="2420888"/>
            <a:ext cx="7772400" cy="165618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l">
              <a:lnSpc>
                <a:spcPct val="200000"/>
              </a:lnSpc>
            </a:pPr>
            <a:r>
              <a:rPr lang="zh-CN" altLang="en-US" sz="2800" b="1" kern="0" dirty="0" smtClean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产品品质是方案落地实施的保障，否则不能真正驱动人力资本的增值，反而引来怨声载道！</a:t>
            </a:r>
            <a:endParaRPr lang="zh-CN" altLang="en-US" sz="2800" kern="0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Box 2"/>
          <p:cNvSpPr txBox="1">
            <a:spLocks noChangeArrowheads="1"/>
          </p:cNvSpPr>
          <p:nvPr/>
        </p:nvSpPr>
        <p:spPr bwMode="auto">
          <a:xfrm>
            <a:off x="439383" y="1008154"/>
            <a:ext cx="7989864" cy="54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612" tIns="58306" rIns="116612" bIns="583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zh-CN" sz="2800" b="1" dirty="0">
                <a:solidFill>
                  <a:srgbClr val="0000FF"/>
                </a:solidFill>
              </a:rPr>
              <a:t>六西格玛</a:t>
            </a:r>
            <a:r>
              <a:rPr lang="zh-CN" altLang="en-US" sz="2800" b="1" dirty="0">
                <a:latin typeface="仿宋_GB2312" pitchFamily="49" charset="-122"/>
                <a:sym typeface="Symbol" pitchFamily="18" charset="2"/>
              </a:rPr>
              <a:t>核心改进方法的框架</a:t>
            </a:r>
            <a:r>
              <a:rPr lang="en-US" altLang="zh-CN" sz="2800" b="1" dirty="0">
                <a:solidFill>
                  <a:srgbClr val="0000FF"/>
                </a:solidFill>
              </a:rPr>
              <a:t>DMAIC</a:t>
            </a:r>
            <a:endParaRPr lang="zh-CN" altLang="en-US" sz="2800" b="1" dirty="0">
              <a:solidFill>
                <a:srgbClr val="0000FF"/>
              </a:solidFill>
            </a:endParaRPr>
          </a:p>
        </p:txBody>
      </p:sp>
      <p:grpSp>
        <p:nvGrpSpPr>
          <p:cNvPr id="96259" name="组合 23"/>
          <p:cNvGrpSpPr/>
          <p:nvPr/>
        </p:nvGrpSpPr>
        <p:grpSpPr bwMode="auto">
          <a:xfrm>
            <a:off x="70869" y="1500378"/>
            <a:ext cx="5602623" cy="5142993"/>
            <a:chOff x="-15825" y="1176263"/>
            <a:chExt cx="5059613" cy="4024317"/>
          </a:xfrm>
        </p:grpSpPr>
        <p:grpSp>
          <p:nvGrpSpPr>
            <p:cNvPr id="96261" name="Group 4"/>
            <p:cNvGrpSpPr/>
            <p:nvPr/>
          </p:nvGrpSpPr>
          <p:grpSpPr bwMode="auto">
            <a:xfrm>
              <a:off x="-15825" y="1176263"/>
              <a:ext cx="5059613" cy="4024317"/>
              <a:chOff x="1066" y="2568"/>
              <a:chExt cx="1335" cy="1307"/>
            </a:xfrm>
          </p:grpSpPr>
          <p:grpSp>
            <p:nvGrpSpPr>
              <p:cNvPr id="96264" name="Group 5"/>
              <p:cNvGrpSpPr/>
              <p:nvPr/>
            </p:nvGrpSpPr>
            <p:grpSpPr bwMode="auto">
              <a:xfrm>
                <a:off x="1202" y="2568"/>
                <a:ext cx="670" cy="558"/>
                <a:chOff x="1737" y="719"/>
                <a:chExt cx="1457" cy="1171"/>
              </a:xfrm>
            </p:grpSpPr>
            <p:sp>
              <p:nvSpPr>
                <p:cNvPr id="96275" name="Freeform 6"/>
                <p:cNvSpPr/>
                <p:nvPr/>
              </p:nvSpPr>
              <p:spPr bwMode="blackWhite">
                <a:xfrm>
                  <a:off x="1737" y="719"/>
                  <a:ext cx="1457" cy="1171"/>
                </a:xfrm>
                <a:custGeom>
                  <a:avLst/>
                  <a:gdLst>
                    <a:gd name="T0" fmla="*/ 575708 w 973"/>
                    <a:gd name="T1" fmla="*/ 684233 h 805"/>
                    <a:gd name="T2" fmla="*/ 607660 w 973"/>
                    <a:gd name="T3" fmla="*/ 650813 h 805"/>
                    <a:gd name="T4" fmla="*/ 645008 w 973"/>
                    <a:gd name="T5" fmla="*/ 620970 h 805"/>
                    <a:gd name="T6" fmla="*/ 686346 w 973"/>
                    <a:gd name="T7" fmla="*/ 593277 h 805"/>
                    <a:gd name="T8" fmla="*/ 734577 w 973"/>
                    <a:gd name="T9" fmla="*/ 568322 h 805"/>
                    <a:gd name="T10" fmla="*/ 785140 w 973"/>
                    <a:gd name="T11" fmla="*/ 546322 h 805"/>
                    <a:gd name="T12" fmla="*/ 834969 w 973"/>
                    <a:gd name="T13" fmla="*/ 528131 h 805"/>
                    <a:gd name="T14" fmla="*/ 888147 w 973"/>
                    <a:gd name="T15" fmla="*/ 512939 h 805"/>
                    <a:gd name="T16" fmla="*/ 945386 w 973"/>
                    <a:gd name="T17" fmla="*/ 501280 h 805"/>
                    <a:gd name="T18" fmla="*/ 1002115 w 973"/>
                    <a:gd name="T19" fmla="*/ 492297 h 805"/>
                    <a:gd name="T20" fmla="*/ 1060163 w 973"/>
                    <a:gd name="T21" fmla="*/ 486304 h 805"/>
                    <a:gd name="T22" fmla="*/ 1077566 w 973"/>
                    <a:gd name="T23" fmla="*/ 613742 h 805"/>
                    <a:gd name="T24" fmla="*/ 1393097 w 973"/>
                    <a:gd name="T25" fmla="*/ 303254 h 805"/>
                    <a:gd name="T26" fmla="*/ 1020035 w 973"/>
                    <a:gd name="T27" fmla="*/ 0 h 805"/>
                    <a:gd name="T28" fmla="*/ 1021643 w 973"/>
                    <a:gd name="T29" fmla="*/ 114119 h 805"/>
                    <a:gd name="T30" fmla="*/ 932857 w 973"/>
                    <a:gd name="T31" fmla="*/ 121036 h 805"/>
                    <a:gd name="T32" fmla="*/ 845080 w 973"/>
                    <a:gd name="T33" fmla="*/ 131098 h 805"/>
                    <a:gd name="T34" fmla="*/ 759626 w 973"/>
                    <a:gd name="T35" fmla="*/ 144148 h 805"/>
                    <a:gd name="T36" fmla="*/ 674540 w 973"/>
                    <a:gd name="T37" fmla="*/ 162484 h 805"/>
                    <a:gd name="T38" fmla="*/ 593114 w 973"/>
                    <a:gd name="T39" fmla="*/ 183787 h 805"/>
                    <a:gd name="T40" fmla="*/ 515052 w 973"/>
                    <a:gd name="T41" fmla="*/ 208471 h 805"/>
                    <a:gd name="T42" fmla="*/ 436997 w 973"/>
                    <a:gd name="T43" fmla="*/ 236359 h 805"/>
                    <a:gd name="T44" fmla="*/ 368889 w 973"/>
                    <a:gd name="T45" fmla="*/ 265186 h 805"/>
                    <a:gd name="T46" fmla="*/ 303549 w 973"/>
                    <a:gd name="T47" fmla="*/ 297001 h 805"/>
                    <a:gd name="T48" fmla="*/ 244195 w 973"/>
                    <a:gd name="T49" fmla="*/ 331698 h 805"/>
                    <a:gd name="T50" fmla="*/ 184689 w 973"/>
                    <a:gd name="T51" fmla="*/ 367618 h 805"/>
                    <a:gd name="T52" fmla="*/ 132320 w 973"/>
                    <a:gd name="T53" fmla="*/ 406513 h 805"/>
                    <a:gd name="T54" fmla="*/ 83092 w 973"/>
                    <a:gd name="T55" fmla="*/ 447399 h 805"/>
                    <a:gd name="T56" fmla="*/ 38373 w 973"/>
                    <a:gd name="T57" fmla="*/ 489997 h 805"/>
                    <a:gd name="T58" fmla="*/ 0 w 973"/>
                    <a:gd name="T59" fmla="*/ 534759 h 805"/>
                    <a:gd name="T60" fmla="*/ 377637 w 973"/>
                    <a:gd name="T61" fmla="*/ 516100 h 805"/>
                    <a:gd name="T62" fmla="*/ 575708 w 973"/>
                    <a:gd name="T63" fmla="*/ 684233 h 805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973"/>
                    <a:gd name="T97" fmla="*/ 0 h 805"/>
                    <a:gd name="T98" fmla="*/ 973 w 973"/>
                    <a:gd name="T99" fmla="*/ 805 h 805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973" h="805">
                      <a:moveTo>
                        <a:pt x="402" y="804"/>
                      </a:moveTo>
                      <a:lnTo>
                        <a:pt x="424" y="765"/>
                      </a:lnTo>
                      <a:lnTo>
                        <a:pt x="450" y="730"/>
                      </a:lnTo>
                      <a:lnTo>
                        <a:pt x="479" y="698"/>
                      </a:lnTo>
                      <a:lnTo>
                        <a:pt x="512" y="668"/>
                      </a:lnTo>
                      <a:lnTo>
                        <a:pt x="548" y="642"/>
                      </a:lnTo>
                      <a:lnTo>
                        <a:pt x="583" y="621"/>
                      </a:lnTo>
                      <a:lnTo>
                        <a:pt x="620" y="603"/>
                      </a:lnTo>
                      <a:lnTo>
                        <a:pt x="660" y="589"/>
                      </a:lnTo>
                      <a:lnTo>
                        <a:pt x="699" y="579"/>
                      </a:lnTo>
                      <a:lnTo>
                        <a:pt x="740" y="572"/>
                      </a:lnTo>
                      <a:lnTo>
                        <a:pt x="752" y="722"/>
                      </a:lnTo>
                      <a:lnTo>
                        <a:pt x="972" y="356"/>
                      </a:lnTo>
                      <a:lnTo>
                        <a:pt x="712" y="0"/>
                      </a:lnTo>
                      <a:lnTo>
                        <a:pt x="713" y="134"/>
                      </a:lnTo>
                      <a:lnTo>
                        <a:pt x="651" y="142"/>
                      </a:lnTo>
                      <a:lnTo>
                        <a:pt x="590" y="154"/>
                      </a:lnTo>
                      <a:lnTo>
                        <a:pt x="530" y="170"/>
                      </a:lnTo>
                      <a:lnTo>
                        <a:pt x="471" y="191"/>
                      </a:lnTo>
                      <a:lnTo>
                        <a:pt x="414" y="216"/>
                      </a:lnTo>
                      <a:lnTo>
                        <a:pt x="359" y="245"/>
                      </a:lnTo>
                      <a:lnTo>
                        <a:pt x="305" y="278"/>
                      </a:lnTo>
                      <a:lnTo>
                        <a:pt x="257" y="312"/>
                      </a:lnTo>
                      <a:lnTo>
                        <a:pt x="212" y="349"/>
                      </a:lnTo>
                      <a:lnTo>
                        <a:pt x="170" y="390"/>
                      </a:lnTo>
                      <a:lnTo>
                        <a:pt x="129" y="432"/>
                      </a:lnTo>
                      <a:lnTo>
                        <a:pt x="92" y="478"/>
                      </a:lnTo>
                      <a:lnTo>
                        <a:pt x="58" y="526"/>
                      </a:lnTo>
                      <a:lnTo>
                        <a:pt x="27" y="576"/>
                      </a:lnTo>
                      <a:lnTo>
                        <a:pt x="0" y="628"/>
                      </a:lnTo>
                      <a:lnTo>
                        <a:pt x="264" y="607"/>
                      </a:lnTo>
                      <a:lnTo>
                        <a:pt x="402" y="804"/>
                      </a:lnTo>
                    </a:path>
                  </a:pathLst>
                </a:custGeom>
                <a:solidFill>
                  <a:srgbClr val="FF00FF"/>
                </a:solidFill>
                <a:ln w="12700" cap="rnd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6276" name="Text Box 7"/>
                <p:cNvSpPr txBox="1">
                  <a:spLocks noChangeArrowheads="1"/>
                </p:cNvSpPr>
                <p:nvPr/>
              </p:nvSpPr>
              <p:spPr bwMode="blackWhite">
                <a:xfrm rot="-1766843">
                  <a:off x="2151" y="1102"/>
                  <a:ext cx="744" cy="5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2" tIns="45711" rIns="91422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9pPr>
                </a:lstStyle>
                <a:p>
                  <a:pPr algn="ctr" eaLnBrk="1" hangingPunct="1"/>
                  <a:r>
                    <a:rPr lang="en-US" altLang="zh-CN" sz="3100" b="1">
                      <a:solidFill>
                        <a:schemeClr val="bg1"/>
                      </a:solidFill>
                    </a:rPr>
                    <a:t>Define</a:t>
                  </a:r>
                  <a:endParaRPr lang="en-US" altLang="zh-CN" sz="3100" b="1">
                    <a:solidFill>
                      <a:schemeClr val="bg1"/>
                    </a:solidFill>
                  </a:endParaRPr>
                </a:p>
                <a:p>
                  <a:pPr algn="ctr" eaLnBrk="1" hangingPunct="1"/>
                  <a:r>
                    <a:rPr lang="zh-CN" altLang="zh-CN" sz="3100" b="1">
                      <a:solidFill>
                        <a:schemeClr val="bg1"/>
                      </a:solidFill>
                    </a:rPr>
                    <a:t>定义</a:t>
                  </a:r>
                  <a:endParaRPr lang="zh-CN" altLang="zh-CN" sz="3100" b="1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265" name="Group 8"/>
              <p:cNvGrpSpPr/>
              <p:nvPr/>
            </p:nvGrpSpPr>
            <p:grpSpPr bwMode="auto">
              <a:xfrm>
                <a:off x="1796" y="2661"/>
                <a:ext cx="605" cy="568"/>
                <a:chOff x="3033" y="914"/>
                <a:chExt cx="1319" cy="1191"/>
              </a:xfrm>
            </p:grpSpPr>
            <p:sp>
              <p:nvSpPr>
                <p:cNvPr id="96273" name="Freeform 9"/>
                <p:cNvSpPr/>
                <p:nvPr/>
              </p:nvSpPr>
              <p:spPr bwMode="blackWhite">
                <a:xfrm>
                  <a:off x="3033" y="914"/>
                  <a:ext cx="1319" cy="1191"/>
                </a:xfrm>
                <a:custGeom>
                  <a:avLst/>
                  <a:gdLst>
                    <a:gd name="T0" fmla="*/ 833014 w 881"/>
                    <a:gd name="T1" fmla="*/ 692188 h 819"/>
                    <a:gd name="T2" fmla="*/ 978902 w 881"/>
                    <a:gd name="T3" fmla="*/ 604964 h 819"/>
                    <a:gd name="T4" fmla="*/ 1120234 w 881"/>
                    <a:gd name="T5" fmla="*/ 515126 h 819"/>
                    <a:gd name="T6" fmla="*/ 1257411 w 881"/>
                    <a:gd name="T7" fmla="*/ 424678 h 819"/>
                    <a:gd name="T8" fmla="*/ 1048464 w 881"/>
                    <a:gd name="T9" fmla="*/ 458470 h 819"/>
                    <a:gd name="T10" fmla="*/ 1011796 w 881"/>
                    <a:gd name="T11" fmla="*/ 411912 h 819"/>
                    <a:gd name="T12" fmla="*/ 973196 w 881"/>
                    <a:gd name="T13" fmla="*/ 366435 h 819"/>
                    <a:gd name="T14" fmla="*/ 928134 w 881"/>
                    <a:gd name="T15" fmla="*/ 323939 h 819"/>
                    <a:gd name="T16" fmla="*/ 878915 w 881"/>
                    <a:gd name="T17" fmla="*/ 282716 h 819"/>
                    <a:gd name="T18" fmla="*/ 822754 w 881"/>
                    <a:gd name="T19" fmla="*/ 243589 h 819"/>
                    <a:gd name="T20" fmla="*/ 762232 w 881"/>
                    <a:gd name="T21" fmla="*/ 207077 h 819"/>
                    <a:gd name="T22" fmla="*/ 700301 w 881"/>
                    <a:gd name="T23" fmla="*/ 172698 h 819"/>
                    <a:gd name="T24" fmla="*/ 632882 w 881"/>
                    <a:gd name="T25" fmla="*/ 141946 h 819"/>
                    <a:gd name="T26" fmla="*/ 560970 w 881"/>
                    <a:gd name="T27" fmla="*/ 112498 h 819"/>
                    <a:gd name="T28" fmla="*/ 488815 w 881"/>
                    <a:gd name="T29" fmla="*/ 87078 h 819"/>
                    <a:gd name="T30" fmla="*/ 411012 w 881"/>
                    <a:gd name="T31" fmla="*/ 64186 h 819"/>
                    <a:gd name="T32" fmla="*/ 333346 w 881"/>
                    <a:gd name="T33" fmla="*/ 45892 h 819"/>
                    <a:gd name="T34" fmla="*/ 251642 w 881"/>
                    <a:gd name="T35" fmla="*/ 28316 h 819"/>
                    <a:gd name="T36" fmla="*/ 168859 w 881"/>
                    <a:gd name="T37" fmla="*/ 16539 h 819"/>
                    <a:gd name="T38" fmla="*/ 85903 w 881"/>
                    <a:gd name="T39" fmla="*/ 6787 h 819"/>
                    <a:gd name="T40" fmla="*/ 0 w 881"/>
                    <a:gd name="T41" fmla="*/ 0 h 819"/>
                    <a:gd name="T42" fmla="*/ 209757 w 881"/>
                    <a:gd name="T43" fmla="*/ 184147 h 819"/>
                    <a:gd name="T44" fmla="*/ 38324 w 881"/>
                    <a:gd name="T45" fmla="*/ 375642 h 819"/>
                    <a:gd name="T46" fmla="*/ 100037 w 881"/>
                    <a:gd name="T47" fmla="*/ 385670 h 819"/>
                    <a:gd name="T48" fmla="*/ 158514 w 881"/>
                    <a:gd name="T49" fmla="*/ 400686 h 819"/>
                    <a:gd name="T50" fmla="*/ 212841 w 881"/>
                    <a:gd name="T51" fmla="*/ 419215 h 819"/>
                    <a:gd name="T52" fmla="*/ 266999 w 881"/>
                    <a:gd name="T53" fmla="*/ 441455 h 819"/>
                    <a:gd name="T54" fmla="*/ 314040 w 881"/>
                    <a:gd name="T55" fmla="*/ 465904 h 819"/>
                    <a:gd name="T56" fmla="*/ 359244 w 881"/>
                    <a:gd name="T57" fmla="*/ 493993 h 819"/>
                    <a:gd name="T58" fmla="*/ 399031 w 881"/>
                    <a:gd name="T59" fmla="*/ 522673 h 819"/>
                    <a:gd name="T60" fmla="*/ 431605 w 881"/>
                    <a:gd name="T61" fmla="*/ 555611 h 819"/>
                    <a:gd name="T62" fmla="*/ 208922 w 881"/>
                    <a:gd name="T63" fmla="*/ 590889 h 819"/>
                    <a:gd name="T64" fmla="*/ 833014 w 881"/>
                    <a:gd name="T65" fmla="*/ 692188 h 81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881"/>
                    <a:gd name="T100" fmla="*/ 0 h 819"/>
                    <a:gd name="T101" fmla="*/ 881 w 881"/>
                    <a:gd name="T102" fmla="*/ 819 h 81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881" h="819">
                      <a:moveTo>
                        <a:pt x="583" y="818"/>
                      </a:moveTo>
                      <a:lnTo>
                        <a:pt x="685" y="715"/>
                      </a:lnTo>
                      <a:lnTo>
                        <a:pt x="784" y="609"/>
                      </a:lnTo>
                      <a:lnTo>
                        <a:pt x="880" y="502"/>
                      </a:lnTo>
                      <a:lnTo>
                        <a:pt x="734" y="542"/>
                      </a:lnTo>
                      <a:lnTo>
                        <a:pt x="709" y="487"/>
                      </a:lnTo>
                      <a:lnTo>
                        <a:pt x="681" y="433"/>
                      </a:lnTo>
                      <a:lnTo>
                        <a:pt x="650" y="383"/>
                      </a:lnTo>
                      <a:lnTo>
                        <a:pt x="615" y="334"/>
                      </a:lnTo>
                      <a:lnTo>
                        <a:pt x="576" y="288"/>
                      </a:lnTo>
                      <a:lnTo>
                        <a:pt x="534" y="245"/>
                      </a:lnTo>
                      <a:lnTo>
                        <a:pt x="490" y="204"/>
                      </a:lnTo>
                      <a:lnTo>
                        <a:pt x="443" y="168"/>
                      </a:lnTo>
                      <a:lnTo>
                        <a:pt x="393" y="133"/>
                      </a:lnTo>
                      <a:lnTo>
                        <a:pt x="342" y="103"/>
                      </a:lnTo>
                      <a:lnTo>
                        <a:pt x="288" y="76"/>
                      </a:lnTo>
                      <a:lnTo>
                        <a:pt x="233" y="54"/>
                      </a:lnTo>
                      <a:lnTo>
                        <a:pt x="176" y="34"/>
                      </a:lnTo>
                      <a:lnTo>
                        <a:pt x="118" y="19"/>
                      </a:lnTo>
                      <a:lnTo>
                        <a:pt x="60" y="8"/>
                      </a:lnTo>
                      <a:lnTo>
                        <a:pt x="0" y="0"/>
                      </a:lnTo>
                      <a:lnTo>
                        <a:pt x="147" y="218"/>
                      </a:lnTo>
                      <a:lnTo>
                        <a:pt x="27" y="444"/>
                      </a:lnTo>
                      <a:lnTo>
                        <a:pt x="70" y="456"/>
                      </a:lnTo>
                      <a:lnTo>
                        <a:pt x="111" y="474"/>
                      </a:lnTo>
                      <a:lnTo>
                        <a:pt x="149" y="496"/>
                      </a:lnTo>
                      <a:lnTo>
                        <a:pt x="187" y="522"/>
                      </a:lnTo>
                      <a:lnTo>
                        <a:pt x="220" y="551"/>
                      </a:lnTo>
                      <a:lnTo>
                        <a:pt x="252" y="584"/>
                      </a:lnTo>
                      <a:lnTo>
                        <a:pt x="279" y="618"/>
                      </a:lnTo>
                      <a:lnTo>
                        <a:pt x="302" y="657"/>
                      </a:lnTo>
                      <a:lnTo>
                        <a:pt x="146" y="699"/>
                      </a:lnTo>
                      <a:lnTo>
                        <a:pt x="583" y="818"/>
                      </a:lnTo>
                    </a:path>
                  </a:pathLst>
                </a:custGeom>
                <a:solidFill>
                  <a:srgbClr val="FF6600"/>
                </a:solidFill>
                <a:ln w="12700" cap="rnd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6274" name="Text Box 10"/>
                <p:cNvSpPr txBox="1">
                  <a:spLocks noChangeArrowheads="1"/>
                </p:cNvSpPr>
                <p:nvPr/>
              </p:nvSpPr>
              <p:spPr bwMode="blackWhite">
                <a:xfrm rot="8074244">
                  <a:off x="3298" y="1093"/>
                  <a:ext cx="607" cy="8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10800000" vert="eaVert" wrap="none" lIns="91422" tIns="45711" rIns="91422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9pPr>
                </a:lstStyle>
                <a:p>
                  <a:pPr algn="ctr" eaLnBrk="1" hangingPunct="1"/>
                  <a:r>
                    <a:rPr lang="en-US" altLang="zh-CN" sz="3100" b="1">
                      <a:solidFill>
                        <a:schemeClr val="bg1"/>
                      </a:solidFill>
                    </a:rPr>
                    <a:t>Measure</a:t>
                  </a:r>
                  <a:endParaRPr lang="en-US" altLang="zh-CN" sz="3100" b="1">
                    <a:solidFill>
                      <a:schemeClr val="bg1"/>
                    </a:solidFill>
                  </a:endParaRPr>
                </a:p>
                <a:p>
                  <a:pPr algn="ctr" eaLnBrk="1" hangingPunct="1"/>
                  <a:r>
                    <a:rPr lang="zh-CN" altLang="zh-CN" sz="3100" b="1">
                      <a:solidFill>
                        <a:schemeClr val="bg1"/>
                      </a:solidFill>
                    </a:rPr>
                    <a:t>测量</a:t>
                  </a:r>
                  <a:endParaRPr lang="zh-CN" altLang="zh-CN" sz="3100" b="1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266" name="Group 11"/>
              <p:cNvGrpSpPr/>
              <p:nvPr/>
            </p:nvGrpSpPr>
            <p:grpSpPr bwMode="auto">
              <a:xfrm>
                <a:off x="1890" y="3122"/>
                <a:ext cx="458" cy="714"/>
                <a:chOff x="3233" y="1890"/>
                <a:chExt cx="998" cy="1502"/>
              </a:xfrm>
            </p:grpSpPr>
            <p:sp>
              <p:nvSpPr>
                <p:cNvPr id="96271" name="Freeform 12"/>
                <p:cNvSpPr/>
                <p:nvPr/>
              </p:nvSpPr>
              <p:spPr bwMode="blackWhite">
                <a:xfrm>
                  <a:off x="3233" y="1890"/>
                  <a:ext cx="998" cy="1502"/>
                </a:xfrm>
                <a:custGeom>
                  <a:avLst/>
                  <a:gdLst>
                    <a:gd name="T0" fmla="*/ 314799 w 666"/>
                    <a:gd name="T1" fmla="*/ 102132 h 1033"/>
                    <a:gd name="T2" fmla="*/ 322956 w 666"/>
                    <a:gd name="T3" fmla="*/ 138073 h 1033"/>
                    <a:gd name="T4" fmla="*/ 325245 w 666"/>
                    <a:gd name="T5" fmla="*/ 176579 h 1033"/>
                    <a:gd name="T6" fmla="*/ 322685 w 666"/>
                    <a:gd name="T7" fmla="*/ 213419 h 1033"/>
                    <a:gd name="T8" fmla="*/ 310914 w 666"/>
                    <a:gd name="T9" fmla="*/ 249588 h 1033"/>
                    <a:gd name="T10" fmla="*/ 293321 w 666"/>
                    <a:gd name="T11" fmla="*/ 286450 h 1033"/>
                    <a:gd name="T12" fmla="*/ 271330 w 666"/>
                    <a:gd name="T13" fmla="*/ 320947 h 1033"/>
                    <a:gd name="T14" fmla="*/ 241281 w 666"/>
                    <a:gd name="T15" fmla="*/ 354372 h 1033"/>
                    <a:gd name="T16" fmla="*/ 206150 w 666"/>
                    <a:gd name="T17" fmla="*/ 385118 h 1033"/>
                    <a:gd name="T18" fmla="*/ 165619 w 666"/>
                    <a:gd name="T19" fmla="*/ 414994 h 1033"/>
                    <a:gd name="T20" fmla="*/ 122059 w 666"/>
                    <a:gd name="T21" fmla="*/ 442097 h 1033"/>
                    <a:gd name="T22" fmla="*/ 0 w 666"/>
                    <a:gd name="T23" fmla="*/ 313126 h 1033"/>
                    <a:gd name="T24" fmla="*/ 0 w 666"/>
                    <a:gd name="T25" fmla="*/ 691190 h 1033"/>
                    <a:gd name="T26" fmla="*/ 548458 w 666"/>
                    <a:gd name="T27" fmla="*/ 871124 h 1033"/>
                    <a:gd name="T28" fmla="*/ 444678 w 666"/>
                    <a:gd name="T29" fmla="*/ 767241 h 1033"/>
                    <a:gd name="T30" fmla="*/ 513291 w 666"/>
                    <a:gd name="T31" fmla="*/ 734761 h 1033"/>
                    <a:gd name="T32" fmla="*/ 577003 w 666"/>
                    <a:gd name="T33" fmla="*/ 700711 h 1033"/>
                    <a:gd name="T34" fmla="*/ 638783 w 666"/>
                    <a:gd name="T35" fmla="*/ 663757 h 1033"/>
                    <a:gd name="T36" fmla="*/ 696399 w 666"/>
                    <a:gd name="T37" fmla="*/ 625075 h 1033"/>
                    <a:gd name="T38" fmla="*/ 747887 w 666"/>
                    <a:gd name="T39" fmla="*/ 583935 h 1033"/>
                    <a:gd name="T40" fmla="*/ 794594 w 666"/>
                    <a:gd name="T41" fmla="*/ 540692 h 1033"/>
                    <a:gd name="T42" fmla="*/ 835094 w 666"/>
                    <a:gd name="T43" fmla="*/ 496009 h 1033"/>
                    <a:gd name="T44" fmla="*/ 870490 w 666"/>
                    <a:gd name="T45" fmla="*/ 449869 h 1033"/>
                    <a:gd name="T46" fmla="*/ 901458 w 666"/>
                    <a:gd name="T47" fmla="*/ 401601 h 1033"/>
                    <a:gd name="T48" fmla="*/ 926057 w 666"/>
                    <a:gd name="T49" fmla="*/ 353169 h 1033"/>
                    <a:gd name="T50" fmla="*/ 945635 w 666"/>
                    <a:gd name="T51" fmla="*/ 303091 h 1033"/>
                    <a:gd name="T52" fmla="*/ 957215 w 666"/>
                    <a:gd name="T53" fmla="*/ 253118 h 1033"/>
                    <a:gd name="T54" fmla="*/ 963816 w 666"/>
                    <a:gd name="T55" fmla="*/ 201978 h 1033"/>
                    <a:gd name="T56" fmla="*/ 965671 w 666"/>
                    <a:gd name="T57" fmla="*/ 152192 h 1033"/>
                    <a:gd name="T58" fmla="*/ 961068 w 666"/>
                    <a:gd name="T59" fmla="*/ 100470 h 1033"/>
                    <a:gd name="T60" fmla="*/ 949417 w 666"/>
                    <a:gd name="T61" fmla="*/ 50030 h 1033"/>
                    <a:gd name="T62" fmla="*/ 932162 w 666"/>
                    <a:gd name="T63" fmla="*/ 0 h 1033"/>
                    <a:gd name="T64" fmla="*/ 658651 w 666"/>
                    <a:gd name="T65" fmla="*/ 160122 h 1033"/>
                    <a:gd name="T66" fmla="*/ 314799 w 666"/>
                    <a:gd name="T67" fmla="*/ 102132 h 1033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666"/>
                    <a:gd name="T103" fmla="*/ 0 h 1033"/>
                    <a:gd name="T104" fmla="*/ 666 w 666"/>
                    <a:gd name="T105" fmla="*/ 1033 h 1033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666" h="1033">
                      <a:moveTo>
                        <a:pt x="217" y="121"/>
                      </a:moveTo>
                      <a:lnTo>
                        <a:pt x="223" y="164"/>
                      </a:lnTo>
                      <a:lnTo>
                        <a:pt x="224" y="209"/>
                      </a:lnTo>
                      <a:lnTo>
                        <a:pt x="222" y="253"/>
                      </a:lnTo>
                      <a:lnTo>
                        <a:pt x="214" y="296"/>
                      </a:lnTo>
                      <a:lnTo>
                        <a:pt x="202" y="339"/>
                      </a:lnTo>
                      <a:lnTo>
                        <a:pt x="187" y="380"/>
                      </a:lnTo>
                      <a:lnTo>
                        <a:pt x="166" y="420"/>
                      </a:lnTo>
                      <a:lnTo>
                        <a:pt x="142" y="457"/>
                      </a:lnTo>
                      <a:lnTo>
                        <a:pt x="114" y="492"/>
                      </a:lnTo>
                      <a:lnTo>
                        <a:pt x="84" y="524"/>
                      </a:lnTo>
                      <a:lnTo>
                        <a:pt x="0" y="371"/>
                      </a:lnTo>
                      <a:lnTo>
                        <a:pt x="0" y="819"/>
                      </a:lnTo>
                      <a:lnTo>
                        <a:pt x="378" y="1032"/>
                      </a:lnTo>
                      <a:lnTo>
                        <a:pt x="306" y="909"/>
                      </a:lnTo>
                      <a:lnTo>
                        <a:pt x="354" y="871"/>
                      </a:lnTo>
                      <a:lnTo>
                        <a:pt x="398" y="831"/>
                      </a:lnTo>
                      <a:lnTo>
                        <a:pt x="440" y="787"/>
                      </a:lnTo>
                      <a:lnTo>
                        <a:pt x="480" y="741"/>
                      </a:lnTo>
                      <a:lnTo>
                        <a:pt x="515" y="692"/>
                      </a:lnTo>
                      <a:lnTo>
                        <a:pt x="547" y="641"/>
                      </a:lnTo>
                      <a:lnTo>
                        <a:pt x="575" y="588"/>
                      </a:lnTo>
                      <a:lnTo>
                        <a:pt x="600" y="533"/>
                      </a:lnTo>
                      <a:lnTo>
                        <a:pt x="621" y="476"/>
                      </a:lnTo>
                      <a:lnTo>
                        <a:pt x="638" y="419"/>
                      </a:lnTo>
                      <a:lnTo>
                        <a:pt x="651" y="359"/>
                      </a:lnTo>
                      <a:lnTo>
                        <a:pt x="659" y="300"/>
                      </a:lnTo>
                      <a:lnTo>
                        <a:pt x="664" y="239"/>
                      </a:lnTo>
                      <a:lnTo>
                        <a:pt x="665" y="180"/>
                      </a:lnTo>
                      <a:lnTo>
                        <a:pt x="662" y="119"/>
                      </a:lnTo>
                      <a:lnTo>
                        <a:pt x="654" y="59"/>
                      </a:lnTo>
                      <a:lnTo>
                        <a:pt x="642" y="0"/>
                      </a:lnTo>
                      <a:lnTo>
                        <a:pt x="454" y="190"/>
                      </a:lnTo>
                      <a:lnTo>
                        <a:pt x="217" y="121"/>
                      </a:lnTo>
                    </a:path>
                  </a:pathLst>
                </a:custGeom>
                <a:solidFill>
                  <a:srgbClr val="00FF00"/>
                </a:solidFill>
                <a:ln w="12700" cap="rnd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6272" name="Text Box 13"/>
                <p:cNvSpPr txBox="1">
                  <a:spLocks noChangeArrowheads="1"/>
                </p:cNvSpPr>
                <p:nvPr/>
              </p:nvSpPr>
              <p:spPr bwMode="blackWhite">
                <a:xfrm rot="2253697">
                  <a:off x="3389" y="2193"/>
                  <a:ext cx="591" cy="9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eaVert" lIns="91422" tIns="45711" rIns="91422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9pPr>
                </a:lstStyle>
                <a:p>
                  <a:pPr algn="ctr" eaLnBrk="1" hangingPunct="1"/>
                  <a:r>
                    <a:rPr lang="en-US" altLang="zh-CN" sz="3100" b="1">
                      <a:solidFill>
                        <a:schemeClr val="bg1"/>
                      </a:solidFill>
                    </a:rPr>
                    <a:t>Analyze</a:t>
                  </a:r>
                  <a:endParaRPr lang="en-US" altLang="zh-CN" sz="3100" b="1">
                    <a:solidFill>
                      <a:schemeClr val="bg1"/>
                    </a:solidFill>
                  </a:endParaRPr>
                </a:p>
                <a:p>
                  <a:pPr algn="ctr" eaLnBrk="1" hangingPunct="1"/>
                  <a:r>
                    <a:rPr lang="zh-CN" altLang="zh-CN" sz="3100" b="1">
                      <a:solidFill>
                        <a:schemeClr val="bg1"/>
                      </a:solidFill>
                    </a:rPr>
                    <a:t>分析</a:t>
                  </a:r>
                  <a:endParaRPr lang="zh-CN" altLang="zh-CN" sz="3100" b="1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267" name="Group 14"/>
              <p:cNvGrpSpPr/>
              <p:nvPr/>
            </p:nvGrpSpPr>
            <p:grpSpPr bwMode="auto">
              <a:xfrm>
                <a:off x="1317" y="3433"/>
                <a:ext cx="709" cy="442"/>
                <a:chOff x="1988" y="2534"/>
                <a:chExt cx="1542" cy="926"/>
              </a:xfrm>
            </p:grpSpPr>
            <p:sp>
              <p:nvSpPr>
                <p:cNvPr id="96269" name="Freeform 15"/>
                <p:cNvSpPr/>
                <p:nvPr/>
              </p:nvSpPr>
              <p:spPr bwMode="blackWhite">
                <a:xfrm>
                  <a:off x="1988" y="2534"/>
                  <a:ext cx="1542" cy="926"/>
                </a:xfrm>
                <a:custGeom>
                  <a:avLst/>
                  <a:gdLst>
                    <a:gd name="T0" fmla="*/ 1131115 w 1030"/>
                    <a:gd name="T1" fmla="*/ 135197 h 637"/>
                    <a:gd name="T2" fmla="*/ 1074563 w 1030"/>
                    <a:gd name="T3" fmla="*/ 146593 h 637"/>
                    <a:gd name="T4" fmla="*/ 1016212 w 1030"/>
                    <a:gd name="T5" fmla="*/ 156879 h 637"/>
                    <a:gd name="T6" fmla="*/ 956702 w 1030"/>
                    <a:gd name="T7" fmla="*/ 162162 h 637"/>
                    <a:gd name="T8" fmla="*/ 895607 w 1030"/>
                    <a:gd name="T9" fmla="*/ 164693 h 637"/>
                    <a:gd name="T10" fmla="*/ 836117 w 1030"/>
                    <a:gd name="T11" fmla="*/ 162948 h 637"/>
                    <a:gd name="T12" fmla="*/ 776151 w 1030"/>
                    <a:gd name="T13" fmla="*/ 158012 h 637"/>
                    <a:gd name="T14" fmla="*/ 717075 w 1030"/>
                    <a:gd name="T15" fmla="*/ 150154 h 637"/>
                    <a:gd name="T16" fmla="*/ 659660 w 1030"/>
                    <a:gd name="T17" fmla="*/ 139307 h 637"/>
                    <a:gd name="T18" fmla="*/ 605834 w 1030"/>
                    <a:gd name="T19" fmla="*/ 124398 h 637"/>
                    <a:gd name="T20" fmla="*/ 553771 w 1030"/>
                    <a:gd name="T21" fmla="*/ 106954 h 637"/>
                    <a:gd name="T22" fmla="*/ 703481 w 1030"/>
                    <a:gd name="T23" fmla="*/ 0 h 637"/>
                    <a:gd name="T24" fmla="*/ 103554 w 1030"/>
                    <a:gd name="T25" fmla="*/ 127782 h 637"/>
                    <a:gd name="T26" fmla="*/ 43824 w 1030"/>
                    <a:gd name="T27" fmla="*/ 338957 h 637"/>
                    <a:gd name="T28" fmla="*/ 46203 w 1030"/>
                    <a:gd name="T29" fmla="*/ 340172 h 637"/>
                    <a:gd name="T30" fmla="*/ 0 w 1030"/>
                    <a:gd name="T31" fmla="*/ 494448 h 637"/>
                    <a:gd name="T32" fmla="*/ 148852 w 1030"/>
                    <a:gd name="T33" fmla="*/ 389009 h 637"/>
                    <a:gd name="T34" fmla="*/ 220611 w 1030"/>
                    <a:gd name="T35" fmla="*/ 418338 h 637"/>
                    <a:gd name="T36" fmla="*/ 296748 w 1030"/>
                    <a:gd name="T37" fmla="*/ 445130 h 637"/>
                    <a:gd name="T38" fmla="*/ 373829 w 1030"/>
                    <a:gd name="T39" fmla="*/ 467983 h 637"/>
                    <a:gd name="T40" fmla="*/ 456116 w 1030"/>
                    <a:gd name="T41" fmla="*/ 487327 h 637"/>
                    <a:gd name="T42" fmla="*/ 537490 w 1030"/>
                    <a:gd name="T43" fmla="*/ 504091 h 637"/>
                    <a:gd name="T44" fmla="*/ 621174 w 1030"/>
                    <a:gd name="T45" fmla="*/ 516997 h 637"/>
                    <a:gd name="T46" fmla="*/ 708193 w 1030"/>
                    <a:gd name="T47" fmla="*/ 526462 h 637"/>
                    <a:gd name="T48" fmla="*/ 795593 w 1030"/>
                    <a:gd name="T49" fmla="*/ 532969 h 637"/>
                    <a:gd name="T50" fmla="*/ 881487 w 1030"/>
                    <a:gd name="T51" fmla="*/ 534753 h 637"/>
                    <a:gd name="T52" fmla="*/ 969696 w 1030"/>
                    <a:gd name="T53" fmla="*/ 532969 h 637"/>
                    <a:gd name="T54" fmla="*/ 1056710 w 1030"/>
                    <a:gd name="T55" fmla="*/ 527673 h 637"/>
                    <a:gd name="T56" fmla="*/ 1142918 w 1030"/>
                    <a:gd name="T57" fmla="*/ 518576 h 637"/>
                    <a:gd name="T58" fmla="*/ 1225819 w 1030"/>
                    <a:gd name="T59" fmla="*/ 507015 h 637"/>
                    <a:gd name="T60" fmla="*/ 1309164 w 1030"/>
                    <a:gd name="T61" fmla="*/ 491559 h 637"/>
                    <a:gd name="T62" fmla="*/ 1389881 w 1030"/>
                    <a:gd name="T63" fmla="*/ 471673 h 637"/>
                    <a:gd name="T64" fmla="*/ 1468937 w 1030"/>
                    <a:gd name="T65" fmla="*/ 448686 h 637"/>
                    <a:gd name="T66" fmla="*/ 1134547 w 1030"/>
                    <a:gd name="T67" fmla="*/ 334754 h 637"/>
                    <a:gd name="T68" fmla="*/ 1131115 w 1030"/>
                    <a:gd name="T69" fmla="*/ 135197 h 637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030"/>
                    <a:gd name="T106" fmla="*/ 0 h 637"/>
                    <a:gd name="T107" fmla="*/ 1030 w 1030"/>
                    <a:gd name="T108" fmla="*/ 637 h 637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030" h="637">
                      <a:moveTo>
                        <a:pt x="792" y="161"/>
                      </a:moveTo>
                      <a:lnTo>
                        <a:pt x="753" y="175"/>
                      </a:lnTo>
                      <a:lnTo>
                        <a:pt x="712" y="187"/>
                      </a:lnTo>
                      <a:lnTo>
                        <a:pt x="670" y="193"/>
                      </a:lnTo>
                      <a:lnTo>
                        <a:pt x="628" y="196"/>
                      </a:lnTo>
                      <a:lnTo>
                        <a:pt x="586" y="194"/>
                      </a:lnTo>
                      <a:lnTo>
                        <a:pt x="544" y="188"/>
                      </a:lnTo>
                      <a:lnTo>
                        <a:pt x="502" y="179"/>
                      </a:lnTo>
                      <a:lnTo>
                        <a:pt x="462" y="166"/>
                      </a:lnTo>
                      <a:lnTo>
                        <a:pt x="424" y="148"/>
                      </a:lnTo>
                      <a:lnTo>
                        <a:pt x="388" y="127"/>
                      </a:lnTo>
                      <a:lnTo>
                        <a:pt x="493" y="0"/>
                      </a:lnTo>
                      <a:lnTo>
                        <a:pt x="73" y="152"/>
                      </a:lnTo>
                      <a:lnTo>
                        <a:pt x="31" y="403"/>
                      </a:lnTo>
                      <a:lnTo>
                        <a:pt x="33" y="405"/>
                      </a:lnTo>
                      <a:lnTo>
                        <a:pt x="0" y="588"/>
                      </a:lnTo>
                      <a:lnTo>
                        <a:pt x="104" y="463"/>
                      </a:lnTo>
                      <a:lnTo>
                        <a:pt x="155" y="498"/>
                      </a:lnTo>
                      <a:lnTo>
                        <a:pt x="208" y="530"/>
                      </a:lnTo>
                      <a:lnTo>
                        <a:pt x="262" y="557"/>
                      </a:lnTo>
                      <a:lnTo>
                        <a:pt x="319" y="580"/>
                      </a:lnTo>
                      <a:lnTo>
                        <a:pt x="377" y="600"/>
                      </a:lnTo>
                      <a:lnTo>
                        <a:pt x="435" y="615"/>
                      </a:lnTo>
                      <a:lnTo>
                        <a:pt x="496" y="627"/>
                      </a:lnTo>
                      <a:lnTo>
                        <a:pt x="557" y="634"/>
                      </a:lnTo>
                      <a:lnTo>
                        <a:pt x="618" y="636"/>
                      </a:lnTo>
                      <a:lnTo>
                        <a:pt x="679" y="634"/>
                      </a:lnTo>
                      <a:lnTo>
                        <a:pt x="740" y="628"/>
                      </a:lnTo>
                      <a:lnTo>
                        <a:pt x="801" y="617"/>
                      </a:lnTo>
                      <a:lnTo>
                        <a:pt x="859" y="603"/>
                      </a:lnTo>
                      <a:lnTo>
                        <a:pt x="917" y="585"/>
                      </a:lnTo>
                      <a:lnTo>
                        <a:pt x="974" y="561"/>
                      </a:lnTo>
                      <a:lnTo>
                        <a:pt x="1029" y="534"/>
                      </a:lnTo>
                      <a:lnTo>
                        <a:pt x="795" y="398"/>
                      </a:lnTo>
                      <a:lnTo>
                        <a:pt x="792" y="161"/>
                      </a:lnTo>
                    </a:path>
                  </a:pathLst>
                </a:custGeom>
                <a:solidFill>
                  <a:srgbClr val="993300"/>
                </a:solidFill>
                <a:ln w="12700" cap="rnd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96270" name="Text Box 16"/>
                <p:cNvSpPr txBox="1">
                  <a:spLocks noChangeArrowheads="1"/>
                </p:cNvSpPr>
                <p:nvPr/>
              </p:nvSpPr>
              <p:spPr bwMode="blackWhite">
                <a:xfrm rot="-10072533">
                  <a:off x="1991" y="2777"/>
                  <a:ext cx="1400" cy="5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2" tIns="45711" rIns="91422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9pPr>
                </a:lstStyle>
                <a:p>
                  <a:pPr algn="ctr"/>
                  <a:r>
                    <a:rPr lang="en-US" altLang="ko-KR" sz="3100" b="1">
                      <a:solidFill>
                        <a:schemeClr val="bg1"/>
                      </a:solidFill>
                    </a:rPr>
                    <a:t>Improvement</a:t>
                  </a:r>
                  <a:endParaRPr lang="en-US" altLang="ko-KR" sz="3100" b="1">
                    <a:solidFill>
                      <a:schemeClr val="bg1"/>
                    </a:solidFill>
                  </a:endParaRPr>
                </a:p>
                <a:p>
                  <a:pPr algn="ctr"/>
                  <a:r>
                    <a:rPr lang="zh-CN" altLang="en-US" sz="3100" b="1">
                      <a:solidFill>
                        <a:schemeClr val="bg1"/>
                      </a:solidFill>
                    </a:rPr>
                    <a:t>改进</a:t>
                  </a:r>
                  <a:endParaRPr lang="zh-CN" altLang="zh-CN" sz="3100" b="1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96268" name="Freeform 18"/>
              <p:cNvSpPr/>
              <p:nvPr/>
            </p:nvSpPr>
            <p:spPr bwMode="blackWhite">
              <a:xfrm>
                <a:off x="1066" y="3014"/>
                <a:ext cx="480" cy="672"/>
              </a:xfrm>
              <a:custGeom>
                <a:avLst/>
                <a:gdLst>
                  <a:gd name="T0" fmla="*/ 1 w 697"/>
                  <a:gd name="T1" fmla="*/ 1 h 971"/>
                  <a:gd name="T2" fmla="*/ 1 w 697"/>
                  <a:gd name="T3" fmla="*/ 1 h 971"/>
                  <a:gd name="T4" fmla="*/ 1 w 697"/>
                  <a:gd name="T5" fmla="*/ 1 h 971"/>
                  <a:gd name="T6" fmla="*/ 1 w 697"/>
                  <a:gd name="T7" fmla="*/ 1 h 971"/>
                  <a:gd name="T8" fmla="*/ 1 w 697"/>
                  <a:gd name="T9" fmla="*/ 1 h 971"/>
                  <a:gd name="T10" fmla="*/ 1 w 697"/>
                  <a:gd name="T11" fmla="*/ 1 h 971"/>
                  <a:gd name="T12" fmla="*/ 1 w 697"/>
                  <a:gd name="T13" fmla="*/ 1 h 971"/>
                  <a:gd name="T14" fmla="*/ 1 w 697"/>
                  <a:gd name="T15" fmla="*/ 1 h 971"/>
                  <a:gd name="T16" fmla="*/ 1 w 697"/>
                  <a:gd name="T17" fmla="*/ 1 h 971"/>
                  <a:gd name="T18" fmla="*/ 1 w 697"/>
                  <a:gd name="T19" fmla="*/ 1 h 971"/>
                  <a:gd name="T20" fmla="*/ 1 w 697"/>
                  <a:gd name="T21" fmla="*/ 0 h 971"/>
                  <a:gd name="T22" fmla="*/ 0 w 697"/>
                  <a:gd name="T23" fmla="*/ 1 h 971"/>
                  <a:gd name="T24" fmla="*/ 1 w 697"/>
                  <a:gd name="T25" fmla="*/ 1 h 971"/>
                  <a:gd name="T26" fmla="*/ 1 w 697"/>
                  <a:gd name="T27" fmla="*/ 1 h 971"/>
                  <a:gd name="T28" fmla="*/ 1 w 697"/>
                  <a:gd name="T29" fmla="*/ 1 h 971"/>
                  <a:gd name="T30" fmla="*/ 1 w 697"/>
                  <a:gd name="T31" fmla="*/ 1 h 971"/>
                  <a:gd name="T32" fmla="*/ 1 w 697"/>
                  <a:gd name="T33" fmla="*/ 1 h 971"/>
                  <a:gd name="T34" fmla="*/ 1 w 697"/>
                  <a:gd name="T35" fmla="*/ 1 h 971"/>
                  <a:gd name="T36" fmla="*/ 1 w 697"/>
                  <a:gd name="T37" fmla="*/ 1 h 971"/>
                  <a:gd name="T38" fmla="*/ 1 w 697"/>
                  <a:gd name="T39" fmla="*/ 1 h 971"/>
                  <a:gd name="T40" fmla="*/ 1 w 697"/>
                  <a:gd name="T41" fmla="*/ 1 h 971"/>
                  <a:gd name="T42" fmla="*/ 1 w 697"/>
                  <a:gd name="T43" fmla="*/ 1 h 971"/>
                  <a:gd name="T44" fmla="*/ 1 w 697"/>
                  <a:gd name="T45" fmla="*/ 1 h 971"/>
                  <a:gd name="T46" fmla="*/ 1 w 697"/>
                  <a:gd name="T47" fmla="*/ 1 h 971"/>
                  <a:gd name="T48" fmla="*/ 1 w 697"/>
                  <a:gd name="T49" fmla="*/ 1 h 971"/>
                  <a:gd name="T50" fmla="*/ 1 w 697"/>
                  <a:gd name="T51" fmla="*/ 1 h 971"/>
                  <a:gd name="T52" fmla="*/ 1 w 697"/>
                  <a:gd name="T53" fmla="*/ 1 h 971"/>
                  <a:gd name="T54" fmla="*/ 1 w 697"/>
                  <a:gd name="T55" fmla="*/ 1 h 971"/>
                  <a:gd name="T56" fmla="*/ 1 w 697"/>
                  <a:gd name="T57" fmla="*/ 1 h 971"/>
                  <a:gd name="T58" fmla="*/ 1 w 697"/>
                  <a:gd name="T59" fmla="*/ 1 h 971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97"/>
                  <a:gd name="T91" fmla="*/ 0 h 971"/>
                  <a:gd name="T92" fmla="*/ 697 w 697"/>
                  <a:gd name="T93" fmla="*/ 971 h 971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97" h="971">
                    <a:moveTo>
                      <a:pt x="648" y="639"/>
                    </a:moveTo>
                    <a:lnTo>
                      <a:pt x="621" y="603"/>
                    </a:lnTo>
                    <a:lnTo>
                      <a:pt x="599" y="563"/>
                    </a:lnTo>
                    <a:lnTo>
                      <a:pt x="580" y="522"/>
                    </a:lnTo>
                    <a:lnTo>
                      <a:pt x="566" y="480"/>
                    </a:lnTo>
                    <a:lnTo>
                      <a:pt x="556" y="436"/>
                    </a:lnTo>
                    <a:lnTo>
                      <a:pt x="551" y="392"/>
                    </a:lnTo>
                    <a:lnTo>
                      <a:pt x="550" y="347"/>
                    </a:lnTo>
                    <a:lnTo>
                      <a:pt x="554" y="302"/>
                    </a:lnTo>
                    <a:lnTo>
                      <a:pt x="696" y="368"/>
                    </a:lnTo>
                    <a:lnTo>
                      <a:pt x="445" y="0"/>
                    </a:lnTo>
                    <a:lnTo>
                      <a:pt x="0" y="44"/>
                    </a:lnTo>
                    <a:lnTo>
                      <a:pt x="148" y="113"/>
                    </a:lnTo>
                    <a:lnTo>
                      <a:pt x="133" y="173"/>
                    </a:lnTo>
                    <a:lnTo>
                      <a:pt x="121" y="233"/>
                    </a:lnTo>
                    <a:lnTo>
                      <a:pt x="116" y="295"/>
                    </a:lnTo>
                    <a:lnTo>
                      <a:pt x="112" y="357"/>
                    </a:lnTo>
                    <a:lnTo>
                      <a:pt x="114" y="418"/>
                    </a:lnTo>
                    <a:lnTo>
                      <a:pt x="120" y="479"/>
                    </a:lnTo>
                    <a:lnTo>
                      <a:pt x="131" y="540"/>
                    </a:lnTo>
                    <a:lnTo>
                      <a:pt x="145" y="599"/>
                    </a:lnTo>
                    <a:lnTo>
                      <a:pt x="163" y="659"/>
                    </a:lnTo>
                    <a:lnTo>
                      <a:pt x="187" y="716"/>
                    </a:lnTo>
                    <a:lnTo>
                      <a:pt x="214" y="771"/>
                    </a:lnTo>
                    <a:lnTo>
                      <a:pt x="244" y="825"/>
                    </a:lnTo>
                    <a:lnTo>
                      <a:pt x="278" y="876"/>
                    </a:lnTo>
                    <a:lnTo>
                      <a:pt x="316" y="925"/>
                    </a:lnTo>
                    <a:lnTo>
                      <a:pt x="357" y="970"/>
                    </a:lnTo>
                    <a:lnTo>
                      <a:pt x="399" y="730"/>
                    </a:lnTo>
                    <a:lnTo>
                      <a:pt x="648" y="639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96262" name="Text Box 7"/>
            <p:cNvSpPr txBox="1">
              <a:spLocks noChangeArrowheads="1"/>
            </p:cNvSpPr>
            <p:nvPr/>
          </p:nvSpPr>
          <p:spPr bwMode="blackWhite">
            <a:xfrm rot="-5400000">
              <a:off x="265832" y="2916768"/>
              <a:ext cx="1275238" cy="957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2" tIns="45711" rIns="91422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sz="3100" b="1">
                  <a:solidFill>
                    <a:schemeClr val="bg1"/>
                  </a:solidFill>
                </a:rPr>
                <a:t>Control</a:t>
              </a:r>
              <a:endParaRPr lang="en-US" altLang="zh-CN" sz="3100" b="1">
                <a:solidFill>
                  <a:schemeClr val="bg1"/>
                </a:solidFill>
              </a:endParaRPr>
            </a:p>
            <a:p>
              <a:pPr algn="ctr" eaLnBrk="1" hangingPunct="1"/>
              <a:r>
                <a:rPr lang="zh-CN" altLang="en-US" sz="3100" b="1">
                  <a:solidFill>
                    <a:schemeClr val="bg1"/>
                  </a:solidFill>
                </a:rPr>
                <a:t>控制</a:t>
              </a:r>
              <a:endParaRPr lang="zh-CN" altLang="zh-CN" sz="3100" b="1">
                <a:solidFill>
                  <a:schemeClr val="bg1"/>
                </a:solidFill>
              </a:endParaRPr>
            </a:p>
          </p:txBody>
        </p:sp>
        <p:sp>
          <p:nvSpPr>
            <p:cNvPr id="96263" name="TextBox 22"/>
            <p:cNvSpPr txBox="1">
              <a:spLocks noChangeArrowheads="1"/>
            </p:cNvSpPr>
            <p:nvPr/>
          </p:nvSpPr>
          <p:spPr bwMode="auto">
            <a:xfrm>
              <a:off x="2144415" y="2832447"/>
              <a:ext cx="1039962" cy="952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3600">
                  <a:solidFill>
                    <a:srgbClr val="0000FF"/>
                  </a:solidFill>
                  <a:latin typeface="黑体" pitchFamily="49" charset="-122"/>
                  <a:ea typeface="黑体" pitchFamily="49" charset="-122"/>
                </a:rPr>
                <a:t>客户</a:t>
              </a:r>
              <a:endParaRPr lang="en-US" altLang="zh-CN" sz="3600">
                <a:solidFill>
                  <a:srgbClr val="0000FF"/>
                </a:solidFill>
                <a:latin typeface="黑体" pitchFamily="49" charset="-122"/>
                <a:ea typeface="黑体" pitchFamily="49" charset="-122"/>
              </a:endParaRPr>
            </a:p>
            <a:p>
              <a:pPr eaLnBrk="1" hangingPunct="1"/>
              <a:r>
                <a:rPr lang="zh-CN" altLang="en-US" sz="3600">
                  <a:solidFill>
                    <a:srgbClr val="0000FF"/>
                  </a:solidFill>
                  <a:latin typeface="黑体" pitchFamily="49" charset="-122"/>
                  <a:ea typeface="黑体" pitchFamily="49" charset="-122"/>
                </a:rPr>
                <a:t>需求</a:t>
              </a:r>
              <a:endParaRPr lang="zh-CN" altLang="en-US" sz="3600">
                <a:solidFill>
                  <a:srgbClr val="0000FF"/>
                </a:solidFill>
                <a:latin typeface="黑体" pitchFamily="49" charset="-122"/>
                <a:ea typeface="黑体" pitchFamily="49" charset="-122"/>
              </a:endParaRPr>
            </a:p>
          </p:txBody>
        </p:sp>
      </p:grpSp>
      <p:sp>
        <p:nvSpPr>
          <p:cNvPr id="96260" name="TextBox 24"/>
          <p:cNvSpPr txBox="1">
            <a:spLocks noChangeArrowheads="1"/>
          </p:cNvSpPr>
          <p:nvPr/>
        </p:nvSpPr>
        <p:spPr bwMode="auto">
          <a:xfrm>
            <a:off x="5643121" y="1684634"/>
            <a:ext cx="3379392" cy="516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6612" tIns="58306" rIns="116612" bIns="583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1800" b="1">
                <a:latin typeface="黑体" pitchFamily="49" charset="-122"/>
                <a:ea typeface="黑体" pitchFamily="49" charset="-122"/>
              </a:rPr>
              <a:t>一切以客户的需求为衡量标准！</a:t>
            </a:r>
            <a:endParaRPr lang="zh-CN" altLang="en-US" sz="1800" b="1">
              <a:latin typeface="黑体" pitchFamily="49" charset="-122"/>
              <a:ea typeface="黑体" pitchFamily="49" charset="-122"/>
            </a:endParaRPr>
          </a:p>
          <a:p>
            <a:pPr eaLnBrk="1" hangingPunct="1">
              <a:spcBef>
                <a:spcPts val="765"/>
              </a:spcBef>
            </a:pPr>
            <a:r>
              <a:rPr lang="zh-CN" altLang="en-US" sz="1800" b="1">
                <a:latin typeface="仿宋_GB2312" pitchFamily="49" charset="-122"/>
              </a:rPr>
              <a:t>    定义（</a:t>
            </a:r>
            <a:r>
              <a:rPr lang="en-US" altLang="zh-CN" sz="1800" b="1">
                <a:latin typeface="仿宋_GB2312" pitchFamily="49" charset="-122"/>
              </a:rPr>
              <a:t>Define</a:t>
            </a:r>
            <a:r>
              <a:rPr lang="zh-CN" altLang="en-US" sz="1800" b="1">
                <a:latin typeface="仿宋_GB2312" pitchFamily="49" charset="-122"/>
              </a:rPr>
              <a:t>）：</a:t>
            </a:r>
            <a:r>
              <a:rPr lang="zh-CN" altLang="zh-CN" sz="1800" b="1">
                <a:latin typeface="仿宋_GB2312" pitchFamily="49" charset="-122"/>
              </a:rPr>
              <a:t>发现存在的问题，知道问题出在哪，并有针对性地设立目标，确定由谁负责组建团队来实施这一项目</a:t>
            </a:r>
            <a:r>
              <a:rPr lang="zh-CN" altLang="en-US" sz="1800" b="1">
                <a:latin typeface="仿宋_GB2312" pitchFamily="49" charset="-122"/>
              </a:rPr>
              <a:t>。</a:t>
            </a:r>
            <a:endParaRPr lang="zh-CN" altLang="en-US" sz="1800" b="1">
              <a:latin typeface="仿宋_GB2312" pitchFamily="49" charset="-122"/>
            </a:endParaRPr>
          </a:p>
          <a:p>
            <a:pPr eaLnBrk="1" hangingPunct="1">
              <a:spcBef>
                <a:spcPts val="765"/>
              </a:spcBef>
            </a:pPr>
            <a:r>
              <a:rPr lang="zh-CN" altLang="en-US" sz="1800" b="1">
                <a:latin typeface="仿宋_GB2312" pitchFamily="49" charset="-122"/>
              </a:rPr>
              <a:t>   测量（</a:t>
            </a:r>
            <a:r>
              <a:rPr lang="en-US" altLang="zh-CN" sz="1800" b="1">
                <a:latin typeface="仿宋_GB2312" pitchFamily="49" charset="-122"/>
              </a:rPr>
              <a:t>Measure</a:t>
            </a:r>
            <a:r>
              <a:rPr lang="zh-CN" altLang="en-US" sz="1800" b="1">
                <a:latin typeface="仿宋_GB2312" pitchFamily="49" charset="-122"/>
              </a:rPr>
              <a:t>）：度量现有水平，建立改进基准。</a:t>
            </a:r>
            <a:endParaRPr lang="zh-CN" altLang="en-US" sz="1800" b="1">
              <a:latin typeface="仿宋_GB2312" pitchFamily="49" charset="-122"/>
            </a:endParaRPr>
          </a:p>
          <a:p>
            <a:pPr eaLnBrk="1" hangingPunct="1">
              <a:spcBef>
                <a:spcPts val="765"/>
              </a:spcBef>
            </a:pPr>
            <a:r>
              <a:rPr lang="zh-CN" altLang="en-US" sz="1800" b="1">
                <a:latin typeface="仿宋_GB2312" pitchFamily="49" charset="-122"/>
              </a:rPr>
              <a:t>   分析（</a:t>
            </a:r>
            <a:r>
              <a:rPr lang="en-US" altLang="zh-CN" sz="1800" b="1">
                <a:latin typeface="仿宋_GB2312" pitchFamily="49" charset="-122"/>
              </a:rPr>
              <a:t>Analyze)</a:t>
            </a:r>
            <a:r>
              <a:rPr lang="zh-CN" altLang="en-US" sz="1800" b="1">
                <a:latin typeface="仿宋_GB2312" pitchFamily="49" charset="-122"/>
              </a:rPr>
              <a:t>：分析现有水平与目标水平的差距和问题的根本原因。</a:t>
            </a:r>
            <a:r>
              <a:rPr lang="zh-CN" altLang="en-US" sz="1800">
                <a:latin typeface="仿宋_GB2312" pitchFamily="49" charset="-122"/>
              </a:rPr>
              <a:t> </a:t>
            </a:r>
            <a:endParaRPr lang="zh-CN" altLang="en-US" sz="1800">
              <a:latin typeface="仿宋_GB2312" pitchFamily="49" charset="-122"/>
            </a:endParaRPr>
          </a:p>
          <a:p>
            <a:pPr eaLnBrk="1" hangingPunct="1">
              <a:spcBef>
                <a:spcPts val="765"/>
              </a:spcBef>
            </a:pPr>
            <a:r>
              <a:rPr lang="zh-CN" altLang="en-US" sz="1800" b="1">
                <a:latin typeface="仿宋_GB2312" pitchFamily="49" charset="-122"/>
              </a:rPr>
              <a:t>   改进（</a:t>
            </a:r>
            <a:r>
              <a:rPr lang="en-US" altLang="zh-CN" sz="1800" b="1">
                <a:latin typeface="仿宋_GB2312" pitchFamily="49" charset="-122"/>
              </a:rPr>
              <a:t>Improve</a:t>
            </a:r>
            <a:r>
              <a:rPr lang="zh-CN" altLang="en-US" sz="1800" b="1">
                <a:latin typeface="仿宋_GB2312" pitchFamily="49" charset="-122"/>
              </a:rPr>
              <a:t>）：用经济有效的方法求得突破和改进。</a:t>
            </a:r>
            <a:endParaRPr lang="zh-CN" altLang="en-US" sz="1800">
              <a:latin typeface="仿宋_GB2312" pitchFamily="49" charset="-122"/>
            </a:endParaRPr>
          </a:p>
          <a:p>
            <a:pPr eaLnBrk="1" hangingPunct="1">
              <a:spcBef>
                <a:spcPts val="765"/>
              </a:spcBef>
            </a:pPr>
            <a:r>
              <a:rPr lang="zh-CN" altLang="en-US" sz="1800" b="1">
                <a:latin typeface="仿宋_GB2312" pitchFamily="49" charset="-122"/>
              </a:rPr>
              <a:t>   控制（</a:t>
            </a:r>
            <a:r>
              <a:rPr lang="en-US" altLang="zh-CN" sz="1800" b="1">
                <a:latin typeface="仿宋_GB2312" pitchFamily="49" charset="-122"/>
              </a:rPr>
              <a:t>Control</a:t>
            </a:r>
            <a:r>
              <a:rPr lang="zh-CN" altLang="en-US" sz="1800" b="1">
                <a:latin typeface="仿宋_GB2312" pitchFamily="49" charset="-122"/>
              </a:rPr>
              <a:t>）：建立保持措施，并使之标准化，将结果用于其它同样或类似场合。</a:t>
            </a:r>
            <a:endParaRPr lang="zh-CN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79512" y="980728"/>
            <a:ext cx="7848600" cy="461665"/>
          </a:xfrm>
        </p:spPr>
        <p:txBody>
          <a:bodyPr wrap="square">
            <a:spAutoFit/>
          </a:bodyPr>
          <a:lstStyle/>
          <a:p>
            <a:pPr marL="342900" indent="-342900" algn="l">
              <a:buFont typeface="Wingdings" pitchFamily="2" charset="2"/>
              <a:buChar char="Ø"/>
            </a:pPr>
            <a:r>
              <a:rPr lang="zh-CN" altLang="en-US" sz="2400" b="1" kern="1200" dirty="0" smtClean="0">
                <a:solidFill>
                  <a:schemeClr val="tx1"/>
                </a:solidFill>
                <a:latin typeface="Times New Roman" pitchFamily="18" charset="0"/>
                <a:ea typeface="宋体" charset="-122"/>
                <a:cs typeface="+mn-cs"/>
              </a:rPr>
              <a:t>项目制协作，形成合力</a:t>
            </a:r>
            <a:endParaRPr lang="zh-CN" altLang="en-US" sz="2400" b="1" kern="1200" dirty="0">
              <a:solidFill>
                <a:schemeClr val="tx1"/>
              </a:solidFill>
              <a:latin typeface="Times New Roman" pitchFamily="18" charset="0"/>
              <a:ea typeface="宋体" charset="-122"/>
              <a:cs typeface="+mn-cs"/>
            </a:endParaRPr>
          </a:p>
        </p:txBody>
      </p:sp>
      <p:sp>
        <p:nvSpPr>
          <p:cNvPr id="5" name="圆角矩形 4"/>
          <p:cNvSpPr/>
          <p:nvPr/>
        </p:nvSpPr>
        <p:spPr bwMode="auto">
          <a:xfrm>
            <a:off x="1475656" y="2564904"/>
            <a:ext cx="2160240" cy="64807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rPr>
              <a:t>人力资源部</a:t>
            </a:r>
            <a:endParaRPr kumimoji="1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6" name="圆角矩形 5"/>
          <p:cNvSpPr/>
          <p:nvPr/>
        </p:nvSpPr>
        <p:spPr bwMode="auto">
          <a:xfrm>
            <a:off x="5292080" y="2584737"/>
            <a:ext cx="2160240" cy="64807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rPr>
              <a:t>业务部门</a:t>
            </a:r>
            <a:endParaRPr kumimoji="1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7" name="圆角矩形 6"/>
          <p:cNvSpPr/>
          <p:nvPr/>
        </p:nvSpPr>
        <p:spPr bwMode="auto">
          <a:xfrm>
            <a:off x="3059832" y="4149080"/>
            <a:ext cx="2952328" cy="648072"/>
          </a:xfrm>
          <a:prstGeom prst="roundRect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rPr>
              <a:t>效率、成本、品质</a:t>
            </a:r>
            <a:endParaRPr kumimoji="1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668723" y="1772816"/>
            <a:ext cx="7567662" cy="3384376"/>
          </a:xfrm>
          <a:prstGeom prst="ellipse">
            <a:avLst/>
          </a:prstGeom>
          <a:solidFill>
            <a:srgbClr val="92D050">
              <a:alpha val="34000"/>
            </a:srgbClr>
          </a:solidFill>
          <a:ln w="15875">
            <a:solidFill>
              <a:schemeClr val="tx1"/>
            </a:solidFill>
          </a:ln>
        </p:spPr>
        <p:txBody>
          <a:bodyPr wrap="none" lIns="91432" tIns="45715" rIns="91432" bIns="45715" anchor="ctr"/>
          <a:lstStyle/>
          <a:p>
            <a:pPr algn="ctr" latinLnBrk="1"/>
            <a:endParaRPr kumimoji="1" lang="ko-KR" altLang="en-US" sz="3600" b="1">
              <a:solidFill>
                <a:srgbClr val="FFFFFF"/>
              </a:solidFill>
              <a:latin typeface="Times New Roman" pitchFamily="18" charset="0"/>
              <a:ea typeface="HY각헤드라인M"/>
              <a:cs typeface="HY각헤드라인M"/>
            </a:endParaRPr>
          </a:p>
        </p:txBody>
      </p:sp>
      <p:sp>
        <p:nvSpPr>
          <p:cNvPr id="9" name="左右箭头 8"/>
          <p:cNvSpPr/>
          <p:nvPr/>
        </p:nvSpPr>
        <p:spPr bwMode="auto">
          <a:xfrm>
            <a:off x="3933984" y="2636911"/>
            <a:ext cx="1080120" cy="504057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0" name="下箭头 9"/>
          <p:cNvSpPr/>
          <p:nvPr/>
        </p:nvSpPr>
        <p:spPr bwMode="auto">
          <a:xfrm rot="19682147">
            <a:off x="3391577" y="3356993"/>
            <a:ext cx="360040" cy="79208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1" name="下箭头 10"/>
          <p:cNvSpPr/>
          <p:nvPr/>
        </p:nvSpPr>
        <p:spPr bwMode="auto">
          <a:xfrm rot="1706480">
            <a:off x="5112060" y="3385277"/>
            <a:ext cx="360040" cy="79208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2" name="标题 3"/>
          <p:cNvSpPr txBox="1"/>
          <p:nvPr/>
        </p:nvSpPr>
        <p:spPr bwMode="auto">
          <a:xfrm>
            <a:off x="3933984" y="1957285"/>
            <a:ext cx="1373571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l"/>
            <a:r>
              <a:rPr lang="zh-CN" altLang="en-US" sz="2800" b="1" kern="1200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  <a:cs typeface="+mn-cs"/>
              </a:rPr>
              <a:t>项     目</a:t>
            </a:r>
            <a:endParaRPr lang="zh-CN" altLang="en-US" sz="2800" b="1" kern="1200" dirty="0">
              <a:solidFill>
                <a:srgbClr val="FF0000"/>
              </a:solidFill>
              <a:latin typeface="Times New Roman" pitchFamily="18" charset="0"/>
              <a:ea typeface="宋体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6075" y="2327275"/>
            <a:ext cx="8450263" cy="2295525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FontTx/>
              <a:buNone/>
            </a:pPr>
            <a:r>
              <a:rPr lang="zh-CN" altLang="en-US" sz="3100" b="1" dirty="0" smtClean="0"/>
              <a:t>营销学既适用于产品与服务</a:t>
            </a:r>
            <a:r>
              <a:rPr lang="en-US" altLang="zh-CN" sz="3100" b="1" dirty="0" smtClean="0"/>
              <a:t>,</a:t>
            </a:r>
            <a:r>
              <a:rPr lang="zh-CN" altLang="en-US" sz="3100" b="1" dirty="0" smtClean="0"/>
              <a:t>也适用于组织和人</a:t>
            </a:r>
            <a:endParaRPr lang="zh-CN" altLang="en-US" sz="3100" b="1" dirty="0" smtClean="0"/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zh-CN" sz="3100" b="1" dirty="0" smtClean="0"/>
              <a:t>                                       </a:t>
            </a:r>
            <a:endParaRPr lang="en-US" altLang="zh-CN" sz="3100" b="1" dirty="0" smtClean="0"/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US" altLang="zh-CN" sz="3100" b="1" dirty="0" smtClean="0"/>
              <a:t>                                  ——</a:t>
            </a:r>
            <a:r>
              <a:rPr lang="zh-CN" altLang="en-US" sz="3100" b="1" dirty="0" smtClean="0"/>
              <a:t>营销大师菲利普</a:t>
            </a:r>
            <a:r>
              <a:rPr lang="en-US" altLang="zh-CN" sz="3100" b="1" dirty="0" smtClean="0"/>
              <a:t>.</a:t>
            </a:r>
            <a:r>
              <a:rPr lang="zh-CN" altLang="en-US" sz="3100" b="1" dirty="0" smtClean="0"/>
              <a:t>科特勒</a:t>
            </a:r>
            <a:endParaRPr lang="zh-CN" altLang="en-US" sz="3100" b="1" dirty="0" smtClean="0"/>
          </a:p>
        </p:txBody>
      </p:sp>
      <p:sp>
        <p:nvSpPr>
          <p:cNvPr id="3" name="标题 3"/>
          <p:cNvSpPr txBox="1"/>
          <p:nvPr/>
        </p:nvSpPr>
        <p:spPr bwMode="auto">
          <a:xfrm>
            <a:off x="357188" y="1700808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b="1"/>
            </a:lvl1pPr>
          </a:lstStyle>
          <a:p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（一）强化推广策略</a:t>
            </a:r>
            <a:endParaRPr lang="zh-CN" altLang="en-US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107504" y="1052736"/>
            <a:ext cx="61926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、</a:t>
            </a:r>
            <a:r>
              <a:rPr lang="zh-CN" altLang="zh-CN" sz="2800" b="1" dirty="0">
                <a:latin typeface="黑体" pitchFamily="2" charset="-122"/>
                <a:ea typeface="黑体" pitchFamily="2" charset="-122"/>
              </a:rPr>
              <a:t>驱动人力资本增值的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机制保障</a:t>
            </a:r>
            <a:endParaRPr lang="en-US" altLang="zh-CN" sz="2800" b="1" dirty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1" name="Picture 1" descr="C:\Documents and Settings\Administrator\Local Settings\Temporary Internet Files\Content.IE5\8BTZY2ZL\MC900441428[1]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844675" y="1657350"/>
            <a:ext cx="5470525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图示 3"/>
          <p:cNvGraphicFramePr/>
          <p:nvPr/>
        </p:nvGraphicFramePr>
        <p:xfrm>
          <a:off x="1524000" y="235162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标题 3"/>
          <p:cNvSpPr txBox="1"/>
          <p:nvPr/>
        </p:nvSpPr>
        <p:spPr bwMode="auto">
          <a:xfrm>
            <a:off x="655637" y="1088082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b="1"/>
            </a:lvl1pPr>
          </a:lstStyle>
          <a:p>
            <a:pPr algn="ctr"/>
            <a:r>
              <a:rPr lang="zh-CN" altLang="en-US" dirty="0" smtClean="0"/>
              <a:t>人力资本增值产品</a:t>
            </a:r>
            <a:r>
              <a:rPr lang="zh-CN" altLang="en-US" dirty="0"/>
              <a:t>推广实施的</a:t>
            </a:r>
            <a:r>
              <a:rPr lang="en-US" altLang="zh-CN" dirty="0"/>
              <a:t>4C</a:t>
            </a:r>
            <a:r>
              <a:rPr lang="zh-CN" altLang="en-US" dirty="0"/>
              <a:t>思考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7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972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92117" y="4401864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人力</a:t>
            </a:r>
            <a:r>
              <a:rPr lang="zh-CN" altLang="en-US" dirty="0" smtClean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资本投资收益率</a:t>
            </a:r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 bwMode="auto">
          <a:xfrm>
            <a:off x="3820509" y="4651492"/>
            <a:ext cx="227536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矩形 5"/>
          <p:cNvSpPr/>
          <p:nvPr/>
        </p:nvSpPr>
        <p:spPr bwMode="auto">
          <a:xfrm>
            <a:off x="4288353" y="4089979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净利润</a:t>
            </a:r>
            <a:endParaRPr lang="zh-CN" altLang="en-US" dirty="0">
              <a:solidFill>
                <a:schemeClr val="tx2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3920530" y="4766029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人力资本投入</a:t>
            </a:r>
            <a:endParaRPr lang="zh-CN" altLang="en-US" dirty="0">
              <a:solidFill>
                <a:schemeClr val="tx2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172437" y="4288976"/>
            <a:ext cx="4411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dirty="0" smtClean="0">
                <a:latin typeface="+mn-ea"/>
                <a:ea typeface="+mn-ea"/>
              </a:rPr>
              <a:t>=</a:t>
            </a:r>
            <a:endParaRPr lang="zh-CN" altLang="en-US" sz="4000" dirty="0">
              <a:latin typeface="+mn-ea"/>
              <a:ea typeface="+mn-ea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442655" y="5703749"/>
            <a:ext cx="8494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人力资本</a:t>
            </a:r>
            <a:r>
              <a:rPr lang="zh-CN" altLang="en-US" dirty="0" smtClean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投入包括：工资、福利、奖金、培训投入、招聘费用</a:t>
            </a:r>
            <a:endParaRPr lang="zh-CN" altLang="en-US" dirty="0">
              <a:solidFill>
                <a:schemeClr val="tx2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51738" y="3233120"/>
            <a:ext cx="53142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 smtClean="0"/>
              <a:t>人均销售额、人均利润、万元薪酬产值率</a:t>
            </a:r>
            <a:r>
              <a:rPr lang="en-US" altLang="zh-CN" sz="2000" dirty="0" smtClean="0"/>
              <a:t>……</a:t>
            </a:r>
            <a:endParaRPr lang="zh-CN" altLang="en-US" sz="2000" dirty="0"/>
          </a:p>
        </p:txBody>
      </p:sp>
      <p:sp>
        <p:nvSpPr>
          <p:cNvPr id="14" name="矩形 13"/>
          <p:cNvSpPr/>
          <p:nvPr/>
        </p:nvSpPr>
        <p:spPr>
          <a:xfrm>
            <a:off x="442655" y="2578982"/>
            <a:ext cx="646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altLang="zh-CN" b="1" dirty="0" smtClean="0">
                <a:solidFill>
                  <a:srgbClr val="0000FF"/>
                </a:solidFill>
              </a:rPr>
              <a:t>1、</a:t>
            </a:r>
            <a:r>
              <a:rPr lang="zh-CN" altLang="en-US" b="1" dirty="0" smtClean="0">
                <a:solidFill>
                  <a:srgbClr val="0000FF"/>
                </a:solidFill>
              </a:rPr>
              <a:t>加入人力资本增值衡量的数据分析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23199" y="1071158"/>
            <a:ext cx="646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zh-CN" altLang="en-US" b="1" dirty="0" smtClean="0"/>
              <a:t>加强数据分析</a:t>
            </a:r>
            <a:endParaRPr lang="zh-CN" altLang="en-US" b="1" dirty="0"/>
          </a:p>
        </p:txBody>
      </p:sp>
      <p:sp>
        <p:nvSpPr>
          <p:cNvPr id="2" name="矩形 1"/>
          <p:cNvSpPr/>
          <p:nvPr/>
        </p:nvSpPr>
        <p:spPr>
          <a:xfrm>
            <a:off x="1094690" y="1772816"/>
            <a:ext cx="71905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b="1" dirty="0" smtClean="0">
                <a:solidFill>
                  <a:srgbClr val="000000"/>
                </a:solidFill>
              </a:rPr>
              <a:t>只有</a:t>
            </a:r>
            <a:r>
              <a:rPr lang="zh-CN" altLang="en-US" b="1" dirty="0">
                <a:solidFill>
                  <a:srgbClr val="000000"/>
                </a:solidFill>
              </a:rPr>
              <a:t>数据才能反映</a:t>
            </a:r>
            <a:r>
              <a:rPr lang="zh-CN" altLang="en-US" b="1" dirty="0" smtClean="0">
                <a:solidFill>
                  <a:srgbClr val="000000"/>
                </a:solidFill>
              </a:rPr>
              <a:t>事实，只有数据才能被衡量</a:t>
            </a:r>
            <a:endParaRPr lang="zh-CN" altLang="en-US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 bwMode="auto">
          <a:xfrm>
            <a:off x="368738" y="2142840"/>
            <a:ext cx="3725862" cy="4498975"/>
            <a:chOff x="181" y="923"/>
            <a:chExt cx="1840" cy="2222"/>
          </a:xfrm>
        </p:grpSpPr>
        <p:sp>
          <p:nvSpPr>
            <p:cNvPr id="53256" name="Rectangle 4"/>
            <p:cNvSpPr>
              <a:spLocks noChangeArrowheads="1"/>
            </p:cNvSpPr>
            <p:nvPr/>
          </p:nvSpPr>
          <p:spPr bwMode="auto">
            <a:xfrm>
              <a:off x="181" y="1200"/>
              <a:ext cx="1839" cy="1945"/>
            </a:xfrm>
            <a:prstGeom prst="rect">
              <a:avLst/>
            </a:prstGeom>
            <a:solidFill>
              <a:srgbClr val="CCFFCC">
                <a:alpha val="76077"/>
              </a:srgbClr>
            </a:solidFill>
            <a:ln w="9525">
              <a:solidFill>
                <a:schemeClr val="tx1"/>
              </a:solidFill>
              <a:miter lim="800000"/>
            </a:ln>
          </p:spPr>
          <p:txBody>
            <a:bodyPr/>
            <a:lstStyle/>
            <a:p>
              <a:pPr marL="436880" indent="-436880" eaLnBrk="0" hangingPunct="0">
                <a:lnSpc>
                  <a:spcPct val="150000"/>
                </a:lnSpc>
              </a:pPr>
              <a:r>
                <a:rPr lang="zh-CN" altLang="en-US" sz="2000" b="1" dirty="0">
                  <a:latin typeface="Calibri" pitchFamily="34" charset="0"/>
                </a:rPr>
                <a:t>共招聘</a:t>
              </a:r>
              <a:r>
                <a:rPr lang="en-US" altLang="zh-CN" sz="2000" b="1" dirty="0">
                  <a:solidFill>
                    <a:srgbClr val="3333FF"/>
                  </a:solidFill>
                  <a:latin typeface="Calibri" pitchFamily="34" charset="0"/>
                </a:rPr>
                <a:t>100</a:t>
              </a:r>
              <a:r>
                <a:rPr lang="zh-CN" altLang="en-US" sz="2000" b="1" dirty="0">
                  <a:solidFill>
                    <a:srgbClr val="3333FF"/>
                  </a:solidFill>
                  <a:latin typeface="Calibri" pitchFamily="34" charset="0"/>
                </a:rPr>
                <a:t>人</a:t>
              </a:r>
              <a:r>
                <a:rPr lang="zh-CN" altLang="en-US" sz="2000" b="1" dirty="0">
                  <a:latin typeface="Calibri" pitchFamily="34" charset="0"/>
                </a:rPr>
                <a:t>上岗，其中：</a:t>
              </a:r>
              <a:endParaRPr lang="zh-CN" altLang="en-US" sz="2000" b="1" dirty="0">
                <a:latin typeface="Calibri" pitchFamily="34" charset="0"/>
              </a:endParaRPr>
            </a:p>
            <a:p>
              <a:pPr marL="436880" indent="-436880" eaLnBrk="0" hangingPunct="0">
                <a:lnSpc>
                  <a:spcPct val="150000"/>
                </a:lnSpc>
              </a:pPr>
              <a:r>
                <a:rPr lang="zh-CN" altLang="en-US" sz="2000" b="1" dirty="0">
                  <a:solidFill>
                    <a:srgbClr val="3333FF"/>
                  </a:solidFill>
                  <a:latin typeface="Calibri" pitchFamily="34" charset="0"/>
                </a:rPr>
                <a:t>高层</a:t>
              </a:r>
              <a:r>
                <a:rPr lang="en-US" altLang="zh-CN" sz="2000" b="1" dirty="0">
                  <a:solidFill>
                    <a:srgbClr val="3333FF"/>
                  </a:solidFill>
                  <a:latin typeface="Calibri" pitchFamily="34" charset="0"/>
                </a:rPr>
                <a:t>2</a:t>
              </a:r>
              <a:r>
                <a:rPr lang="zh-CN" altLang="en-US" sz="2000" b="1" dirty="0">
                  <a:solidFill>
                    <a:srgbClr val="3333FF"/>
                  </a:solidFill>
                  <a:latin typeface="Calibri" pitchFamily="34" charset="0"/>
                </a:rPr>
                <a:t>人，中层</a:t>
              </a:r>
              <a:r>
                <a:rPr lang="en-US" altLang="zh-CN" sz="2000" b="1" dirty="0">
                  <a:solidFill>
                    <a:srgbClr val="3333FF"/>
                  </a:solidFill>
                  <a:latin typeface="Calibri" pitchFamily="34" charset="0"/>
                </a:rPr>
                <a:t>20</a:t>
              </a:r>
              <a:r>
                <a:rPr lang="zh-CN" altLang="en-US" sz="2000" b="1" dirty="0">
                  <a:solidFill>
                    <a:srgbClr val="3333FF"/>
                  </a:solidFill>
                  <a:latin typeface="Calibri" pitchFamily="34" charset="0"/>
                </a:rPr>
                <a:t>人，基层员</a:t>
              </a:r>
              <a:endParaRPr lang="zh-CN" altLang="en-US" sz="2000" b="1" dirty="0">
                <a:solidFill>
                  <a:srgbClr val="3333FF"/>
                </a:solidFill>
                <a:latin typeface="Calibri" pitchFamily="34" charset="0"/>
              </a:endParaRPr>
            </a:p>
            <a:p>
              <a:pPr marL="436880" indent="-436880" eaLnBrk="0" hangingPunct="0">
                <a:lnSpc>
                  <a:spcPct val="150000"/>
                </a:lnSpc>
              </a:pPr>
              <a:r>
                <a:rPr lang="zh-CN" altLang="en-US" sz="2000" b="1" dirty="0">
                  <a:solidFill>
                    <a:srgbClr val="3333FF"/>
                  </a:solidFill>
                  <a:latin typeface="Calibri" pitchFamily="34" charset="0"/>
                </a:rPr>
                <a:t>工</a:t>
              </a:r>
              <a:r>
                <a:rPr lang="en-US" altLang="zh-CN" sz="2000" b="1" dirty="0">
                  <a:solidFill>
                    <a:srgbClr val="3333FF"/>
                  </a:solidFill>
                  <a:latin typeface="Calibri" pitchFamily="34" charset="0"/>
                </a:rPr>
                <a:t>78</a:t>
              </a:r>
              <a:r>
                <a:rPr lang="zh-CN" altLang="en-US" sz="2000" b="1" dirty="0">
                  <a:solidFill>
                    <a:srgbClr val="3333FF"/>
                  </a:solidFill>
                  <a:latin typeface="Calibri" pitchFamily="34" charset="0"/>
                </a:rPr>
                <a:t>人</a:t>
              </a:r>
              <a:endParaRPr lang="zh-CN" altLang="en-US" sz="2000" b="1" dirty="0">
                <a:solidFill>
                  <a:srgbClr val="3333FF"/>
                </a:solidFill>
                <a:latin typeface="Calibri" pitchFamily="34" charset="0"/>
              </a:endParaRPr>
            </a:p>
          </p:txBody>
        </p:sp>
        <p:sp>
          <p:nvSpPr>
            <p:cNvPr id="53257" name="Rectangle 4"/>
            <p:cNvSpPr>
              <a:spLocks noChangeArrowheads="1"/>
            </p:cNvSpPr>
            <p:nvPr/>
          </p:nvSpPr>
          <p:spPr bwMode="auto">
            <a:xfrm>
              <a:off x="182" y="923"/>
              <a:ext cx="1839" cy="271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anchor="ctr"/>
            <a:lstStyle/>
            <a:p>
              <a:pPr marL="436880" indent="-436880" algn="ctr" eaLnBrk="0" hangingPunct="0">
                <a:lnSpc>
                  <a:spcPct val="140000"/>
                </a:lnSpc>
              </a:pPr>
              <a:r>
                <a:rPr lang="zh-CN" altLang="en-US" sz="2600" b="1" dirty="0">
                  <a:solidFill>
                    <a:srgbClr val="FF0000"/>
                  </a:solidFill>
                  <a:latin typeface="Calibri" pitchFamily="34" charset="0"/>
                </a:rPr>
                <a:t>常见的效果评估内容</a:t>
              </a:r>
              <a:endParaRPr lang="zh-CN" altLang="en-US" sz="20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grpSp>
        <p:nvGrpSpPr>
          <p:cNvPr id="3" name="Group 9"/>
          <p:cNvGrpSpPr/>
          <p:nvPr/>
        </p:nvGrpSpPr>
        <p:grpSpPr bwMode="auto">
          <a:xfrm>
            <a:off x="5112188" y="2142840"/>
            <a:ext cx="3827462" cy="4498975"/>
            <a:chOff x="2524" y="923"/>
            <a:chExt cx="1890" cy="2222"/>
          </a:xfrm>
        </p:grpSpPr>
        <p:sp>
          <p:nvSpPr>
            <p:cNvPr id="53254" name="Rectangle 4"/>
            <p:cNvSpPr>
              <a:spLocks noChangeArrowheads="1"/>
            </p:cNvSpPr>
            <p:nvPr/>
          </p:nvSpPr>
          <p:spPr bwMode="auto">
            <a:xfrm>
              <a:off x="2524" y="1200"/>
              <a:ext cx="1890" cy="1945"/>
            </a:xfrm>
            <a:prstGeom prst="rect">
              <a:avLst/>
            </a:prstGeom>
            <a:solidFill>
              <a:srgbClr val="CCFFCC">
                <a:alpha val="69019"/>
              </a:srgbClr>
            </a:solidFill>
            <a:ln w="9525">
              <a:solidFill>
                <a:schemeClr val="tx1"/>
              </a:solidFill>
              <a:miter lim="800000"/>
            </a:ln>
          </p:spPr>
          <p:txBody>
            <a:bodyPr lIns="0" rIns="0"/>
            <a:lstStyle/>
            <a:p>
              <a:pPr marL="436880" indent="-436880" eaLnBrk="0" hangingPunct="0">
                <a:lnSpc>
                  <a:spcPct val="135000"/>
                </a:lnSpc>
              </a:pPr>
              <a:r>
                <a:rPr lang="en-US" altLang="zh-CN" sz="1800" b="1" dirty="0">
                  <a:latin typeface="Calibri" pitchFamily="34" charset="0"/>
                </a:rPr>
                <a:t>1</a:t>
              </a:r>
              <a:r>
                <a:rPr lang="zh-CN" altLang="en-US" sz="1800" b="1" dirty="0">
                  <a:latin typeface="Calibri" pitchFamily="34" charset="0"/>
                </a:rPr>
                <a:t>、平均招聘周期由</a:t>
              </a:r>
              <a:r>
                <a:rPr lang="en-US" altLang="zh-CN" sz="1800" b="1" dirty="0">
                  <a:latin typeface="Calibri" pitchFamily="34" charset="0"/>
                </a:rPr>
                <a:t>30</a:t>
              </a:r>
              <a:r>
                <a:rPr lang="zh-CN" altLang="en-US" sz="1800" b="1" dirty="0">
                  <a:latin typeface="Calibri" pitchFamily="34" charset="0"/>
                </a:rPr>
                <a:t>天缩短到</a:t>
              </a:r>
              <a:r>
                <a:rPr lang="en-US" altLang="zh-CN" sz="1800" b="1" dirty="0">
                  <a:latin typeface="Calibri" pitchFamily="34" charset="0"/>
                </a:rPr>
                <a:t>20</a:t>
              </a:r>
              <a:r>
                <a:rPr lang="zh-CN" altLang="en-US" sz="1800" b="1" dirty="0">
                  <a:latin typeface="Calibri" pitchFamily="34" charset="0"/>
                </a:rPr>
                <a:t>天；</a:t>
              </a:r>
              <a:r>
                <a:rPr lang="zh-CN" altLang="en-US" sz="1800" b="1" dirty="0">
                  <a:solidFill>
                    <a:srgbClr val="3333FF"/>
                  </a:solidFill>
                </a:rPr>
                <a:t>招聘成本</a:t>
              </a:r>
              <a:r>
                <a:rPr lang="zh-CN" altLang="en-US" sz="1800" b="1" dirty="0"/>
                <a:t>从</a:t>
              </a:r>
              <a:r>
                <a:rPr lang="en-US" altLang="zh-CN" sz="1800" b="1" dirty="0">
                  <a:solidFill>
                    <a:srgbClr val="FF0000"/>
                  </a:solidFill>
                  <a:latin typeface="Calibri" pitchFamily="34" charset="0"/>
                </a:rPr>
                <a:t>1000</a:t>
              </a:r>
              <a:r>
                <a:rPr lang="zh-CN" altLang="en-US" sz="1800" b="1" dirty="0">
                  <a:solidFill>
                    <a:srgbClr val="FF0000"/>
                  </a:solidFill>
                  <a:latin typeface="Calibri" pitchFamily="34" charset="0"/>
                </a:rPr>
                <a:t>元</a:t>
              </a:r>
              <a:r>
                <a:rPr lang="en-US" altLang="zh-CN" sz="1800" b="1" dirty="0">
                  <a:solidFill>
                    <a:srgbClr val="FF0000"/>
                  </a:solidFill>
                  <a:latin typeface="Calibri" pitchFamily="34" charset="0"/>
                </a:rPr>
                <a:t>/</a:t>
              </a:r>
              <a:r>
                <a:rPr lang="zh-CN" altLang="en-US" sz="1800" b="1" dirty="0">
                  <a:solidFill>
                    <a:srgbClr val="FF0000"/>
                  </a:solidFill>
                  <a:latin typeface="Calibri" pitchFamily="34" charset="0"/>
                </a:rPr>
                <a:t>人下降到</a:t>
              </a:r>
              <a:r>
                <a:rPr lang="en-US" altLang="zh-CN" sz="1800" b="1" dirty="0">
                  <a:solidFill>
                    <a:srgbClr val="FF0000"/>
                  </a:solidFill>
                  <a:latin typeface="Calibri" pitchFamily="34" charset="0"/>
                </a:rPr>
                <a:t>800</a:t>
              </a:r>
              <a:r>
                <a:rPr lang="zh-CN" altLang="en-US" sz="1800" b="1" dirty="0">
                  <a:solidFill>
                    <a:srgbClr val="FF0000"/>
                  </a:solidFill>
                  <a:latin typeface="Calibri" pitchFamily="34" charset="0"/>
                </a:rPr>
                <a:t>元</a:t>
              </a:r>
              <a:r>
                <a:rPr lang="en-US" altLang="zh-CN" sz="1800" b="1" dirty="0">
                  <a:solidFill>
                    <a:srgbClr val="FF0000"/>
                  </a:solidFill>
                  <a:latin typeface="Calibri" pitchFamily="34" charset="0"/>
                </a:rPr>
                <a:t>/</a:t>
              </a:r>
              <a:r>
                <a:rPr lang="zh-CN" altLang="en-US" sz="1800" b="1" dirty="0">
                  <a:solidFill>
                    <a:srgbClr val="FF0000"/>
                  </a:solidFill>
                  <a:latin typeface="Calibri" pitchFamily="34" charset="0"/>
                </a:rPr>
                <a:t>人</a:t>
              </a:r>
              <a:endParaRPr lang="zh-CN" altLang="en-US" sz="1800" b="1" dirty="0">
                <a:latin typeface="Calibri" pitchFamily="34" charset="0"/>
              </a:endParaRPr>
            </a:p>
            <a:p>
              <a:pPr marL="436880" indent="-436880" eaLnBrk="0" hangingPunct="0">
                <a:lnSpc>
                  <a:spcPct val="135000"/>
                </a:lnSpc>
              </a:pPr>
              <a:r>
                <a:rPr lang="en-US" altLang="zh-CN" sz="1800" b="1" dirty="0">
                  <a:latin typeface="Calibri" pitchFamily="34" charset="0"/>
                </a:rPr>
                <a:t>2</a:t>
              </a:r>
              <a:r>
                <a:rPr lang="zh-CN" altLang="en-US" sz="1800" b="1" dirty="0">
                  <a:latin typeface="Calibri" pitchFamily="34" charset="0"/>
                </a:rPr>
                <a:t>、新招聘的品质总监在公司推行</a:t>
              </a:r>
              <a:r>
                <a:rPr lang="en-US" altLang="zh-CN" sz="1800" b="1" dirty="0">
                  <a:latin typeface="Calibri" pitchFamily="34" charset="0"/>
                </a:rPr>
                <a:t>TQM</a:t>
              </a:r>
              <a:r>
                <a:rPr lang="zh-CN" altLang="en-US" sz="1800" b="1" dirty="0">
                  <a:latin typeface="Calibri" pitchFamily="34" charset="0"/>
                </a:rPr>
                <a:t>，</a:t>
              </a:r>
              <a:r>
                <a:rPr lang="zh-CN" altLang="en-US" sz="1800" b="1" dirty="0">
                  <a:solidFill>
                    <a:srgbClr val="3333FF"/>
                  </a:solidFill>
                  <a:latin typeface="Calibri" pitchFamily="34" charset="0"/>
                </a:rPr>
                <a:t>产品直通率</a:t>
              </a:r>
              <a:r>
                <a:rPr lang="zh-CN" altLang="en-US" sz="1800" b="1" dirty="0">
                  <a:latin typeface="Calibri" pitchFamily="34" charset="0"/>
                </a:rPr>
                <a:t>从</a:t>
              </a:r>
              <a:r>
                <a:rPr lang="en-US" altLang="zh-CN" sz="1800" b="1" dirty="0">
                  <a:solidFill>
                    <a:srgbClr val="FF0000"/>
                  </a:solidFill>
                  <a:latin typeface="Calibri" pitchFamily="34" charset="0"/>
                </a:rPr>
                <a:t>75%</a:t>
              </a:r>
              <a:r>
                <a:rPr lang="zh-CN" altLang="en-US" sz="1800" b="1" dirty="0">
                  <a:solidFill>
                    <a:srgbClr val="FF0000"/>
                  </a:solidFill>
                  <a:latin typeface="Calibri" pitchFamily="34" charset="0"/>
                </a:rPr>
                <a:t>提升到</a:t>
              </a:r>
              <a:r>
                <a:rPr lang="en-US" altLang="zh-CN" sz="1800" b="1" dirty="0">
                  <a:solidFill>
                    <a:srgbClr val="FF0000"/>
                  </a:solidFill>
                  <a:latin typeface="Calibri" pitchFamily="34" charset="0"/>
                </a:rPr>
                <a:t>85%</a:t>
              </a:r>
              <a:r>
                <a:rPr lang="zh-CN" altLang="en-US" sz="1800" b="1" dirty="0">
                  <a:latin typeface="Calibri" pitchFamily="34" charset="0"/>
                </a:rPr>
                <a:t>，返修率从</a:t>
              </a:r>
              <a:r>
                <a:rPr lang="en-US" altLang="zh-CN" sz="1800" b="1" dirty="0">
                  <a:solidFill>
                    <a:srgbClr val="FF0000"/>
                  </a:solidFill>
                  <a:latin typeface="Calibri" pitchFamily="34" charset="0"/>
                </a:rPr>
                <a:t>10%</a:t>
              </a:r>
              <a:r>
                <a:rPr lang="zh-CN" altLang="en-US" sz="1800" b="1" dirty="0">
                  <a:solidFill>
                    <a:srgbClr val="FF0000"/>
                  </a:solidFill>
                  <a:latin typeface="Calibri" pitchFamily="34" charset="0"/>
                </a:rPr>
                <a:t>下降到</a:t>
              </a:r>
              <a:r>
                <a:rPr lang="en-US" altLang="zh-CN" sz="1800" b="1" dirty="0">
                  <a:solidFill>
                    <a:srgbClr val="FF0000"/>
                  </a:solidFill>
                  <a:latin typeface="Calibri" pitchFamily="34" charset="0"/>
                </a:rPr>
                <a:t>5%</a:t>
              </a:r>
              <a:r>
                <a:rPr lang="zh-CN" altLang="en-US" sz="1800" b="1" dirty="0">
                  <a:latin typeface="Calibri" pitchFamily="34" charset="0"/>
                </a:rPr>
                <a:t>；</a:t>
              </a:r>
              <a:endParaRPr lang="zh-CN" altLang="en-US" sz="1800" b="1" dirty="0">
                <a:latin typeface="Calibri" pitchFamily="34" charset="0"/>
              </a:endParaRPr>
            </a:p>
            <a:p>
              <a:pPr marL="436880" indent="-436880" eaLnBrk="0" hangingPunct="0">
                <a:lnSpc>
                  <a:spcPct val="135000"/>
                </a:lnSpc>
              </a:pPr>
              <a:r>
                <a:rPr lang="en-US" altLang="zh-CN" sz="1800" b="1" dirty="0">
                  <a:latin typeface="Calibri" pitchFamily="34" charset="0"/>
                </a:rPr>
                <a:t>3</a:t>
              </a:r>
              <a:r>
                <a:rPr lang="zh-CN" altLang="en-US" sz="1800" b="1" dirty="0">
                  <a:latin typeface="Calibri" pitchFamily="34" charset="0"/>
                </a:rPr>
                <a:t>、</a:t>
              </a:r>
              <a:r>
                <a:rPr lang="zh-CN" altLang="en-US" sz="1800" b="1" dirty="0"/>
                <a:t>新招聘的厂长将</a:t>
              </a:r>
              <a:r>
                <a:rPr lang="zh-CN" altLang="en-US" sz="1800" b="1" dirty="0">
                  <a:solidFill>
                    <a:srgbClr val="3333FF"/>
                  </a:solidFill>
                </a:rPr>
                <a:t>单位生产成本</a:t>
              </a:r>
              <a:r>
                <a:rPr lang="zh-CN" altLang="en-US" sz="1800" b="1" dirty="0"/>
                <a:t>从</a:t>
              </a:r>
              <a:r>
                <a:rPr lang="en-US" altLang="zh-CN" sz="1800" b="1" dirty="0">
                  <a:solidFill>
                    <a:srgbClr val="FF0000"/>
                  </a:solidFill>
                  <a:latin typeface="Calibri" pitchFamily="34" charset="0"/>
                </a:rPr>
                <a:t>200</a:t>
              </a:r>
              <a:r>
                <a:rPr lang="zh-CN" altLang="en-US" sz="1800" b="1" dirty="0">
                  <a:solidFill>
                    <a:srgbClr val="FF0000"/>
                  </a:solidFill>
                  <a:latin typeface="Calibri" pitchFamily="34" charset="0"/>
                </a:rPr>
                <a:t>元降低到</a:t>
              </a:r>
              <a:r>
                <a:rPr lang="en-US" altLang="zh-CN" sz="1800" b="1" dirty="0">
                  <a:solidFill>
                    <a:srgbClr val="FF0000"/>
                  </a:solidFill>
                  <a:latin typeface="Calibri" pitchFamily="34" charset="0"/>
                </a:rPr>
                <a:t>150</a:t>
              </a:r>
              <a:r>
                <a:rPr lang="zh-CN" altLang="en-US" sz="1800" b="1" dirty="0">
                  <a:solidFill>
                    <a:srgbClr val="FF0000"/>
                  </a:solidFill>
                  <a:latin typeface="Calibri" pitchFamily="34" charset="0"/>
                </a:rPr>
                <a:t>元</a:t>
              </a:r>
              <a:r>
                <a:rPr lang="zh-CN" altLang="en-US" sz="1800" b="1" dirty="0"/>
                <a:t>；</a:t>
              </a:r>
              <a:endParaRPr lang="zh-CN" altLang="en-US" sz="1800" dirty="0">
                <a:latin typeface="Calibri" pitchFamily="34" charset="0"/>
              </a:endParaRPr>
            </a:p>
            <a:p>
              <a:pPr marL="436880" indent="-436880" eaLnBrk="0" hangingPunct="0">
                <a:lnSpc>
                  <a:spcPct val="135000"/>
                </a:lnSpc>
              </a:pPr>
              <a:r>
                <a:rPr lang="en-US" altLang="zh-CN" sz="1800" b="1" dirty="0">
                  <a:latin typeface="Calibri" pitchFamily="34" charset="0"/>
                </a:rPr>
                <a:t>4</a:t>
              </a:r>
              <a:r>
                <a:rPr lang="zh-CN" altLang="en-US" sz="1800" b="1" dirty="0">
                  <a:latin typeface="Calibri" pitchFamily="34" charset="0"/>
                </a:rPr>
                <a:t>、</a:t>
              </a:r>
              <a:r>
                <a:rPr lang="zh-CN" altLang="en-US" sz="1800" b="1" dirty="0"/>
                <a:t>新招聘的工程经理在公司推行精益生产，为公司</a:t>
              </a:r>
              <a:r>
                <a:rPr lang="zh-CN" altLang="en-US" sz="1800" b="1" dirty="0">
                  <a:solidFill>
                    <a:srgbClr val="FF0000"/>
                  </a:solidFill>
                  <a:latin typeface="Calibri" pitchFamily="34" charset="0"/>
                </a:rPr>
                <a:t>节约</a:t>
              </a:r>
              <a:r>
                <a:rPr lang="en-US" altLang="zh-CN" sz="1800" b="1" dirty="0">
                  <a:solidFill>
                    <a:srgbClr val="FF0000"/>
                  </a:solidFill>
                  <a:latin typeface="Calibri" pitchFamily="34" charset="0"/>
                </a:rPr>
                <a:t>50W</a:t>
              </a:r>
              <a:endParaRPr lang="zh-CN" altLang="en-US" sz="18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53255" name="Rectangle 4"/>
            <p:cNvSpPr>
              <a:spLocks noChangeArrowheads="1"/>
            </p:cNvSpPr>
            <p:nvPr/>
          </p:nvSpPr>
          <p:spPr bwMode="auto">
            <a:xfrm>
              <a:off x="2524" y="923"/>
              <a:ext cx="1890" cy="271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anchor="ctr"/>
            <a:lstStyle/>
            <a:p>
              <a:pPr marL="436880" indent="-436880" algn="ctr" eaLnBrk="0" hangingPunct="0">
                <a:lnSpc>
                  <a:spcPct val="125000"/>
                </a:lnSpc>
              </a:pPr>
              <a:r>
                <a:rPr lang="zh-CN" altLang="en-US" sz="2600" b="1">
                  <a:solidFill>
                    <a:srgbClr val="FF0000"/>
                  </a:solidFill>
                  <a:latin typeface="Calibri" pitchFamily="34" charset="0"/>
                </a:rPr>
                <a:t>建议效果评估内容</a:t>
              </a:r>
              <a:endParaRPr lang="en-US" altLang="zh-CN" sz="2600" b="1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4023163" y="4346290"/>
            <a:ext cx="1285875" cy="366712"/>
          </a:xfrm>
          <a:prstGeom prst="curvedUpArrow">
            <a:avLst>
              <a:gd name="adj1" fmla="val 70130"/>
              <a:gd name="adj2" fmla="val 140260"/>
              <a:gd name="adj3" fmla="val 33333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</a:ln>
        </p:spPr>
        <p:txBody>
          <a:bodyPr wrap="none" lIns="116623" tIns="58311" rIns="116623" bIns="58311" anchor="ctr"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96193" y="908719"/>
            <a:ext cx="8570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altLang="zh-CN" b="1" dirty="0" smtClean="0">
                <a:solidFill>
                  <a:srgbClr val="0000FF"/>
                </a:solidFill>
              </a:rPr>
              <a:t>2、</a:t>
            </a:r>
            <a:r>
              <a:rPr lang="zh-CN" altLang="en-US" b="1" dirty="0" smtClean="0">
                <a:solidFill>
                  <a:srgbClr val="0000FF"/>
                </a:solidFill>
              </a:rPr>
              <a:t>变</a:t>
            </a:r>
            <a:r>
              <a:rPr lang="zh-CN" altLang="en-US" b="1" dirty="0">
                <a:solidFill>
                  <a:srgbClr val="0000FF"/>
                </a:solidFill>
              </a:rPr>
              <a:t>常规数据为有效价值数据分析及呈现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sp>
        <p:nvSpPr>
          <p:cNvPr id="10" name="标题 1"/>
          <p:cNvSpPr txBox="1"/>
          <p:nvPr/>
        </p:nvSpPr>
        <p:spPr>
          <a:xfrm>
            <a:off x="827584" y="1429752"/>
            <a:ext cx="7772400" cy="43204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zh-CN" altLang="en-US" sz="2400" b="1" kern="0" dirty="0" smtClean="0"/>
              <a:t>数据要更有价值</a:t>
            </a:r>
            <a:endParaRPr lang="zh-CN" altLang="en-US" sz="2400" b="1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611560" y="2276872"/>
            <a:ext cx="7772400" cy="1470025"/>
          </a:xfrm>
        </p:spPr>
        <p:txBody>
          <a:bodyPr/>
          <a:lstStyle/>
          <a:p>
            <a:pPr eaLnBrk="1" hangingPunct="1"/>
            <a:r>
              <a:rPr lang="zh-CN" altLang="en-US" sz="4800" b="1" dirty="0">
                <a:solidFill>
                  <a:srgbClr val="3333FF"/>
                </a:solidFill>
                <a:latin typeface="华文行楷" pitchFamily="2" charset="-122"/>
                <a:ea typeface="华文行楷" pitchFamily="2" charset="-122"/>
                <a:cs typeface="+mn-cs"/>
              </a:rPr>
              <a:t>驱动人力资本增值创新实践</a:t>
            </a:r>
            <a:endParaRPr lang="zh-CN" altLang="zh-CN" sz="4800" b="1" dirty="0">
              <a:solidFill>
                <a:srgbClr val="3333FF"/>
              </a:solidFill>
              <a:latin typeface="华文行楷" pitchFamily="2" charset="-122"/>
              <a:ea typeface="华文行楷" pitchFamily="2" charset="-122"/>
              <a:cs typeface="+mn-cs"/>
            </a:endParaRPr>
          </a:p>
        </p:txBody>
      </p:sp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5436096" y="4437112"/>
            <a:ext cx="1643062" cy="8002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4600" b="1" dirty="0" smtClean="0">
                <a:solidFill>
                  <a:schemeClr val="accent2"/>
                </a:solidFill>
                <a:latin typeface="华文行楷"/>
                <a:ea typeface="华文行楷"/>
                <a:cs typeface="华文行楷"/>
              </a:rPr>
              <a:t>贺</a:t>
            </a:r>
            <a:r>
              <a:rPr lang="zh-CN" altLang="en-US" sz="4600" b="1" dirty="0">
                <a:solidFill>
                  <a:schemeClr val="accent2"/>
                </a:solidFill>
                <a:latin typeface="华文行楷"/>
                <a:ea typeface="华文行楷"/>
                <a:cs typeface="华文行楷"/>
              </a:rPr>
              <a:t>蓉</a:t>
            </a:r>
            <a:endParaRPr lang="zh-CN" altLang="en-US" sz="4600" b="1" dirty="0">
              <a:solidFill>
                <a:schemeClr val="accent2"/>
              </a:solidFill>
              <a:latin typeface="华文行楷"/>
              <a:ea typeface="华文行楷"/>
              <a:cs typeface="华文行楷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79512" y="946366"/>
            <a:ext cx="4360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altLang="zh-CN" b="1" dirty="0" smtClean="0">
                <a:solidFill>
                  <a:srgbClr val="0000FF"/>
                </a:solidFill>
              </a:rPr>
              <a:t>3、</a:t>
            </a:r>
            <a:r>
              <a:rPr lang="zh-CN" altLang="en-US" b="1" dirty="0" smtClean="0">
                <a:solidFill>
                  <a:srgbClr val="0000FF"/>
                </a:solidFill>
              </a:rPr>
              <a:t>对常规数据进行剖析及预警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4348" y="2643182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录用比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857224" y="3714752"/>
            <a:ext cx="1928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学历、年龄结构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28662" y="4929198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流失率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3288268" y="3787479"/>
            <a:ext cx="554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学历、年龄结构是否合理，各部风险如何、防控机制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3223073" y="4984018"/>
            <a:ext cx="540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流失率是否符合行业规律，影响公司业绩情况如何，各部情况分析，根本原因所在，拟采取措施，风险点预警机制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3286116" y="2428868"/>
            <a:ext cx="540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录用比低，原因分析，是能力强的没有被录用是否是因为一字型领导，还是对企业战略性录用阳奉阴违，如何突破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3131840" y="1681254"/>
            <a:ext cx="2969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/>
              <a:t>常规数据其实</a:t>
            </a:r>
            <a:r>
              <a:rPr lang="zh-CN" altLang="en-US" b="1" dirty="0" smtClean="0">
                <a:solidFill>
                  <a:srgbClr val="0000FF"/>
                </a:solidFill>
              </a:rPr>
              <a:t>不常规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1006669"/>
            <a:ext cx="646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zh-CN" altLang="en-US" b="1" dirty="0" smtClean="0"/>
              <a:t>检视及激励系统</a:t>
            </a:r>
            <a:endParaRPr lang="zh-CN" altLang="en-US" b="1" dirty="0"/>
          </a:p>
        </p:txBody>
      </p:sp>
      <p:sp>
        <p:nvSpPr>
          <p:cNvPr id="3" name="矩形 2"/>
          <p:cNvSpPr/>
          <p:nvPr/>
        </p:nvSpPr>
        <p:spPr>
          <a:xfrm>
            <a:off x="827584" y="2348880"/>
            <a:ext cx="64624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ü"/>
            </a:pPr>
            <a:r>
              <a:rPr lang="zh-CN" altLang="en-US" b="1" dirty="0" smtClean="0"/>
              <a:t>将各部门的反映人力资本增值的指标纳入部门负责人的考核</a:t>
            </a:r>
            <a:endParaRPr lang="en-US" altLang="zh-CN" b="1" dirty="0" smtClean="0"/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ü"/>
            </a:pPr>
            <a:r>
              <a:rPr lang="zh-CN" altLang="en-US" b="1" dirty="0" smtClean="0"/>
              <a:t>检视机制（</a:t>
            </a:r>
            <a:r>
              <a:rPr lang="en-US" altLang="zh-CN" b="1" dirty="0" smtClean="0"/>
              <a:t>PDCA</a:t>
            </a:r>
            <a:r>
              <a:rPr lang="zh-CN" altLang="en-US" b="1" dirty="0" smtClean="0"/>
              <a:t>）</a:t>
            </a:r>
            <a:endParaRPr lang="en-US" altLang="zh-CN" b="1" dirty="0" smtClean="0"/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ü"/>
            </a:pPr>
            <a:r>
              <a:rPr lang="zh-CN" altLang="en-US" b="1" dirty="0" smtClean="0"/>
              <a:t>激励</a:t>
            </a:r>
            <a:endParaRPr lang="en-US" altLang="zh-CN" b="1" dirty="0" smtClean="0"/>
          </a:p>
          <a:p>
            <a:pPr>
              <a:lnSpc>
                <a:spcPct val="200000"/>
              </a:lnSpc>
            </a:pPr>
            <a:endParaRPr lang="zh-CN" altLang="en-US" b="1" dirty="0"/>
          </a:p>
        </p:txBody>
      </p:sp>
      <p:sp>
        <p:nvSpPr>
          <p:cNvPr id="4" name="矩形 3"/>
          <p:cNvSpPr/>
          <p:nvPr/>
        </p:nvSpPr>
        <p:spPr>
          <a:xfrm>
            <a:off x="2987824" y="1730361"/>
            <a:ext cx="36647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kern="0" dirty="0">
                <a:solidFill>
                  <a:schemeClr val="tx2"/>
                </a:solidFill>
              </a:rPr>
              <a:t>执行力是 </a:t>
            </a:r>
            <a:r>
              <a:rPr lang="zh-CN" altLang="en-US" b="1" kern="0" dirty="0" smtClean="0">
                <a:solidFill>
                  <a:schemeClr val="tx2"/>
                </a:solidFill>
              </a:rPr>
              <a:t>考核和检视出来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539750" y="1011931"/>
            <a:ext cx="4978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zh-CN" sz="2400" b="1" dirty="0">
                <a:solidFill>
                  <a:srgbClr val="990099"/>
                </a:solidFill>
              </a:rPr>
              <a:t>PDCA </a:t>
            </a:r>
            <a:r>
              <a:rPr lang="zh-CN" altLang="en-US" sz="2400" b="1" dirty="0" smtClean="0">
                <a:solidFill>
                  <a:srgbClr val="990099"/>
                </a:solidFill>
              </a:rPr>
              <a:t>检视（固定周期、固定人）</a:t>
            </a:r>
            <a:endParaRPr lang="zh-CN" altLang="en-US" sz="2400" b="1" dirty="0"/>
          </a:p>
        </p:txBody>
      </p:sp>
      <p:grpSp>
        <p:nvGrpSpPr>
          <p:cNvPr id="92163" name="Group 6"/>
          <p:cNvGrpSpPr/>
          <p:nvPr/>
        </p:nvGrpSpPr>
        <p:grpSpPr bwMode="auto">
          <a:xfrm>
            <a:off x="7069138" y="1919441"/>
            <a:ext cx="917575" cy="958850"/>
            <a:chOff x="2375" y="2532"/>
            <a:chExt cx="692" cy="673"/>
          </a:xfrm>
        </p:grpSpPr>
        <p:sp>
          <p:nvSpPr>
            <p:cNvPr id="92183" name="Freeform 7"/>
            <p:cNvSpPr/>
            <p:nvPr/>
          </p:nvSpPr>
          <p:spPr bwMode="auto">
            <a:xfrm rot="6980838">
              <a:off x="2588" y="2473"/>
              <a:ext cx="233" cy="352"/>
            </a:xfrm>
            <a:custGeom>
              <a:avLst/>
              <a:gdLst>
                <a:gd name="T0" fmla="*/ 0 w 1094"/>
                <a:gd name="T1" fmla="*/ 0 h 1566"/>
                <a:gd name="T2" fmla="*/ 0 w 1094"/>
                <a:gd name="T3" fmla="*/ 0 h 1566"/>
                <a:gd name="T4" fmla="*/ 0 w 1094"/>
                <a:gd name="T5" fmla="*/ 0 h 1566"/>
                <a:gd name="T6" fmla="*/ 0 w 1094"/>
                <a:gd name="T7" fmla="*/ 0 h 1566"/>
                <a:gd name="T8" fmla="*/ 0 w 1094"/>
                <a:gd name="T9" fmla="*/ 0 h 1566"/>
                <a:gd name="T10" fmla="*/ 0 w 1094"/>
                <a:gd name="T11" fmla="*/ 0 h 1566"/>
                <a:gd name="T12" fmla="*/ 0 w 1094"/>
                <a:gd name="T13" fmla="*/ 0 h 1566"/>
                <a:gd name="T14" fmla="*/ 0 w 1094"/>
                <a:gd name="T15" fmla="*/ 0 h 1566"/>
                <a:gd name="T16" fmla="*/ 0 w 1094"/>
                <a:gd name="T17" fmla="*/ 0 h 1566"/>
                <a:gd name="T18" fmla="*/ 0 w 1094"/>
                <a:gd name="T19" fmla="*/ 0 h 1566"/>
                <a:gd name="T20" fmla="*/ 0 w 1094"/>
                <a:gd name="T21" fmla="*/ 0 h 1566"/>
                <a:gd name="T22" fmla="*/ 0 w 1094"/>
                <a:gd name="T23" fmla="*/ 0 h 1566"/>
                <a:gd name="T24" fmla="*/ 0 w 1094"/>
                <a:gd name="T25" fmla="*/ 0 h 1566"/>
                <a:gd name="T26" fmla="*/ 0 w 1094"/>
                <a:gd name="T27" fmla="*/ 0 h 1566"/>
                <a:gd name="T28" fmla="*/ 0 w 1094"/>
                <a:gd name="T29" fmla="*/ 0 h 1566"/>
                <a:gd name="T30" fmla="*/ 0 w 1094"/>
                <a:gd name="T31" fmla="*/ 0 h 1566"/>
                <a:gd name="T32" fmla="*/ 0 w 1094"/>
                <a:gd name="T33" fmla="*/ 0 h 1566"/>
                <a:gd name="T34" fmla="*/ 0 w 1094"/>
                <a:gd name="T35" fmla="*/ 0 h 1566"/>
                <a:gd name="T36" fmla="*/ 0 w 1094"/>
                <a:gd name="T37" fmla="*/ 0 h 1566"/>
                <a:gd name="T38" fmla="*/ 0 w 1094"/>
                <a:gd name="T39" fmla="*/ 0 h 1566"/>
                <a:gd name="T40" fmla="*/ 0 w 1094"/>
                <a:gd name="T41" fmla="*/ 0 h 1566"/>
                <a:gd name="T42" fmla="*/ 0 w 1094"/>
                <a:gd name="T43" fmla="*/ 0 h 1566"/>
                <a:gd name="T44" fmla="*/ 0 w 1094"/>
                <a:gd name="T45" fmla="*/ 0 h 1566"/>
                <a:gd name="T46" fmla="*/ 0 w 1094"/>
                <a:gd name="T47" fmla="*/ 0 h 1566"/>
                <a:gd name="T48" fmla="*/ 0 w 1094"/>
                <a:gd name="T49" fmla="*/ 0 h 1566"/>
                <a:gd name="T50" fmla="*/ 0 w 1094"/>
                <a:gd name="T51" fmla="*/ 0 h 1566"/>
                <a:gd name="T52" fmla="*/ 0 w 1094"/>
                <a:gd name="T53" fmla="*/ 0 h 1566"/>
                <a:gd name="T54" fmla="*/ 0 w 1094"/>
                <a:gd name="T55" fmla="*/ 0 h 1566"/>
                <a:gd name="T56" fmla="*/ 0 w 1094"/>
                <a:gd name="T57" fmla="*/ 0 h 1566"/>
                <a:gd name="T58" fmla="*/ 0 w 1094"/>
                <a:gd name="T59" fmla="*/ 0 h 1566"/>
                <a:gd name="T60" fmla="*/ 0 w 1094"/>
                <a:gd name="T61" fmla="*/ 0 h 1566"/>
                <a:gd name="T62" fmla="*/ 0 w 1094"/>
                <a:gd name="T63" fmla="*/ 0 h 1566"/>
                <a:gd name="T64" fmla="*/ 0 w 1094"/>
                <a:gd name="T65" fmla="*/ 0 h 1566"/>
                <a:gd name="T66" fmla="*/ 0 w 1094"/>
                <a:gd name="T67" fmla="*/ 0 h 1566"/>
                <a:gd name="T68" fmla="*/ 0 w 1094"/>
                <a:gd name="T69" fmla="*/ 0 h 1566"/>
                <a:gd name="T70" fmla="*/ 0 w 1094"/>
                <a:gd name="T71" fmla="*/ 0 h 1566"/>
                <a:gd name="T72" fmla="*/ 0 w 1094"/>
                <a:gd name="T73" fmla="*/ 0 h 1566"/>
                <a:gd name="T74" fmla="*/ 0 w 1094"/>
                <a:gd name="T75" fmla="*/ 0 h 1566"/>
                <a:gd name="T76" fmla="*/ 0 w 1094"/>
                <a:gd name="T77" fmla="*/ 0 h 1566"/>
                <a:gd name="T78" fmla="*/ 0 w 1094"/>
                <a:gd name="T79" fmla="*/ 0 h 1566"/>
                <a:gd name="T80" fmla="*/ 0 w 1094"/>
                <a:gd name="T81" fmla="*/ 0 h 1566"/>
                <a:gd name="T82" fmla="*/ 0 w 1094"/>
                <a:gd name="T83" fmla="*/ 0 h 1566"/>
                <a:gd name="T84" fmla="*/ 0 w 1094"/>
                <a:gd name="T85" fmla="*/ 0 h 1566"/>
                <a:gd name="T86" fmla="*/ 0 w 1094"/>
                <a:gd name="T87" fmla="*/ 0 h 1566"/>
                <a:gd name="T88" fmla="*/ 0 w 1094"/>
                <a:gd name="T89" fmla="*/ 0 h 1566"/>
                <a:gd name="T90" fmla="*/ 0 w 1094"/>
                <a:gd name="T91" fmla="*/ 0 h 1566"/>
                <a:gd name="T92" fmla="*/ 0 w 1094"/>
                <a:gd name="T93" fmla="*/ 0 h 1566"/>
                <a:gd name="T94" fmla="*/ 0 w 1094"/>
                <a:gd name="T95" fmla="*/ 0 h 1566"/>
                <a:gd name="T96" fmla="*/ 0 w 1094"/>
                <a:gd name="T97" fmla="*/ 0 h 1566"/>
                <a:gd name="T98" fmla="*/ 0 w 1094"/>
                <a:gd name="T99" fmla="*/ 0 h 1566"/>
                <a:gd name="T100" fmla="*/ 0 w 1094"/>
                <a:gd name="T101" fmla="*/ 0 h 1566"/>
                <a:gd name="T102" fmla="*/ 0 w 1094"/>
                <a:gd name="T103" fmla="*/ 0 h 1566"/>
                <a:gd name="T104" fmla="*/ 0 w 1094"/>
                <a:gd name="T105" fmla="*/ 0 h 1566"/>
                <a:gd name="T106" fmla="*/ 0 w 1094"/>
                <a:gd name="T107" fmla="*/ 0 h 1566"/>
                <a:gd name="T108" fmla="*/ 0 w 1094"/>
                <a:gd name="T109" fmla="*/ 0 h 1566"/>
                <a:gd name="T110" fmla="*/ 0 w 1094"/>
                <a:gd name="T111" fmla="*/ 0 h 1566"/>
                <a:gd name="T112" fmla="*/ 0 w 1094"/>
                <a:gd name="T113" fmla="*/ 0 h 1566"/>
                <a:gd name="T114" fmla="*/ 0 w 1094"/>
                <a:gd name="T115" fmla="*/ 0 h 1566"/>
                <a:gd name="T116" fmla="*/ 0 w 1094"/>
                <a:gd name="T117" fmla="*/ 0 h 1566"/>
                <a:gd name="T118" fmla="*/ 0 w 1094"/>
                <a:gd name="T119" fmla="*/ 0 h 1566"/>
                <a:gd name="T120" fmla="*/ 0 w 1094"/>
                <a:gd name="T121" fmla="*/ 0 h 1566"/>
                <a:gd name="T122" fmla="*/ 0 w 1094"/>
                <a:gd name="T123" fmla="*/ 0 h 156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094"/>
                <a:gd name="T187" fmla="*/ 0 h 1566"/>
                <a:gd name="T188" fmla="*/ 1094 w 1094"/>
                <a:gd name="T189" fmla="*/ 1566 h 156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094" h="1566">
                  <a:moveTo>
                    <a:pt x="989" y="1561"/>
                  </a:moveTo>
                  <a:lnTo>
                    <a:pt x="1012" y="1566"/>
                  </a:lnTo>
                  <a:lnTo>
                    <a:pt x="1094" y="1358"/>
                  </a:lnTo>
                  <a:lnTo>
                    <a:pt x="1071" y="1349"/>
                  </a:lnTo>
                  <a:lnTo>
                    <a:pt x="1053" y="1343"/>
                  </a:lnTo>
                  <a:lnTo>
                    <a:pt x="1035" y="1336"/>
                  </a:lnTo>
                  <a:lnTo>
                    <a:pt x="1012" y="1328"/>
                  </a:lnTo>
                  <a:lnTo>
                    <a:pt x="992" y="1320"/>
                  </a:lnTo>
                  <a:lnTo>
                    <a:pt x="971" y="1312"/>
                  </a:lnTo>
                  <a:lnTo>
                    <a:pt x="955" y="1304"/>
                  </a:lnTo>
                  <a:lnTo>
                    <a:pt x="933" y="1294"/>
                  </a:lnTo>
                  <a:lnTo>
                    <a:pt x="916" y="1286"/>
                  </a:lnTo>
                  <a:lnTo>
                    <a:pt x="895" y="1275"/>
                  </a:lnTo>
                  <a:lnTo>
                    <a:pt x="876" y="1266"/>
                  </a:lnTo>
                  <a:lnTo>
                    <a:pt x="857" y="1254"/>
                  </a:lnTo>
                  <a:lnTo>
                    <a:pt x="840" y="1243"/>
                  </a:lnTo>
                  <a:lnTo>
                    <a:pt x="825" y="1233"/>
                  </a:lnTo>
                  <a:lnTo>
                    <a:pt x="811" y="1224"/>
                  </a:lnTo>
                  <a:lnTo>
                    <a:pt x="794" y="1213"/>
                  </a:lnTo>
                  <a:lnTo>
                    <a:pt x="777" y="1201"/>
                  </a:lnTo>
                  <a:lnTo>
                    <a:pt x="760" y="1188"/>
                  </a:lnTo>
                  <a:lnTo>
                    <a:pt x="743" y="1176"/>
                  </a:lnTo>
                  <a:lnTo>
                    <a:pt x="731" y="1168"/>
                  </a:lnTo>
                  <a:lnTo>
                    <a:pt x="718" y="1157"/>
                  </a:lnTo>
                  <a:lnTo>
                    <a:pt x="699" y="1142"/>
                  </a:lnTo>
                  <a:lnTo>
                    <a:pt x="681" y="1126"/>
                  </a:lnTo>
                  <a:lnTo>
                    <a:pt x="658" y="1107"/>
                  </a:lnTo>
                  <a:lnTo>
                    <a:pt x="638" y="1088"/>
                  </a:lnTo>
                  <a:lnTo>
                    <a:pt x="616" y="1068"/>
                  </a:lnTo>
                  <a:lnTo>
                    <a:pt x="596" y="1047"/>
                  </a:lnTo>
                  <a:lnTo>
                    <a:pt x="575" y="1023"/>
                  </a:lnTo>
                  <a:lnTo>
                    <a:pt x="559" y="1004"/>
                  </a:lnTo>
                  <a:lnTo>
                    <a:pt x="543" y="983"/>
                  </a:lnTo>
                  <a:lnTo>
                    <a:pt x="525" y="960"/>
                  </a:lnTo>
                  <a:lnTo>
                    <a:pt x="506" y="935"/>
                  </a:lnTo>
                  <a:lnTo>
                    <a:pt x="487" y="907"/>
                  </a:lnTo>
                  <a:lnTo>
                    <a:pt x="471" y="883"/>
                  </a:lnTo>
                  <a:lnTo>
                    <a:pt x="453" y="854"/>
                  </a:lnTo>
                  <a:lnTo>
                    <a:pt x="435" y="825"/>
                  </a:lnTo>
                  <a:lnTo>
                    <a:pt x="422" y="796"/>
                  </a:lnTo>
                  <a:lnTo>
                    <a:pt x="408" y="769"/>
                  </a:lnTo>
                  <a:lnTo>
                    <a:pt x="396" y="743"/>
                  </a:lnTo>
                  <a:lnTo>
                    <a:pt x="385" y="719"/>
                  </a:lnTo>
                  <a:lnTo>
                    <a:pt x="373" y="690"/>
                  </a:lnTo>
                  <a:lnTo>
                    <a:pt x="363" y="663"/>
                  </a:lnTo>
                  <a:lnTo>
                    <a:pt x="354" y="636"/>
                  </a:lnTo>
                  <a:lnTo>
                    <a:pt x="344" y="606"/>
                  </a:lnTo>
                  <a:lnTo>
                    <a:pt x="336" y="580"/>
                  </a:lnTo>
                  <a:lnTo>
                    <a:pt x="328" y="549"/>
                  </a:lnTo>
                  <a:lnTo>
                    <a:pt x="320" y="518"/>
                  </a:lnTo>
                  <a:lnTo>
                    <a:pt x="313" y="487"/>
                  </a:lnTo>
                  <a:lnTo>
                    <a:pt x="308" y="454"/>
                  </a:lnTo>
                  <a:lnTo>
                    <a:pt x="302" y="420"/>
                  </a:lnTo>
                  <a:lnTo>
                    <a:pt x="300" y="390"/>
                  </a:lnTo>
                  <a:lnTo>
                    <a:pt x="297" y="359"/>
                  </a:lnTo>
                  <a:lnTo>
                    <a:pt x="296" y="322"/>
                  </a:lnTo>
                  <a:lnTo>
                    <a:pt x="296" y="292"/>
                  </a:lnTo>
                  <a:lnTo>
                    <a:pt x="296" y="256"/>
                  </a:lnTo>
                  <a:lnTo>
                    <a:pt x="373" y="256"/>
                  </a:lnTo>
                  <a:lnTo>
                    <a:pt x="194" y="0"/>
                  </a:lnTo>
                  <a:lnTo>
                    <a:pt x="0" y="256"/>
                  </a:lnTo>
                  <a:lnTo>
                    <a:pt x="73" y="256"/>
                  </a:lnTo>
                  <a:lnTo>
                    <a:pt x="73" y="296"/>
                  </a:lnTo>
                  <a:lnTo>
                    <a:pt x="74" y="333"/>
                  </a:lnTo>
                  <a:lnTo>
                    <a:pt x="77" y="371"/>
                  </a:lnTo>
                  <a:lnTo>
                    <a:pt x="80" y="405"/>
                  </a:lnTo>
                  <a:lnTo>
                    <a:pt x="83" y="438"/>
                  </a:lnTo>
                  <a:lnTo>
                    <a:pt x="87" y="469"/>
                  </a:lnTo>
                  <a:lnTo>
                    <a:pt x="92" y="503"/>
                  </a:lnTo>
                  <a:lnTo>
                    <a:pt x="97" y="533"/>
                  </a:lnTo>
                  <a:lnTo>
                    <a:pt x="103" y="561"/>
                  </a:lnTo>
                  <a:lnTo>
                    <a:pt x="110" y="592"/>
                  </a:lnTo>
                  <a:lnTo>
                    <a:pt x="119" y="632"/>
                  </a:lnTo>
                  <a:lnTo>
                    <a:pt x="127" y="662"/>
                  </a:lnTo>
                  <a:lnTo>
                    <a:pt x="137" y="692"/>
                  </a:lnTo>
                  <a:lnTo>
                    <a:pt x="146" y="720"/>
                  </a:lnTo>
                  <a:lnTo>
                    <a:pt x="159" y="754"/>
                  </a:lnTo>
                  <a:lnTo>
                    <a:pt x="171" y="785"/>
                  </a:lnTo>
                  <a:lnTo>
                    <a:pt x="183" y="814"/>
                  </a:lnTo>
                  <a:lnTo>
                    <a:pt x="195" y="842"/>
                  </a:lnTo>
                  <a:lnTo>
                    <a:pt x="211" y="875"/>
                  </a:lnTo>
                  <a:lnTo>
                    <a:pt x="226" y="905"/>
                  </a:lnTo>
                  <a:lnTo>
                    <a:pt x="241" y="933"/>
                  </a:lnTo>
                  <a:lnTo>
                    <a:pt x="256" y="960"/>
                  </a:lnTo>
                  <a:lnTo>
                    <a:pt x="271" y="986"/>
                  </a:lnTo>
                  <a:lnTo>
                    <a:pt x="287" y="1012"/>
                  </a:lnTo>
                  <a:lnTo>
                    <a:pt x="304" y="1036"/>
                  </a:lnTo>
                  <a:lnTo>
                    <a:pt x="323" y="1065"/>
                  </a:lnTo>
                  <a:lnTo>
                    <a:pt x="342" y="1092"/>
                  </a:lnTo>
                  <a:lnTo>
                    <a:pt x="362" y="1117"/>
                  </a:lnTo>
                  <a:lnTo>
                    <a:pt x="382" y="1141"/>
                  </a:lnTo>
                  <a:lnTo>
                    <a:pt x="401" y="1164"/>
                  </a:lnTo>
                  <a:lnTo>
                    <a:pt x="420" y="1186"/>
                  </a:lnTo>
                  <a:lnTo>
                    <a:pt x="438" y="1205"/>
                  </a:lnTo>
                  <a:lnTo>
                    <a:pt x="461" y="1229"/>
                  </a:lnTo>
                  <a:lnTo>
                    <a:pt x="486" y="1251"/>
                  </a:lnTo>
                  <a:lnTo>
                    <a:pt x="505" y="1270"/>
                  </a:lnTo>
                  <a:lnTo>
                    <a:pt x="528" y="1290"/>
                  </a:lnTo>
                  <a:lnTo>
                    <a:pt x="551" y="1309"/>
                  </a:lnTo>
                  <a:lnTo>
                    <a:pt x="575" y="1330"/>
                  </a:lnTo>
                  <a:lnTo>
                    <a:pt x="600" y="1349"/>
                  </a:lnTo>
                  <a:lnTo>
                    <a:pt x="623" y="1366"/>
                  </a:lnTo>
                  <a:lnTo>
                    <a:pt x="648" y="1387"/>
                  </a:lnTo>
                  <a:lnTo>
                    <a:pt x="670" y="1402"/>
                  </a:lnTo>
                  <a:lnTo>
                    <a:pt x="692" y="1417"/>
                  </a:lnTo>
                  <a:lnTo>
                    <a:pt x="708" y="1426"/>
                  </a:lnTo>
                  <a:lnTo>
                    <a:pt x="722" y="1437"/>
                  </a:lnTo>
                  <a:lnTo>
                    <a:pt x="734" y="1445"/>
                  </a:lnTo>
                  <a:lnTo>
                    <a:pt x="746" y="1451"/>
                  </a:lnTo>
                  <a:lnTo>
                    <a:pt x="760" y="1459"/>
                  </a:lnTo>
                  <a:lnTo>
                    <a:pt x="776" y="1465"/>
                  </a:lnTo>
                  <a:lnTo>
                    <a:pt x="792" y="1474"/>
                  </a:lnTo>
                  <a:lnTo>
                    <a:pt x="807" y="1482"/>
                  </a:lnTo>
                  <a:lnTo>
                    <a:pt x="819" y="1489"/>
                  </a:lnTo>
                  <a:lnTo>
                    <a:pt x="834" y="1497"/>
                  </a:lnTo>
                  <a:lnTo>
                    <a:pt x="851" y="1505"/>
                  </a:lnTo>
                  <a:lnTo>
                    <a:pt x="867" y="1512"/>
                  </a:lnTo>
                  <a:lnTo>
                    <a:pt x="885" y="1521"/>
                  </a:lnTo>
                  <a:lnTo>
                    <a:pt x="900" y="1527"/>
                  </a:lnTo>
                  <a:lnTo>
                    <a:pt x="913" y="1533"/>
                  </a:lnTo>
                  <a:lnTo>
                    <a:pt x="929" y="1539"/>
                  </a:lnTo>
                  <a:lnTo>
                    <a:pt x="946" y="1546"/>
                  </a:lnTo>
                  <a:lnTo>
                    <a:pt x="962" y="1551"/>
                  </a:lnTo>
                  <a:lnTo>
                    <a:pt x="974" y="1555"/>
                  </a:lnTo>
                  <a:lnTo>
                    <a:pt x="989" y="156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990000"/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6808" name="Freeform 8"/>
            <p:cNvSpPr/>
            <p:nvPr/>
          </p:nvSpPr>
          <p:spPr bwMode="auto">
            <a:xfrm rot="-14619162">
              <a:off x="2623" y="2913"/>
              <a:ext cx="233" cy="351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23" y="217"/>
                </a:cxn>
                <a:cxn ang="0">
                  <a:pos x="58" y="230"/>
                </a:cxn>
                <a:cxn ang="0">
                  <a:pos x="101" y="246"/>
                </a:cxn>
                <a:cxn ang="0">
                  <a:pos x="138" y="262"/>
                </a:cxn>
                <a:cxn ang="0">
                  <a:pos x="177" y="280"/>
                </a:cxn>
                <a:cxn ang="0">
                  <a:pos x="217" y="300"/>
                </a:cxn>
                <a:cxn ang="0">
                  <a:pos x="253" y="323"/>
                </a:cxn>
                <a:cxn ang="0">
                  <a:pos x="282" y="342"/>
                </a:cxn>
                <a:cxn ang="0">
                  <a:pos x="316" y="365"/>
                </a:cxn>
                <a:cxn ang="0">
                  <a:pos x="350" y="390"/>
                </a:cxn>
                <a:cxn ang="0">
                  <a:pos x="377" y="409"/>
                </a:cxn>
                <a:cxn ang="0">
                  <a:pos x="412" y="440"/>
                </a:cxn>
                <a:cxn ang="0">
                  <a:pos x="456" y="478"/>
                </a:cxn>
                <a:cxn ang="0">
                  <a:pos x="498" y="519"/>
                </a:cxn>
                <a:cxn ang="0">
                  <a:pos x="534" y="562"/>
                </a:cxn>
                <a:cxn ang="0">
                  <a:pos x="568" y="606"/>
                </a:cxn>
                <a:cxn ang="0">
                  <a:pos x="606" y="659"/>
                </a:cxn>
                <a:cxn ang="0">
                  <a:pos x="640" y="712"/>
                </a:cxn>
                <a:cxn ang="0">
                  <a:pos x="671" y="770"/>
                </a:cxn>
                <a:cxn ang="0">
                  <a:pos x="697" y="823"/>
                </a:cxn>
                <a:cxn ang="0">
                  <a:pos x="720" y="876"/>
                </a:cxn>
                <a:cxn ang="0">
                  <a:pos x="739" y="930"/>
                </a:cxn>
                <a:cxn ang="0">
                  <a:pos x="757" y="986"/>
                </a:cxn>
                <a:cxn ang="0">
                  <a:pos x="773" y="1048"/>
                </a:cxn>
                <a:cxn ang="0">
                  <a:pos x="785" y="1112"/>
                </a:cxn>
                <a:cxn ang="0">
                  <a:pos x="794" y="1176"/>
                </a:cxn>
                <a:cxn ang="0">
                  <a:pos x="798" y="1244"/>
                </a:cxn>
                <a:cxn ang="0">
                  <a:pos x="798" y="1310"/>
                </a:cxn>
                <a:cxn ang="0">
                  <a:pos x="899" y="1566"/>
                </a:cxn>
                <a:cxn ang="0">
                  <a:pos x="1020" y="1310"/>
                </a:cxn>
                <a:cxn ang="0">
                  <a:pos x="1019" y="1233"/>
                </a:cxn>
                <a:cxn ang="0">
                  <a:pos x="1013" y="1161"/>
                </a:cxn>
                <a:cxn ang="0">
                  <a:pos x="1007" y="1097"/>
                </a:cxn>
                <a:cxn ang="0">
                  <a:pos x="996" y="1033"/>
                </a:cxn>
                <a:cxn ang="0">
                  <a:pos x="984" y="974"/>
                </a:cxn>
                <a:cxn ang="0">
                  <a:pos x="966" y="904"/>
                </a:cxn>
                <a:cxn ang="0">
                  <a:pos x="947" y="846"/>
                </a:cxn>
                <a:cxn ang="0">
                  <a:pos x="923" y="781"/>
                </a:cxn>
                <a:cxn ang="0">
                  <a:pos x="898" y="724"/>
                </a:cxn>
                <a:cxn ang="0">
                  <a:pos x="867" y="661"/>
                </a:cxn>
                <a:cxn ang="0">
                  <a:pos x="837" y="606"/>
                </a:cxn>
                <a:cxn ang="0">
                  <a:pos x="806" y="554"/>
                </a:cxn>
                <a:cxn ang="0">
                  <a:pos x="771" y="501"/>
                </a:cxn>
                <a:cxn ang="0">
                  <a:pos x="731" y="450"/>
                </a:cxn>
                <a:cxn ang="0">
                  <a:pos x="692" y="402"/>
                </a:cxn>
                <a:cxn ang="0">
                  <a:pos x="655" y="361"/>
                </a:cxn>
                <a:cxn ang="0">
                  <a:pos x="608" y="315"/>
                </a:cxn>
                <a:cxn ang="0">
                  <a:pos x="566" y="276"/>
                </a:cxn>
                <a:cxn ang="0">
                  <a:pos x="518" y="236"/>
                </a:cxn>
                <a:cxn ang="0">
                  <a:pos x="471" y="200"/>
                </a:cxn>
                <a:cxn ang="0">
                  <a:pos x="423" y="164"/>
                </a:cxn>
                <a:cxn ang="0">
                  <a:pos x="385" y="140"/>
                </a:cxn>
                <a:cxn ang="0">
                  <a:pos x="359" y="121"/>
                </a:cxn>
                <a:cxn ang="0">
                  <a:pos x="334" y="109"/>
                </a:cxn>
                <a:cxn ang="0">
                  <a:pos x="301" y="93"/>
                </a:cxn>
                <a:cxn ang="0">
                  <a:pos x="274" y="78"/>
                </a:cxn>
                <a:cxn ang="0">
                  <a:pos x="243" y="61"/>
                </a:cxn>
                <a:cxn ang="0">
                  <a:pos x="209" y="45"/>
                </a:cxn>
                <a:cxn ang="0">
                  <a:pos x="180" y="33"/>
                </a:cxn>
                <a:cxn ang="0">
                  <a:pos x="148" y="21"/>
                </a:cxn>
                <a:cxn ang="0">
                  <a:pos x="119" y="11"/>
                </a:cxn>
              </a:cxnLst>
              <a:rect l="0" t="0" r="r" b="b"/>
              <a:pathLst>
                <a:path w="1095" h="1566">
                  <a:moveTo>
                    <a:pt x="104" y="6"/>
                  </a:moveTo>
                  <a:lnTo>
                    <a:pt x="81" y="0"/>
                  </a:lnTo>
                  <a:lnTo>
                    <a:pt x="0" y="208"/>
                  </a:lnTo>
                  <a:lnTo>
                    <a:pt x="23" y="217"/>
                  </a:lnTo>
                  <a:lnTo>
                    <a:pt x="40" y="223"/>
                  </a:lnTo>
                  <a:lnTo>
                    <a:pt x="58" y="230"/>
                  </a:lnTo>
                  <a:lnTo>
                    <a:pt x="81" y="238"/>
                  </a:lnTo>
                  <a:lnTo>
                    <a:pt x="101" y="246"/>
                  </a:lnTo>
                  <a:lnTo>
                    <a:pt x="122" y="254"/>
                  </a:lnTo>
                  <a:lnTo>
                    <a:pt x="138" y="262"/>
                  </a:lnTo>
                  <a:lnTo>
                    <a:pt x="160" y="272"/>
                  </a:lnTo>
                  <a:lnTo>
                    <a:pt x="177" y="280"/>
                  </a:lnTo>
                  <a:lnTo>
                    <a:pt x="198" y="291"/>
                  </a:lnTo>
                  <a:lnTo>
                    <a:pt x="217" y="300"/>
                  </a:lnTo>
                  <a:lnTo>
                    <a:pt x="236" y="312"/>
                  </a:lnTo>
                  <a:lnTo>
                    <a:pt x="253" y="323"/>
                  </a:lnTo>
                  <a:lnTo>
                    <a:pt x="268" y="333"/>
                  </a:lnTo>
                  <a:lnTo>
                    <a:pt x="282" y="342"/>
                  </a:lnTo>
                  <a:lnTo>
                    <a:pt x="300" y="353"/>
                  </a:lnTo>
                  <a:lnTo>
                    <a:pt x="316" y="365"/>
                  </a:lnTo>
                  <a:lnTo>
                    <a:pt x="334" y="378"/>
                  </a:lnTo>
                  <a:lnTo>
                    <a:pt x="350" y="390"/>
                  </a:lnTo>
                  <a:lnTo>
                    <a:pt x="362" y="398"/>
                  </a:lnTo>
                  <a:lnTo>
                    <a:pt x="377" y="409"/>
                  </a:lnTo>
                  <a:lnTo>
                    <a:pt x="395" y="424"/>
                  </a:lnTo>
                  <a:lnTo>
                    <a:pt x="412" y="440"/>
                  </a:lnTo>
                  <a:lnTo>
                    <a:pt x="435" y="459"/>
                  </a:lnTo>
                  <a:lnTo>
                    <a:pt x="456" y="478"/>
                  </a:lnTo>
                  <a:lnTo>
                    <a:pt x="477" y="498"/>
                  </a:lnTo>
                  <a:lnTo>
                    <a:pt x="498" y="519"/>
                  </a:lnTo>
                  <a:lnTo>
                    <a:pt x="518" y="543"/>
                  </a:lnTo>
                  <a:lnTo>
                    <a:pt x="534" y="562"/>
                  </a:lnTo>
                  <a:lnTo>
                    <a:pt x="551" y="584"/>
                  </a:lnTo>
                  <a:lnTo>
                    <a:pt x="568" y="606"/>
                  </a:lnTo>
                  <a:lnTo>
                    <a:pt x="587" y="632"/>
                  </a:lnTo>
                  <a:lnTo>
                    <a:pt x="606" y="659"/>
                  </a:lnTo>
                  <a:lnTo>
                    <a:pt x="623" y="683"/>
                  </a:lnTo>
                  <a:lnTo>
                    <a:pt x="640" y="712"/>
                  </a:lnTo>
                  <a:lnTo>
                    <a:pt x="658" y="742"/>
                  </a:lnTo>
                  <a:lnTo>
                    <a:pt x="671" y="770"/>
                  </a:lnTo>
                  <a:lnTo>
                    <a:pt x="685" y="797"/>
                  </a:lnTo>
                  <a:lnTo>
                    <a:pt x="697" y="823"/>
                  </a:lnTo>
                  <a:lnTo>
                    <a:pt x="708" y="847"/>
                  </a:lnTo>
                  <a:lnTo>
                    <a:pt x="720" y="876"/>
                  </a:lnTo>
                  <a:lnTo>
                    <a:pt x="730" y="903"/>
                  </a:lnTo>
                  <a:lnTo>
                    <a:pt x="739" y="930"/>
                  </a:lnTo>
                  <a:lnTo>
                    <a:pt x="749" y="960"/>
                  </a:lnTo>
                  <a:lnTo>
                    <a:pt x="757" y="986"/>
                  </a:lnTo>
                  <a:lnTo>
                    <a:pt x="765" y="1017"/>
                  </a:lnTo>
                  <a:lnTo>
                    <a:pt x="773" y="1048"/>
                  </a:lnTo>
                  <a:lnTo>
                    <a:pt x="780" y="1080"/>
                  </a:lnTo>
                  <a:lnTo>
                    <a:pt x="785" y="1112"/>
                  </a:lnTo>
                  <a:lnTo>
                    <a:pt x="791" y="1146"/>
                  </a:lnTo>
                  <a:lnTo>
                    <a:pt x="794" y="1176"/>
                  </a:lnTo>
                  <a:lnTo>
                    <a:pt x="796" y="1207"/>
                  </a:lnTo>
                  <a:lnTo>
                    <a:pt x="798" y="1244"/>
                  </a:lnTo>
                  <a:lnTo>
                    <a:pt x="798" y="1274"/>
                  </a:lnTo>
                  <a:lnTo>
                    <a:pt x="798" y="1310"/>
                  </a:lnTo>
                  <a:lnTo>
                    <a:pt x="720" y="1310"/>
                  </a:lnTo>
                  <a:lnTo>
                    <a:pt x="899" y="1566"/>
                  </a:lnTo>
                  <a:lnTo>
                    <a:pt x="1095" y="1310"/>
                  </a:lnTo>
                  <a:lnTo>
                    <a:pt x="1020" y="1310"/>
                  </a:lnTo>
                  <a:lnTo>
                    <a:pt x="1020" y="1270"/>
                  </a:lnTo>
                  <a:lnTo>
                    <a:pt x="1019" y="1233"/>
                  </a:lnTo>
                  <a:lnTo>
                    <a:pt x="1016" y="1195"/>
                  </a:lnTo>
                  <a:lnTo>
                    <a:pt x="1013" y="1161"/>
                  </a:lnTo>
                  <a:lnTo>
                    <a:pt x="1011" y="1128"/>
                  </a:lnTo>
                  <a:lnTo>
                    <a:pt x="1007" y="1097"/>
                  </a:lnTo>
                  <a:lnTo>
                    <a:pt x="1001" y="1063"/>
                  </a:lnTo>
                  <a:lnTo>
                    <a:pt x="996" y="1033"/>
                  </a:lnTo>
                  <a:lnTo>
                    <a:pt x="990" y="1005"/>
                  </a:lnTo>
                  <a:lnTo>
                    <a:pt x="984" y="974"/>
                  </a:lnTo>
                  <a:lnTo>
                    <a:pt x="974" y="934"/>
                  </a:lnTo>
                  <a:lnTo>
                    <a:pt x="966" y="904"/>
                  </a:lnTo>
                  <a:lnTo>
                    <a:pt x="956" y="875"/>
                  </a:lnTo>
                  <a:lnTo>
                    <a:pt x="947" y="846"/>
                  </a:lnTo>
                  <a:lnTo>
                    <a:pt x="935" y="812"/>
                  </a:lnTo>
                  <a:lnTo>
                    <a:pt x="923" y="781"/>
                  </a:lnTo>
                  <a:lnTo>
                    <a:pt x="910" y="752"/>
                  </a:lnTo>
                  <a:lnTo>
                    <a:pt x="898" y="724"/>
                  </a:lnTo>
                  <a:lnTo>
                    <a:pt x="882" y="691"/>
                  </a:lnTo>
                  <a:lnTo>
                    <a:pt x="867" y="661"/>
                  </a:lnTo>
                  <a:lnTo>
                    <a:pt x="853" y="633"/>
                  </a:lnTo>
                  <a:lnTo>
                    <a:pt x="837" y="606"/>
                  </a:lnTo>
                  <a:lnTo>
                    <a:pt x="822" y="581"/>
                  </a:lnTo>
                  <a:lnTo>
                    <a:pt x="806" y="554"/>
                  </a:lnTo>
                  <a:lnTo>
                    <a:pt x="790" y="530"/>
                  </a:lnTo>
                  <a:lnTo>
                    <a:pt x="771" y="501"/>
                  </a:lnTo>
                  <a:lnTo>
                    <a:pt x="752" y="474"/>
                  </a:lnTo>
                  <a:lnTo>
                    <a:pt x="731" y="450"/>
                  </a:lnTo>
                  <a:lnTo>
                    <a:pt x="711" y="425"/>
                  </a:lnTo>
                  <a:lnTo>
                    <a:pt x="692" y="402"/>
                  </a:lnTo>
                  <a:lnTo>
                    <a:pt x="673" y="380"/>
                  </a:lnTo>
                  <a:lnTo>
                    <a:pt x="655" y="361"/>
                  </a:lnTo>
                  <a:lnTo>
                    <a:pt x="632" y="337"/>
                  </a:lnTo>
                  <a:lnTo>
                    <a:pt x="608" y="315"/>
                  </a:lnTo>
                  <a:lnTo>
                    <a:pt x="589" y="296"/>
                  </a:lnTo>
                  <a:lnTo>
                    <a:pt x="566" y="276"/>
                  </a:lnTo>
                  <a:lnTo>
                    <a:pt x="543" y="257"/>
                  </a:lnTo>
                  <a:lnTo>
                    <a:pt x="518" y="236"/>
                  </a:lnTo>
                  <a:lnTo>
                    <a:pt x="494" y="217"/>
                  </a:lnTo>
                  <a:lnTo>
                    <a:pt x="471" y="200"/>
                  </a:lnTo>
                  <a:lnTo>
                    <a:pt x="445" y="179"/>
                  </a:lnTo>
                  <a:lnTo>
                    <a:pt x="423" y="164"/>
                  </a:lnTo>
                  <a:lnTo>
                    <a:pt x="401" y="150"/>
                  </a:lnTo>
                  <a:lnTo>
                    <a:pt x="385" y="140"/>
                  </a:lnTo>
                  <a:lnTo>
                    <a:pt x="372" y="129"/>
                  </a:lnTo>
                  <a:lnTo>
                    <a:pt x="359" y="121"/>
                  </a:lnTo>
                  <a:lnTo>
                    <a:pt x="347" y="116"/>
                  </a:lnTo>
                  <a:lnTo>
                    <a:pt x="334" y="109"/>
                  </a:lnTo>
                  <a:lnTo>
                    <a:pt x="317" y="101"/>
                  </a:lnTo>
                  <a:lnTo>
                    <a:pt x="301" y="93"/>
                  </a:lnTo>
                  <a:lnTo>
                    <a:pt x="286" y="84"/>
                  </a:lnTo>
                  <a:lnTo>
                    <a:pt x="274" y="78"/>
                  </a:lnTo>
                  <a:lnTo>
                    <a:pt x="259" y="69"/>
                  </a:lnTo>
                  <a:lnTo>
                    <a:pt x="243" y="61"/>
                  </a:lnTo>
                  <a:lnTo>
                    <a:pt x="226" y="55"/>
                  </a:lnTo>
                  <a:lnTo>
                    <a:pt x="209" y="45"/>
                  </a:lnTo>
                  <a:lnTo>
                    <a:pt x="194" y="40"/>
                  </a:lnTo>
                  <a:lnTo>
                    <a:pt x="180" y="33"/>
                  </a:lnTo>
                  <a:lnTo>
                    <a:pt x="164" y="27"/>
                  </a:lnTo>
                  <a:lnTo>
                    <a:pt x="148" y="21"/>
                  </a:lnTo>
                  <a:lnTo>
                    <a:pt x="131" y="15"/>
                  </a:lnTo>
                  <a:lnTo>
                    <a:pt x="119" y="11"/>
                  </a:lnTo>
                  <a:lnTo>
                    <a:pt x="104" y="6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  <a:effectLst>
              <a:prstShdw prst="shdw17" dist="17961" dir="2700000">
                <a:schemeClr val="accent2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92185" name="Freeform 9"/>
            <p:cNvSpPr/>
            <p:nvPr/>
          </p:nvSpPr>
          <p:spPr bwMode="auto">
            <a:xfrm rot="6980838">
              <a:off x="2781" y="2737"/>
              <a:ext cx="332" cy="241"/>
            </a:xfrm>
            <a:custGeom>
              <a:avLst/>
              <a:gdLst>
                <a:gd name="T0" fmla="*/ 0 w 1560"/>
                <a:gd name="T1" fmla="*/ 0 h 1071"/>
                <a:gd name="T2" fmla="*/ 0 w 1560"/>
                <a:gd name="T3" fmla="*/ 0 h 1071"/>
                <a:gd name="T4" fmla="*/ 0 w 1560"/>
                <a:gd name="T5" fmla="*/ 0 h 1071"/>
                <a:gd name="T6" fmla="*/ 0 w 1560"/>
                <a:gd name="T7" fmla="*/ 0 h 1071"/>
                <a:gd name="T8" fmla="*/ 0 w 1560"/>
                <a:gd name="T9" fmla="*/ 0 h 1071"/>
                <a:gd name="T10" fmla="*/ 0 w 1560"/>
                <a:gd name="T11" fmla="*/ 0 h 1071"/>
                <a:gd name="T12" fmla="*/ 0 w 1560"/>
                <a:gd name="T13" fmla="*/ 0 h 1071"/>
                <a:gd name="T14" fmla="*/ 0 w 1560"/>
                <a:gd name="T15" fmla="*/ 0 h 1071"/>
                <a:gd name="T16" fmla="*/ 0 w 1560"/>
                <a:gd name="T17" fmla="*/ 0 h 1071"/>
                <a:gd name="T18" fmla="*/ 0 w 1560"/>
                <a:gd name="T19" fmla="*/ 0 h 1071"/>
                <a:gd name="T20" fmla="*/ 0 w 1560"/>
                <a:gd name="T21" fmla="*/ 0 h 1071"/>
                <a:gd name="T22" fmla="*/ 0 w 1560"/>
                <a:gd name="T23" fmla="*/ 0 h 1071"/>
                <a:gd name="T24" fmla="*/ 0 w 1560"/>
                <a:gd name="T25" fmla="*/ 0 h 1071"/>
                <a:gd name="T26" fmla="*/ 0 w 1560"/>
                <a:gd name="T27" fmla="*/ 0 h 1071"/>
                <a:gd name="T28" fmla="*/ 0 w 1560"/>
                <a:gd name="T29" fmla="*/ 0 h 1071"/>
                <a:gd name="T30" fmla="*/ 0 w 1560"/>
                <a:gd name="T31" fmla="*/ 0 h 1071"/>
                <a:gd name="T32" fmla="*/ 0 w 1560"/>
                <a:gd name="T33" fmla="*/ 0 h 1071"/>
                <a:gd name="T34" fmla="*/ 0 w 1560"/>
                <a:gd name="T35" fmla="*/ 0 h 1071"/>
                <a:gd name="T36" fmla="*/ 0 w 1560"/>
                <a:gd name="T37" fmla="*/ 0 h 1071"/>
                <a:gd name="T38" fmla="*/ 0 w 1560"/>
                <a:gd name="T39" fmla="*/ 0 h 1071"/>
                <a:gd name="T40" fmla="*/ 0 w 1560"/>
                <a:gd name="T41" fmla="*/ 0 h 1071"/>
                <a:gd name="T42" fmla="*/ 0 w 1560"/>
                <a:gd name="T43" fmla="*/ 0 h 1071"/>
                <a:gd name="T44" fmla="*/ 0 w 1560"/>
                <a:gd name="T45" fmla="*/ 0 h 1071"/>
                <a:gd name="T46" fmla="*/ 0 w 1560"/>
                <a:gd name="T47" fmla="*/ 0 h 1071"/>
                <a:gd name="T48" fmla="*/ 0 w 1560"/>
                <a:gd name="T49" fmla="*/ 0 h 1071"/>
                <a:gd name="T50" fmla="*/ 0 w 1560"/>
                <a:gd name="T51" fmla="*/ 0 h 1071"/>
                <a:gd name="T52" fmla="*/ 0 w 1560"/>
                <a:gd name="T53" fmla="*/ 0 h 1071"/>
                <a:gd name="T54" fmla="*/ 0 w 1560"/>
                <a:gd name="T55" fmla="*/ 0 h 1071"/>
                <a:gd name="T56" fmla="*/ 0 w 1560"/>
                <a:gd name="T57" fmla="*/ 0 h 1071"/>
                <a:gd name="T58" fmla="*/ 0 w 1560"/>
                <a:gd name="T59" fmla="*/ 0 h 1071"/>
                <a:gd name="T60" fmla="*/ 0 w 1560"/>
                <a:gd name="T61" fmla="*/ 0 h 1071"/>
                <a:gd name="T62" fmla="*/ 0 w 1560"/>
                <a:gd name="T63" fmla="*/ 0 h 1071"/>
                <a:gd name="T64" fmla="*/ 0 w 1560"/>
                <a:gd name="T65" fmla="*/ 0 h 1071"/>
                <a:gd name="T66" fmla="*/ 0 w 1560"/>
                <a:gd name="T67" fmla="*/ 0 h 1071"/>
                <a:gd name="T68" fmla="*/ 0 w 1560"/>
                <a:gd name="T69" fmla="*/ 0 h 1071"/>
                <a:gd name="T70" fmla="*/ 0 w 1560"/>
                <a:gd name="T71" fmla="*/ 0 h 1071"/>
                <a:gd name="T72" fmla="*/ 0 w 1560"/>
                <a:gd name="T73" fmla="*/ 0 h 1071"/>
                <a:gd name="T74" fmla="*/ 0 w 1560"/>
                <a:gd name="T75" fmla="*/ 0 h 1071"/>
                <a:gd name="T76" fmla="*/ 0 w 1560"/>
                <a:gd name="T77" fmla="*/ 0 h 1071"/>
                <a:gd name="T78" fmla="*/ 0 w 1560"/>
                <a:gd name="T79" fmla="*/ 0 h 1071"/>
                <a:gd name="T80" fmla="*/ 0 w 1560"/>
                <a:gd name="T81" fmla="*/ 0 h 1071"/>
                <a:gd name="T82" fmla="*/ 0 w 1560"/>
                <a:gd name="T83" fmla="*/ 0 h 1071"/>
                <a:gd name="T84" fmla="*/ 0 w 1560"/>
                <a:gd name="T85" fmla="*/ 0 h 1071"/>
                <a:gd name="T86" fmla="*/ 0 w 1560"/>
                <a:gd name="T87" fmla="*/ 0 h 1071"/>
                <a:gd name="T88" fmla="*/ 0 w 1560"/>
                <a:gd name="T89" fmla="*/ 0 h 1071"/>
                <a:gd name="T90" fmla="*/ 0 w 1560"/>
                <a:gd name="T91" fmla="*/ 0 h 1071"/>
                <a:gd name="T92" fmla="*/ 0 w 1560"/>
                <a:gd name="T93" fmla="*/ 0 h 1071"/>
                <a:gd name="T94" fmla="*/ 0 w 1560"/>
                <a:gd name="T95" fmla="*/ 0 h 1071"/>
                <a:gd name="T96" fmla="*/ 0 w 1560"/>
                <a:gd name="T97" fmla="*/ 0 h 1071"/>
                <a:gd name="T98" fmla="*/ 0 w 1560"/>
                <a:gd name="T99" fmla="*/ 0 h 1071"/>
                <a:gd name="T100" fmla="*/ 0 w 1560"/>
                <a:gd name="T101" fmla="*/ 0 h 1071"/>
                <a:gd name="T102" fmla="*/ 0 w 1560"/>
                <a:gd name="T103" fmla="*/ 0 h 1071"/>
                <a:gd name="T104" fmla="*/ 0 w 1560"/>
                <a:gd name="T105" fmla="*/ 0 h 1071"/>
                <a:gd name="T106" fmla="*/ 0 w 1560"/>
                <a:gd name="T107" fmla="*/ 0 h 1071"/>
                <a:gd name="T108" fmla="*/ 0 w 1560"/>
                <a:gd name="T109" fmla="*/ 0 h 1071"/>
                <a:gd name="T110" fmla="*/ 0 w 1560"/>
                <a:gd name="T111" fmla="*/ 0 h 1071"/>
                <a:gd name="T112" fmla="*/ 0 w 1560"/>
                <a:gd name="T113" fmla="*/ 0 h 1071"/>
                <a:gd name="T114" fmla="*/ 0 w 1560"/>
                <a:gd name="T115" fmla="*/ 0 h 1071"/>
                <a:gd name="T116" fmla="*/ 0 w 1560"/>
                <a:gd name="T117" fmla="*/ 0 h 1071"/>
                <a:gd name="T118" fmla="*/ 0 w 1560"/>
                <a:gd name="T119" fmla="*/ 0 h 1071"/>
                <a:gd name="T120" fmla="*/ 0 w 1560"/>
                <a:gd name="T121" fmla="*/ 0 h 107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60"/>
                <a:gd name="T184" fmla="*/ 0 h 1071"/>
                <a:gd name="T185" fmla="*/ 1560 w 1560"/>
                <a:gd name="T186" fmla="*/ 1071 h 107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60" h="1071">
                  <a:moveTo>
                    <a:pt x="0" y="990"/>
                  </a:moveTo>
                  <a:lnTo>
                    <a:pt x="212" y="1071"/>
                  </a:lnTo>
                  <a:lnTo>
                    <a:pt x="217" y="1054"/>
                  </a:lnTo>
                  <a:lnTo>
                    <a:pt x="224" y="1036"/>
                  </a:lnTo>
                  <a:lnTo>
                    <a:pt x="232" y="1013"/>
                  </a:lnTo>
                  <a:lnTo>
                    <a:pt x="241" y="993"/>
                  </a:lnTo>
                  <a:lnTo>
                    <a:pt x="249" y="972"/>
                  </a:lnTo>
                  <a:lnTo>
                    <a:pt x="257" y="956"/>
                  </a:lnTo>
                  <a:lnTo>
                    <a:pt x="266" y="934"/>
                  </a:lnTo>
                  <a:lnTo>
                    <a:pt x="274" y="916"/>
                  </a:lnTo>
                  <a:lnTo>
                    <a:pt x="285" y="896"/>
                  </a:lnTo>
                  <a:lnTo>
                    <a:pt x="295" y="877"/>
                  </a:lnTo>
                  <a:lnTo>
                    <a:pt x="307" y="858"/>
                  </a:lnTo>
                  <a:lnTo>
                    <a:pt x="318" y="840"/>
                  </a:lnTo>
                  <a:lnTo>
                    <a:pt x="327" y="826"/>
                  </a:lnTo>
                  <a:lnTo>
                    <a:pt x="337" y="811"/>
                  </a:lnTo>
                  <a:lnTo>
                    <a:pt x="348" y="794"/>
                  </a:lnTo>
                  <a:lnTo>
                    <a:pt x="360" y="778"/>
                  </a:lnTo>
                  <a:lnTo>
                    <a:pt x="372" y="760"/>
                  </a:lnTo>
                  <a:lnTo>
                    <a:pt x="384" y="744"/>
                  </a:lnTo>
                  <a:lnTo>
                    <a:pt x="393" y="732"/>
                  </a:lnTo>
                  <a:lnTo>
                    <a:pt x="403" y="717"/>
                  </a:lnTo>
                  <a:lnTo>
                    <a:pt x="418" y="699"/>
                  </a:lnTo>
                  <a:lnTo>
                    <a:pt x="435" y="682"/>
                  </a:lnTo>
                  <a:lnTo>
                    <a:pt x="454" y="659"/>
                  </a:lnTo>
                  <a:lnTo>
                    <a:pt x="473" y="638"/>
                  </a:lnTo>
                  <a:lnTo>
                    <a:pt x="493" y="616"/>
                  </a:lnTo>
                  <a:lnTo>
                    <a:pt x="513" y="596"/>
                  </a:lnTo>
                  <a:lnTo>
                    <a:pt x="538" y="576"/>
                  </a:lnTo>
                  <a:lnTo>
                    <a:pt x="557" y="559"/>
                  </a:lnTo>
                  <a:lnTo>
                    <a:pt x="577" y="543"/>
                  </a:lnTo>
                  <a:lnTo>
                    <a:pt x="600" y="525"/>
                  </a:lnTo>
                  <a:lnTo>
                    <a:pt x="626" y="506"/>
                  </a:lnTo>
                  <a:lnTo>
                    <a:pt x="653" y="487"/>
                  </a:lnTo>
                  <a:lnTo>
                    <a:pt x="678" y="471"/>
                  </a:lnTo>
                  <a:lnTo>
                    <a:pt x="706" y="453"/>
                  </a:lnTo>
                  <a:lnTo>
                    <a:pt x="736" y="436"/>
                  </a:lnTo>
                  <a:lnTo>
                    <a:pt x="764" y="422"/>
                  </a:lnTo>
                  <a:lnTo>
                    <a:pt x="792" y="409"/>
                  </a:lnTo>
                  <a:lnTo>
                    <a:pt x="817" y="396"/>
                  </a:lnTo>
                  <a:lnTo>
                    <a:pt x="842" y="386"/>
                  </a:lnTo>
                  <a:lnTo>
                    <a:pt x="870" y="373"/>
                  </a:lnTo>
                  <a:lnTo>
                    <a:pt x="897" y="364"/>
                  </a:lnTo>
                  <a:lnTo>
                    <a:pt x="925" y="354"/>
                  </a:lnTo>
                  <a:lnTo>
                    <a:pt x="954" y="345"/>
                  </a:lnTo>
                  <a:lnTo>
                    <a:pt x="980" y="337"/>
                  </a:lnTo>
                  <a:lnTo>
                    <a:pt x="1011" y="329"/>
                  </a:lnTo>
                  <a:lnTo>
                    <a:pt x="1043" y="320"/>
                  </a:lnTo>
                  <a:lnTo>
                    <a:pt x="1074" y="314"/>
                  </a:lnTo>
                  <a:lnTo>
                    <a:pt x="1106" y="308"/>
                  </a:lnTo>
                  <a:lnTo>
                    <a:pt x="1140" y="303"/>
                  </a:lnTo>
                  <a:lnTo>
                    <a:pt x="1170" y="300"/>
                  </a:lnTo>
                  <a:lnTo>
                    <a:pt x="1201" y="297"/>
                  </a:lnTo>
                  <a:lnTo>
                    <a:pt x="1238" y="296"/>
                  </a:lnTo>
                  <a:lnTo>
                    <a:pt x="1268" y="296"/>
                  </a:lnTo>
                  <a:lnTo>
                    <a:pt x="1305" y="296"/>
                  </a:lnTo>
                  <a:lnTo>
                    <a:pt x="1305" y="373"/>
                  </a:lnTo>
                  <a:lnTo>
                    <a:pt x="1560" y="194"/>
                  </a:lnTo>
                  <a:lnTo>
                    <a:pt x="1305" y="0"/>
                  </a:lnTo>
                  <a:lnTo>
                    <a:pt x="1305" y="73"/>
                  </a:lnTo>
                  <a:lnTo>
                    <a:pt x="1264" y="73"/>
                  </a:lnTo>
                  <a:lnTo>
                    <a:pt x="1227" y="75"/>
                  </a:lnTo>
                  <a:lnTo>
                    <a:pt x="1189" y="77"/>
                  </a:lnTo>
                  <a:lnTo>
                    <a:pt x="1155" y="80"/>
                  </a:lnTo>
                  <a:lnTo>
                    <a:pt x="1123" y="83"/>
                  </a:lnTo>
                  <a:lnTo>
                    <a:pt x="1091" y="87"/>
                  </a:lnTo>
                  <a:lnTo>
                    <a:pt x="1058" y="92"/>
                  </a:lnTo>
                  <a:lnTo>
                    <a:pt x="1028" y="98"/>
                  </a:lnTo>
                  <a:lnTo>
                    <a:pt x="999" y="103"/>
                  </a:lnTo>
                  <a:lnTo>
                    <a:pt x="968" y="110"/>
                  </a:lnTo>
                  <a:lnTo>
                    <a:pt x="929" y="119"/>
                  </a:lnTo>
                  <a:lnTo>
                    <a:pt x="899" y="128"/>
                  </a:lnTo>
                  <a:lnTo>
                    <a:pt x="869" y="137"/>
                  </a:lnTo>
                  <a:lnTo>
                    <a:pt x="840" y="147"/>
                  </a:lnTo>
                  <a:lnTo>
                    <a:pt x="806" y="159"/>
                  </a:lnTo>
                  <a:lnTo>
                    <a:pt x="775" y="171"/>
                  </a:lnTo>
                  <a:lnTo>
                    <a:pt x="747" y="183"/>
                  </a:lnTo>
                  <a:lnTo>
                    <a:pt x="718" y="196"/>
                  </a:lnTo>
                  <a:lnTo>
                    <a:pt x="686" y="212"/>
                  </a:lnTo>
                  <a:lnTo>
                    <a:pt x="656" y="227"/>
                  </a:lnTo>
                  <a:lnTo>
                    <a:pt x="627" y="240"/>
                  </a:lnTo>
                  <a:lnTo>
                    <a:pt x="600" y="257"/>
                  </a:lnTo>
                  <a:lnTo>
                    <a:pt x="574" y="270"/>
                  </a:lnTo>
                  <a:lnTo>
                    <a:pt x="549" y="288"/>
                  </a:lnTo>
                  <a:lnTo>
                    <a:pt x="524" y="304"/>
                  </a:lnTo>
                  <a:lnTo>
                    <a:pt x="496" y="323"/>
                  </a:lnTo>
                  <a:lnTo>
                    <a:pt x="469" y="342"/>
                  </a:lnTo>
                  <a:lnTo>
                    <a:pt x="444" y="363"/>
                  </a:lnTo>
                  <a:lnTo>
                    <a:pt x="420" y="383"/>
                  </a:lnTo>
                  <a:lnTo>
                    <a:pt x="397" y="402"/>
                  </a:lnTo>
                  <a:lnTo>
                    <a:pt x="375" y="421"/>
                  </a:lnTo>
                  <a:lnTo>
                    <a:pt x="356" y="439"/>
                  </a:lnTo>
                  <a:lnTo>
                    <a:pt x="331" y="462"/>
                  </a:lnTo>
                  <a:lnTo>
                    <a:pt x="310" y="486"/>
                  </a:lnTo>
                  <a:lnTo>
                    <a:pt x="291" y="505"/>
                  </a:lnTo>
                  <a:lnTo>
                    <a:pt x="270" y="528"/>
                  </a:lnTo>
                  <a:lnTo>
                    <a:pt x="251" y="551"/>
                  </a:lnTo>
                  <a:lnTo>
                    <a:pt x="231" y="576"/>
                  </a:lnTo>
                  <a:lnTo>
                    <a:pt x="212" y="600"/>
                  </a:lnTo>
                  <a:lnTo>
                    <a:pt x="194" y="623"/>
                  </a:lnTo>
                  <a:lnTo>
                    <a:pt x="174" y="649"/>
                  </a:lnTo>
                  <a:lnTo>
                    <a:pt x="159" y="671"/>
                  </a:lnTo>
                  <a:lnTo>
                    <a:pt x="144" y="692"/>
                  </a:lnTo>
                  <a:lnTo>
                    <a:pt x="135" y="707"/>
                  </a:lnTo>
                  <a:lnTo>
                    <a:pt x="124" y="722"/>
                  </a:lnTo>
                  <a:lnTo>
                    <a:pt x="116" y="735"/>
                  </a:lnTo>
                  <a:lnTo>
                    <a:pt x="110" y="747"/>
                  </a:lnTo>
                  <a:lnTo>
                    <a:pt x="102" y="760"/>
                  </a:lnTo>
                  <a:lnTo>
                    <a:pt x="95" y="777"/>
                  </a:lnTo>
                  <a:lnTo>
                    <a:pt x="87" y="793"/>
                  </a:lnTo>
                  <a:lnTo>
                    <a:pt x="79" y="807"/>
                  </a:lnTo>
                  <a:lnTo>
                    <a:pt x="72" y="819"/>
                  </a:lnTo>
                  <a:lnTo>
                    <a:pt x="64" y="835"/>
                  </a:lnTo>
                  <a:lnTo>
                    <a:pt x="56" y="851"/>
                  </a:lnTo>
                  <a:lnTo>
                    <a:pt x="49" y="868"/>
                  </a:lnTo>
                  <a:lnTo>
                    <a:pt x="40" y="885"/>
                  </a:lnTo>
                  <a:lnTo>
                    <a:pt x="34" y="900"/>
                  </a:lnTo>
                  <a:lnTo>
                    <a:pt x="27" y="914"/>
                  </a:lnTo>
                  <a:lnTo>
                    <a:pt x="22" y="930"/>
                  </a:lnTo>
                  <a:lnTo>
                    <a:pt x="15" y="946"/>
                  </a:lnTo>
                  <a:lnTo>
                    <a:pt x="10" y="963"/>
                  </a:lnTo>
                  <a:lnTo>
                    <a:pt x="6" y="975"/>
                  </a:lnTo>
                  <a:lnTo>
                    <a:pt x="0" y="99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prstShdw prst="shdw17" dist="17961" dir="2700000">
                <a:srgbClr val="995C00"/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6810" name="Freeform 10"/>
            <p:cNvSpPr/>
            <p:nvPr/>
          </p:nvSpPr>
          <p:spPr bwMode="auto">
            <a:xfrm rot="-14619162">
              <a:off x="2328" y="2758"/>
              <a:ext cx="332" cy="242"/>
            </a:xfrm>
            <a:custGeom>
              <a:avLst/>
              <a:gdLst/>
              <a:ahLst/>
              <a:cxnLst>
                <a:cxn ang="0">
                  <a:pos x="1348" y="0"/>
                </a:cxn>
                <a:cxn ang="0">
                  <a:pos x="1336" y="35"/>
                </a:cxn>
                <a:cxn ang="0">
                  <a:pos x="1319" y="78"/>
                </a:cxn>
                <a:cxn ang="0">
                  <a:pos x="1303" y="115"/>
                </a:cxn>
                <a:cxn ang="0">
                  <a:pos x="1285" y="154"/>
                </a:cxn>
                <a:cxn ang="0">
                  <a:pos x="1265" y="194"/>
                </a:cxn>
                <a:cxn ang="0">
                  <a:pos x="1242" y="230"/>
                </a:cxn>
                <a:cxn ang="0">
                  <a:pos x="1223" y="260"/>
                </a:cxn>
                <a:cxn ang="0">
                  <a:pos x="1200" y="293"/>
                </a:cxn>
                <a:cxn ang="0">
                  <a:pos x="1175" y="327"/>
                </a:cxn>
                <a:cxn ang="0">
                  <a:pos x="1156" y="354"/>
                </a:cxn>
                <a:cxn ang="0">
                  <a:pos x="1125" y="389"/>
                </a:cxn>
                <a:cxn ang="0">
                  <a:pos x="1087" y="433"/>
                </a:cxn>
                <a:cxn ang="0">
                  <a:pos x="1046" y="475"/>
                </a:cxn>
                <a:cxn ang="0">
                  <a:pos x="1003" y="512"/>
                </a:cxn>
                <a:cxn ang="0">
                  <a:pos x="960" y="545"/>
                </a:cxn>
                <a:cxn ang="0">
                  <a:pos x="907" y="583"/>
                </a:cxn>
                <a:cxn ang="0">
                  <a:pos x="854" y="617"/>
                </a:cxn>
                <a:cxn ang="0">
                  <a:pos x="795" y="649"/>
                </a:cxn>
                <a:cxn ang="0">
                  <a:pos x="742" y="674"/>
                </a:cxn>
                <a:cxn ang="0">
                  <a:pos x="690" y="698"/>
                </a:cxn>
                <a:cxn ang="0">
                  <a:pos x="635" y="717"/>
                </a:cxn>
                <a:cxn ang="0">
                  <a:pos x="580" y="734"/>
                </a:cxn>
                <a:cxn ang="0">
                  <a:pos x="517" y="750"/>
                </a:cxn>
                <a:cxn ang="0">
                  <a:pos x="453" y="763"/>
                </a:cxn>
                <a:cxn ang="0">
                  <a:pos x="390" y="771"/>
                </a:cxn>
                <a:cxn ang="0">
                  <a:pos x="322" y="775"/>
                </a:cxn>
                <a:cxn ang="0">
                  <a:pos x="255" y="775"/>
                </a:cxn>
                <a:cxn ang="0">
                  <a:pos x="0" y="877"/>
                </a:cxn>
                <a:cxn ang="0">
                  <a:pos x="255" y="998"/>
                </a:cxn>
                <a:cxn ang="0">
                  <a:pos x="333" y="996"/>
                </a:cxn>
                <a:cxn ang="0">
                  <a:pos x="405" y="991"/>
                </a:cxn>
                <a:cxn ang="0">
                  <a:pos x="468" y="984"/>
                </a:cxn>
                <a:cxn ang="0">
                  <a:pos x="532" y="973"/>
                </a:cxn>
                <a:cxn ang="0">
                  <a:pos x="592" y="961"/>
                </a:cxn>
                <a:cxn ang="0">
                  <a:pos x="661" y="943"/>
                </a:cxn>
                <a:cxn ang="0">
                  <a:pos x="719" y="924"/>
                </a:cxn>
                <a:cxn ang="0">
                  <a:pos x="785" y="900"/>
                </a:cxn>
                <a:cxn ang="0">
                  <a:pos x="842" y="875"/>
                </a:cxn>
                <a:cxn ang="0">
                  <a:pos x="904" y="844"/>
                </a:cxn>
                <a:cxn ang="0">
                  <a:pos x="960" y="814"/>
                </a:cxn>
                <a:cxn ang="0">
                  <a:pos x="1011" y="783"/>
                </a:cxn>
                <a:cxn ang="0">
                  <a:pos x="1064" y="748"/>
                </a:cxn>
                <a:cxn ang="0">
                  <a:pos x="1116" y="708"/>
                </a:cxn>
                <a:cxn ang="0">
                  <a:pos x="1163" y="669"/>
                </a:cxn>
                <a:cxn ang="0">
                  <a:pos x="1204" y="632"/>
                </a:cxn>
                <a:cxn ang="0">
                  <a:pos x="1250" y="585"/>
                </a:cxn>
                <a:cxn ang="0">
                  <a:pos x="1289" y="543"/>
                </a:cxn>
                <a:cxn ang="0">
                  <a:pos x="1329" y="495"/>
                </a:cxn>
                <a:cxn ang="0">
                  <a:pos x="1365" y="448"/>
                </a:cxn>
                <a:cxn ang="0">
                  <a:pos x="1401" y="400"/>
                </a:cxn>
                <a:cxn ang="0">
                  <a:pos x="1425" y="364"/>
                </a:cxn>
                <a:cxn ang="0">
                  <a:pos x="1444" y="336"/>
                </a:cxn>
                <a:cxn ang="0">
                  <a:pos x="1458" y="311"/>
                </a:cxn>
                <a:cxn ang="0">
                  <a:pos x="1473" y="278"/>
                </a:cxn>
                <a:cxn ang="0">
                  <a:pos x="1488" y="252"/>
                </a:cxn>
                <a:cxn ang="0">
                  <a:pos x="1504" y="220"/>
                </a:cxn>
                <a:cxn ang="0">
                  <a:pos x="1520" y="186"/>
                </a:cxn>
                <a:cxn ang="0">
                  <a:pos x="1532" y="157"/>
                </a:cxn>
                <a:cxn ang="0">
                  <a:pos x="1545" y="125"/>
                </a:cxn>
                <a:cxn ang="0">
                  <a:pos x="1554" y="96"/>
                </a:cxn>
              </a:cxnLst>
              <a:rect l="0" t="0" r="r" b="b"/>
              <a:pathLst>
                <a:path w="1559" h="1072">
                  <a:moveTo>
                    <a:pt x="1559" y="81"/>
                  </a:moveTo>
                  <a:lnTo>
                    <a:pt x="1348" y="0"/>
                  </a:lnTo>
                  <a:lnTo>
                    <a:pt x="1342" y="17"/>
                  </a:lnTo>
                  <a:lnTo>
                    <a:pt x="1336" y="35"/>
                  </a:lnTo>
                  <a:lnTo>
                    <a:pt x="1327" y="58"/>
                  </a:lnTo>
                  <a:lnTo>
                    <a:pt x="1319" y="78"/>
                  </a:lnTo>
                  <a:lnTo>
                    <a:pt x="1311" y="99"/>
                  </a:lnTo>
                  <a:lnTo>
                    <a:pt x="1303" y="115"/>
                  </a:lnTo>
                  <a:lnTo>
                    <a:pt x="1293" y="137"/>
                  </a:lnTo>
                  <a:lnTo>
                    <a:pt x="1285" y="154"/>
                  </a:lnTo>
                  <a:lnTo>
                    <a:pt x="1274" y="175"/>
                  </a:lnTo>
                  <a:lnTo>
                    <a:pt x="1265" y="194"/>
                  </a:lnTo>
                  <a:lnTo>
                    <a:pt x="1253" y="213"/>
                  </a:lnTo>
                  <a:lnTo>
                    <a:pt x="1242" y="230"/>
                  </a:lnTo>
                  <a:lnTo>
                    <a:pt x="1232" y="245"/>
                  </a:lnTo>
                  <a:lnTo>
                    <a:pt x="1223" y="260"/>
                  </a:lnTo>
                  <a:lnTo>
                    <a:pt x="1212" y="277"/>
                  </a:lnTo>
                  <a:lnTo>
                    <a:pt x="1200" y="293"/>
                  </a:lnTo>
                  <a:lnTo>
                    <a:pt x="1188" y="311"/>
                  </a:lnTo>
                  <a:lnTo>
                    <a:pt x="1175" y="327"/>
                  </a:lnTo>
                  <a:lnTo>
                    <a:pt x="1167" y="339"/>
                  </a:lnTo>
                  <a:lnTo>
                    <a:pt x="1156" y="354"/>
                  </a:lnTo>
                  <a:lnTo>
                    <a:pt x="1141" y="372"/>
                  </a:lnTo>
                  <a:lnTo>
                    <a:pt x="1125" y="389"/>
                  </a:lnTo>
                  <a:lnTo>
                    <a:pt x="1106" y="412"/>
                  </a:lnTo>
                  <a:lnTo>
                    <a:pt x="1087" y="433"/>
                  </a:lnTo>
                  <a:lnTo>
                    <a:pt x="1067" y="455"/>
                  </a:lnTo>
                  <a:lnTo>
                    <a:pt x="1046" y="475"/>
                  </a:lnTo>
                  <a:lnTo>
                    <a:pt x="1022" y="495"/>
                  </a:lnTo>
                  <a:lnTo>
                    <a:pt x="1003" y="512"/>
                  </a:lnTo>
                  <a:lnTo>
                    <a:pt x="983" y="528"/>
                  </a:lnTo>
                  <a:lnTo>
                    <a:pt x="960" y="545"/>
                  </a:lnTo>
                  <a:lnTo>
                    <a:pt x="934" y="564"/>
                  </a:lnTo>
                  <a:lnTo>
                    <a:pt x="907" y="583"/>
                  </a:lnTo>
                  <a:lnTo>
                    <a:pt x="882" y="600"/>
                  </a:lnTo>
                  <a:lnTo>
                    <a:pt x="854" y="617"/>
                  </a:lnTo>
                  <a:lnTo>
                    <a:pt x="824" y="635"/>
                  </a:lnTo>
                  <a:lnTo>
                    <a:pt x="795" y="649"/>
                  </a:lnTo>
                  <a:lnTo>
                    <a:pt x="768" y="662"/>
                  </a:lnTo>
                  <a:lnTo>
                    <a:pt x="742" y="674"/>
                  </a:lnTo>
                  <a:lnTo>
                    <a:pt x="718" y="685"/>
                  </a:lnTo>
                  <a:lnTo>
                    <a:pt x="690" y="698"/>
                  </a:lnTo>
                  <a:lnTo>
                    <a:pt x="662" y="707"/>
                  </a:lnTo>
                  <a:lnTo>
                    <a:pt x="635" y="717"/>
                  </a:lnTo>
                  <a:lnTo>
                    <a:pt x="605" y="726"/>
                  </a:lnTo>
                  <a:lnTo>
                    <a:pt x="580" y="734"/>
                  </a:lnTo>
                  <a:lnTo>
                    <a:pt x="548" y="742"/>
                  </a:lnTo>
                  <a:lnTo>
                    <a:pt x="517" y="750"/>
                  </a:lnTo>
                  <a:lnTo>
                    <a:pt x="486" y="757"/>
                  </a:lnTo>
                  <a:lnTo>
                    <a:pt x="453" y="763"/>
                  </a:lnTo>
                  <a:lnTo>
                    <a:pt x="419" y="768"/>
                  </a:lnTo>
                  <a:lnTo>
                    <a:pt x="390" y="771"/>
                  </a:lnTo>
                  <a:lnTo>
                    <a:pt x="358" y="774"/>
                  </a:lnTo>
                  <a:lnTo>
                    <a:pt x="322" y="775"/>
                  </a:lnTo>
                  <a:lnTo>
                    <a:pt x="292" y="775"/>
                  </a:lnTo>
                  <a:lnTo>
                    <a:pt x="255" y="775"/>
                  </a:lnTo>
                  <a:lnTo>
                    <a:pt x="255" y="698"/>
                  </a:lnTo>
                  <a:lnTo>
                    <a:pt x="0" y="877"/>
                  </a:lnTo>
                  <a:lnTo>
                    <a:pt x="255" y="1072"/>
                  </a:lnTo>
                  <a:lnTo>
                    <a:pt x="255" y="998"/>
                  </a:lnTo>
                  <a:lnTo>
                    <a:pt x="296" y="998"/>
                  </a:lnTo>
                  <a:lnTo>
                    <a:pt x="333" y="996"/>
                  </a:lnTo>
                  <a:lnTo>
                    <a:pt x="371" y="994"/>
                  </a:lnTo>
                  <a:lnTo>
                    <a:pt x="405" y="991"/>
                  </a:lnTo>
                  <a:lnTo>
                    <a:pt x="437" y="988"/>
                  </a:lnTo>
                  <a:lnTo>
                    <a:pt x="468" y="984"/>
                  </a:lnTo>
                  <a:lnTo>
                    <a:pt x="502" y="979"/>
                  </a:lnTo>
                  <a:lnTo>
                    <a:pt x="532" y="973"/>
                  </a:lnTo>
                  <a:lnTo>
                    <a:pt x="561" y="968"/>
                  </a:lnTo>
                  <a:lnTo>
                    <a:pt x="592" y="961"/>
                  </a:lnTo>
                  <a:lnTo>
                    <a:pt x="631" y="951"/>
                  </a:lnTo>
                  <a:lnTo>
                    <a:pt x="661" y="943"/>
                  </a:lnTo>
                  <a:lnTo>
                    <a:pt x="691" y="934"/>
                  </a:lnTo>
                  <a:lnTo>
                    <a:pt x="719" y="924"/>
                  </a:lnTo>
                  <a:lnTo>
                    <a:pt x="753" y="912"/>
                  </a:lnTo>
                  <a:lnTo>
                    <a:pt x="785" y="900"/>
                  </a:lnTo>
                  <a:lnTo>
                    <a:pt x="813" y="888"/>
                  </a:lnTo>
                  <a:lnTo>
                    <a:pt x="842" y="875"/>
                  </a:lnTo>
                  <a:lnTo>
                    <a:pt x="874" y="859"/>
                  </a:lnTo>
                  <a:lnTo>
                    <a:pt x="904" y="844"/>
                  </a:lnTo>
                  <a:lnTo>
                    <a:pt x="932" y="831"/>
                  </a:lnTo>
                  <a:lnTo>
                    <a:pt x="960" y="814"/>
                  </a:lnTo>
                  <a:lnTo>
                    <a:pt x="984" y="801"/>
                  </a:lnTo>
                  <a:lnTo>
                    <a:pt x="1011" y="783"/>
                  </a:lnTo>
                  <a:lnTo>
                    <a:pt x="1036" y="767"/>
                  </a:lnTo>
                  <a:lnTo>
                    <a:pt x="1064" y="748"/>
                  </a:lnTo>
                  <a:lnTo>
                    <a:pt x="1091" y="729"/>
                  </a:lnTo>
                  <a:lnTo>
                    <a:pt x="1116" y="708"/>
                  </a:lnTo>
                  <a:lnTo>
                    <a:pt x="1140" y="688"/>
                  </a:lnTo>
                  <a:lnTo>
                    <a:pt x="1163" y="669"/>
                  </a:lnTo>
                  <a:lnTo>
                    <a:pt x="1185" y="650"/>
                  </a:lnTo>
                  <a:lnTo>
                    <a:pt x="1204" y="632"/>
                  </a:lnTo>
                  <a:lnTo>
                    <a:pt x="1228" y="609"/>
                  </a:lnTo>
                  <a:lnTo>
                    <a:pt x="1250" y="585"/>
                  </a:lnTo>
                  <a:lnTo>
                    <a:pt x="1269" y="566"/>
                  </a:lnTo>
                  <a:lnTo>
                    <a:pt x="1289" y="543"/>
                  </a:lnTo>
                  <a:lnTo>
                    <a:pt x="1308" y="520"/>
                  </a:lnTo>
                  <a:lnTo>
                    <a:pt x="1329" y="495"/>
                  </a:lnTo>
                  <a:lnTo>
                    <a:pt x="1348" y="471"/>
                  </a:lnTo>
                  <a:lnTo>
                    <a:pt x="1365" y="448"/>
                  </a:lnTo>
                  <a:lnTo>
                    <a:pt x="1386" y="422"/>
                  </a:lnTo>
                  <a:lnTo>
                    <a:pt x="1401" y="400"/>
                  </a:lnTo>
                  <a:lnTo>
                    <a:pt x="1416" y="378"/>
                  </a:lnTo>
                  <a:lnTo>
                    <a:pt x="1425" y="364"/>
                  </a:lnTo>
                  <a:lnTo>
                    <a:pt x="1436" y="349"/>
                  </a:lnTo>
                  <a:lnTo>
                    <a:pt x="1444" y="336"/>
                  </a:lnTo>
                  <a:lnTo>
                    <a:pt x="1450" y="324"/>
                  </a:lnTo>
                  <a:lnTo>
                    <a:pt x="1458" y="311"/>
                  </a:lnTo>
                  <a:lnTo>
                    <a:pt x="1464" y="294"/>
                  </a:lnTo>
                  <a:lnTo>
                    <a:pt x="1473" y="278"/>
                  </a:lnTo>
                  <a:lnTo>
                    <a:pt x="1481" y="264"/>
                  </a:lnTo>
                  <a:lnTo>
                    <a:pt x="1488" y="252"/>
                  </a:lnTo>
                  <a:lnTo>
                    <a:pt x="1496" y="236"/>
                  </a:lnTo>
                  <a:lnTo>
                    <a:pt x="1504" y="220"/>
                  </a:lnTo>
                  <a:lnTo>
                    <a:pt x="1511" y="203"/>
                  </a:lnTo>
                  <a:lnTo>
                    <a:pt x="1520" y="186"/>
                  </a:lnTo>
                  <a:lnTo>
                    <a:pt x="1526" y="171"/>
                  </a:lnTo>
                  <a:lnTo>
                    <a:pt x="1532" y="157"/>
                  </a:lnTo>
                  <a:lnTo>
                    <a:pt x="1538" y="141"/>
                  </a:lnTo>
                  <a:lnTo>
                    <a:pt x="1545" y="125"/>
                  </a:lnTo>
                  <a:lnTo>
                    <a:pt x="1550" y="108"/>
                  </a:lnTo>
                  <a:lnTo>
                    <a:pt x="1554" y="96"/>
                  </a:lnTo>
                  <a:lnTo>
                    <a:pt x="1559" y="8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grpSp>
        <p:nvGrpSpPr>
          <p:cNvPr id="3" name="Group 12"/>
          <p:cNvGrpSpPr/>
          <p:nvPr/>
        </p:nvGrpSpPr>
        <p:grpSpPr bwMode="auto">
          <a:xfrm>
            <a:off x="298450" y="1196752"/>
            <a:ext cx="8064500" cy="2824539"/>
            <a:chOff x="288" y="614"/>
            <a:chExt cx="4944" cy="1738"/>
          </a:xfrm>
        </p:grpSpPr>
        <p:sp>
          <p:nvSpPr>
            <p:cNvPr id="76813" name="Freeform 13"/>
            <p:cNvSpPr/>
            <p:nvPr/>
          </p:nvSpPr>
          <p:spPr bwMode="auto">
            <a:xfrm rot="18599467">
              <a:off x="4548" y="530"/>
              <a:ext cx="491" cy="659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23" y="218"/>
                </a:cxn>
                <a:cxn ang="0">
                  <a:pos x="58" y="230"/>
                </a:cxn>
                <a:cxn ang="0">
                  <a:pos x="101" y="246"/>
                </a:cxn>
                <a:cxn ang="0">
                  <a:pos x="138" y="262"/>
                </a:cxn>
                <a:cxn ang="0">
                  <a:pos x="177" y="280"/>
                </a:cxn>
                <a:cxn ang="0">
                  <a:pos x="217" y="300"/>
                </a:cxn>
                <a:cxn ang="0">
                  <a:pos x="253" y="324"/>
                </a:cxn>
                <a:cxn ang="0">
                  <a:pos x="282" y="343"/>
                </a:cxn>
                <a:cxn ang="0">
                  <a:pos x="316" y="366"/>
                </a:cxn>
                <a:cxn ang="0">
                  <a:pos x="350" y="390"/>
                </a:cxn>
                <a:cxn ang="0">
                  <a:pos x="377" y="409"/>
                </a:cxn>
                <a:cxn ang="0">
                  <a:pos x="412" y="440"/>
                </a:cxn>
                <a:cxn ang="0">
                  <a:pos x="456" y="478"/>
                </a:cxn>
                <a:cxn ang="0">
                  <a:pos x="498" y="519"/>
                </a:cxn>
                <a:cxn ang="0">
                  <a:pos x="534" y="563"/>
                </a:cxn>
                <a:cxn ang="0">
                  <a:pos x="568" y="606"/>
                </a:cxn>
                <a:cxn ang="0">
                  <a:pos x="606" y="659"/>
                </a:cxn>
                <a:cxn ang="0">
                  <a:pos x="640" y="712"/>
                </a:cxn>
                <a:cxn ang="0">
                  <a:pos x="671" y="770"/>
                </a:cxn>
                <a:cxn ang="0">
                  <a:pos x="697" y="823"/>
                </a:cxn>
                <a:cxn ang="0">
                  <a:pos x="720" y="876"/>
                </a:cxn>
                <a:cxn ang="0">
                  <a:pos x="739" y="931"/>
                </a:cxn>
                <a:cxn ang="0">
                  <a:pos x="757" y="986"/>
                </a:cxn>
                <a:cxn ang="0">
                  <a:pos x="773" y="1049"/>
                </a:cxn>
                <a:cxn ang="0">
                  <a:pos x="785" y="1113"/>
                </a:cxn>
                <a:cxn ang="0">
                  <a:pos x="794" y="1176"/>
                </a:cxn>
                <a:cxn ang="0">
                  <a:pos x="798" y="1244"/>
                </a:cxn>
                <a:cxn ang="0">
                  <a:pos x="798" y="1311"/>
                </a:cxn>
                <a:cxn ang="0">
                  <a:pos x="899" y="1566"/>
                </a:cxn>
                <a:cxn ang="0">
                  <a:pos x="1020" y="1311"/>
                </a:cxn>
                <a:cxn ang="0">
                  <a:pos x="1019" y="1234"/>
                </a:cxn>
                <a:cxn ang="0">
                  <a:pos x="1013" y="1162"/>
                </a:cxn>
                <a:cxn ang="0">
                  <a:pos x="1007" y="1098"/>
                </a:cxn>
                <a:cxn ang="0">
                  <a:pos x="996" y="1034"/>
                </a:cxn>
                <a:cxn ang="0">
                  <a:pos x="984" y="974"/>
                </a:cxn>
                <a:cxn ang="0">
                  <a:pos x="966" y="905"/>
                </a:cxn>
                <a:cxn ang="0">
                  <a:pos x="947" y="846"/>
                </a:cxn>
                <a:cxn ang="0">
                  <a:pos x="923" y="781"/>
                </a:cxn>
                <a:cxn ang="0">
                  <a:pos x="898" y="724"/>
                </a:cxn>
                <a:cxn ang="0">
                  <a:pos x="867" y="662"/>
                </a:cxn>
                <a:cxn ang="0">
                  <a:pos x="837" y="606"/>
                </a:cxn>
                <a:cxn ang="0">
                  <a:pos x="806" y="554"/>
                </a:cxn>
                <a:cxn ang="0">
                  <a:pos x="771" y="501"/>
                </a:cxn>
                <a:cxn ang="0">
                  <a:pos x="731" y="450"/>
                </a:cxn>
                <a:cxn ang="0">
                  <a:pos x="692" y="402"/>
                </a:cxn>
                <a:cxn ang="0">
                  <a:pos x="655" y="362"/>
                </a:cxn>
                <a:cxn ang="0">
                  <a:pos x="608" y="315"/>
                </a:cxn>
                <a:cxn ang="0">
                  <a:pos x="566" y="276"/>
                </a:cxn>
                <a:cxn ang="0">
                  <a:pos x="518" y="237"/>
                </a:cxn>
                <a:cxn ang="0">
                  <a:pos x="471" y="200"/>
                </a:cxn>
                <a:cxn ang="0">
                  <a:pos x="423" y="165"/>
                </a:cxn>
                <a:cxn ang="0">
                  <a:pos x="385" y="140"/>
                </a:cxn>
                <a:cxn ang="0">
                  <a:pos x="359" y="121"/>
                </a:cxn>
                <a:cxn ang="0">
                  <a:pos x="334" y="109"/>
                </a:cxn>
                <a:cxn ang="0">
                  <a:pos x="301" y="93"/>
                </a:cxn>
                <a:cxn ang="0">
                  <a:pos x="274" y="78"/>
                </a:cxn>
                <a:cxn ang="0">
                  <a:pos x="243" y="61"/>
                </a:cxn>
                <a:cxn ang="0">
                  <a:pos x="209" y="45"/>
                </a:cxn>
                <a:cxn ang="0">
                  <a:pos x="180" y="33"/>
                </a:cxn>
                <a:cxn ang="0">
                  <a:pos x="148" y="21"/>
                </a:cxn>
                <a:cxn ang="0">
                  <a:pos x="119" y="11"/>
                </a:cxn>
              </a:cxnLst>
              <a:rect l="0" t="0" r="r" b="b"/>
              <a:pathLst>
                <a:path w="1095" h="1566">
                  <a:moveTo>
                    <a:pt x="104" y="6"/>
                  </a:moveTo>
                  <a:lnTo>
                    <a:pt x="81" y="0"/>
                  </a:lnTo>
                  <a:lnTo>
                    <a:pt x="0" y="208"/>
                  </a:lnTo>
                  <a:lnTo>
                    <a:pt x="23" y="218"/>
                  </a:lnTo>
                  <a:lnTo>
                    <a:pt x="40" y="223"/>
                  </a:lnTo>
                  <a:lnTo>
                    <a:pt x="58" y="230"/>
                  </a:lnTo>
                  <a:lnTo>
                    <a:pt x="81" y="238"/>
                  </a:lnTo>
                  <a:lnTo>
                    <a:pt x="101" y="246"/>
                  </a:lnTo>
                  <a:lnTo>
                    <a:pt x="122" y="254"/>
                  </a:lnTo>
                  <a:lnTo>
                    <a:pt x="138" y="262"/>
                  </a:lnTo>
                  <a:lnTo>
                    <a:pt x="160" y="272"/>
                  </a:lnTo>
                  <a:lnTo>
                    <a:pt x="177" y="280"/>
                  </a:lnTo>
                  <a:lnTo>
                    <a:pt x="198" y="291"/>
                  </a:lnTo>
                  <a:lnTo>
                    <a:pt x="217" y="300"/>
                  </a:lnTo>
                  <a:lnTo>
                    <a:pt x="236" y="313"/>
                  </a:lnTo>
                  <a:lnTo>
                    <a:pt x="253" y="324"/>
                  </a:lnTo>
                  <a:lnTo>
                    <a:pt x="268" y="333"/>
                  </a:lnTo>
                  <a:lnTo>
                    <a:pt x="282" y="343"/>
                  </a:lnTo>
                  <a:lnTo>
                    <a:pt x="300" y="353"/>
                  </a:lnTo>
                  <a:lnTo>
                    <a:pt x="316" y="366"/>
                  </a:lnTo>
                  <a:lnTo>
                    <a:pt x="334" y="378"/>
                  </a:lnTo>
                  <a:lnTo>
                    <a:pt x="350" y="390"/>
                  </a:lnTo>
                  <a:lnTo>
                    <a:pt x="362" y="398"/>
                  </a:lnTo>
                  <a:lnTo>
                    <a:pt x="377" y="409"/>
                  </a:lnTo>
                  <a:lnTo>
                    <a:pt x="395" y="424"/>
                  </a:lnTo>
                  <a:lnTo>
                    <a:pt x="412" y="440"/>
                  </a:lnTo>
                  <a:lnTo>
                    <a:pt x="435" y="459"/>
                  </a:lnTo>
                  <a:lnTo>
                    <a:pt x="456" y="478"/>
                  </a:lnTo>
                  <a:lnTo>
                    <a:pt x="477" y="499"/>
                  </a:lnTo>
                  <a:lnTo>
                    <a:pt x="498" y="519"/>
                  </a:lnTo>
                  <a:lnTo>
                    <a:pt x="518" y="544"/>
                  </a:lnTo>
                  <a:lnTo>
                    <a:pt x="534" y="563"/>
                  </a:lnTo>
                  <a:lnTo>
                    <a:pt x="551" y="584"/>
                  </a:lnTo>
                  <a:lnTo>
                    <a:pt x="568" y="606"/>
                  </a:lnTo>
                  <a:lnTo>
                    <a:pt x="587" y="632"/>
                  </a:lnTo>
                  <a:lnTo>
                    <a:pt x="606" y="659"/>
                  </a:lnTo>
                  <a:lnTo>
                    <a:pt x="623" y="683"/>
                  </a:lnTo>
                  <a:lnTo>
                    <a:pt x="640" y="712"/>
                  </a:lnTo>
                  <a:lnTo>
                    <a:pt x="658" y="742"/>
                  </a:lnTo>
                  <a:lnTo>
                    <a:pt x="671" y="770"/>
                  </a:lnTo>
                  <a:lnTo>
                    <a:pt x="685" y="798"/>
                  </a:lnTo>
                  <a:lnTo>
                    <a:pt x="697" y="823"/>
                  </a:lnTo>
                  <a:lnTo>
                    <a:pt x="708" y="848"/>
                  </a:lnTo>
                  <a:lnTo>
                    <a:pt x="720" y="876"/>
                  </a:lnTo>
                  <a:lnTo>
                    <a:pt x="730" y="903"/>
                  </a:lnTo>
                  <a:lnTo>
                    <a:pt x="739" y="931"/>
                  </a:lnTo>
                  <a:lnTo>
                    <a:pt x="749" y="961"/>
                  </a:lnTo>
                  <a:lnTo>
                    <a:pt x="757" y="986"/>
                  </a:lnTo>
                  <a:lnTo>
                    <a:pt x="765" y="1018"/>
                  </a:lnTo>
                  <a:lnTo>
                    <a:pt x="773" y="1049"/>
                  </a:lnTo>
                  <a:lnTo>
                    <a:pt x="780" y="1080"/>
                  </a:lnTo>
                  <a:lnTo>
                    <a:pt x="785" y="1113"/>
                  </a:lnTo>
                  <a:lnTo>
                    <a:pt x="791" y="1147"/>
                  </a:lnTo>
                  <a:lnTo>
                    <a:pt x="794" y="1176"/>
                  </a:lnTo>
                  <a:lnTo>
                    <a:pt x="796" y="1208"/>
                  </a:lnTo>
                  <a:lnTo>
                    <a:pt x="798" y="1244"/>
                  </a:lnTo>
                  <a:lnTo>
                    <a:pt x="798" y="1274"/>
                  </a:lnTo>
                  <a:lnTo>
                    <a:pt x="798" y="1311"/>
                  </a:lnTo>
                  <a:lnTo>
                    <a:pt x="720" y="1311"/>
                  </a:lnTo>
                  <a:lnTo>
                    <a:pt x="899" y="1566"/>
                  </a:lnTo>
                  <a:lnTo>
                    <a:pt x="1095" y="1311"/>
                  </a:lnTo>
                  <a:lnTo>
                    <a:pt x="1020" y="1311"/>
                  </a:lnTo>
                  <a:lnTo>
                    <a:pt x="1020" y="1270"/>
                  </a:lnTo>
                  <a:lnTo>
                    <a:pt x="1019" y="1234"/>
                  </a:lnTo>
                  <a:lnTo>
                    <a:pt x="1016" y="1195"/>
                  </a:lnTo>
                  <a:lnTo>
                    <a:pt x="1013" y="1162"/>
                  </a:lnTo>
                  <a:lnTo>
                    <a:pt x="1011" y="1129"/>
                  </a:lnTo>
                  <a:lnTo>
                    <a:pt x="1007" y="1098"/>
                  </a:lnTo>
                  <a:lnTo>
                    <a:pt x="1001" y="1064"/>
                  </a:lnTo>
                  <a:lnTo>
                    <a:pt x="996" y="1034"/>
                  </a:lnTo>
                  <a:lnTo>
                    <a:pt x="990" y="1005"/>
                  </a:lnTo>
                  <a:lnTo>
                    <a:pt x="984" y="974"/>
                  </a:lnTo>
                  <a:lnTo>
                    <a:pt x="974" y="935"/>
                  </a:lnTo>
                  <a:lnTo>
                    <a:pt x="966" y="905"/>
                  </a:lnTo>
                  <a:lnTo>
                    <a:pt x="956" y="875"/>
                  </a:lnTo>
                  <a:lnTo>
                    <a:pt x="947" y="846"/>
                  </a:lnTo>
                  <a:lnTo>
                    <a:pt x="935" y="812"/>
                  </a:lnTo>
                  <a:lnTo>
                    <a:pt x="923" y="781"/>
                  </a:lnTo>
                  <a:lnTo>
                    <a:pt x="910" y="753"/>
                  </a:lnTo>
                  <a:lnTo>
                    <a:pt x="898" y="724"/>
                  </a:lnTo>
                  <a:lnTo>
                    <a:pt x="882" y="692"/>
                  </a:lnTo>
                  <a:lnTo>
                    <a:pt x="867" y="662"/>
                  </a:lnTo>
                  <a:lnTo>
                    <a:pt x="853" y="633"/>
                  </a:lnTo>
                  <a:lnTo>
                    <a:pt x="837" y="606"/>
                  </a:lnTo>
                  <a:lnTo>
                    <a:pt x="822" y="582"/>
                  </a:lnTo>
                  <a:lnTo>
                    <a:pt x="806" y="554"/>
                  </a:lnTo>
                  <a:lnTo>
                    <a:pt x="790" y="530"/>
                  </a:lnTo>
                  <a:lnTo>
                    <a:pt x="771" y="501"/>
                  </a:lnTo>
                  <a:lnTo>
                    <a:pt x="752" y="474"/>
                  </a:lnTo>
                  <a:lnTo>
                    <a:pt x="731" y="450"/>
                  </a:lnTo>
                  <a:lnTo>
                    <a:pt x="711" y="425"/>
                  </a:lnTo>
                  <a:lnTo>
                    <a:pt x="692" y="402"/>
                  </a:lnTo>
                  <a:lnTo>
                    <a:pt x="673" y="381"/>
                  </a:lnTo>
                  <a:lnTo>
                    <a:pt x="655" y="362"/>
                  </a:lnTo>
                  <a:lnTo>
                    <a:pt x="632" y="337"/>
                  </a:lnTo>
                  <a:lnTo>
                    <a:pt x="608" y="315"/>
                  </a:lnTo>
                  <a:lnTo>
                    <a:pt x="589" y="296"/>
                  </a:lnTo>
                  <a:lnTo>
                    <a:pt x="566" y="276"/>
                  </a:lnTo>
                  <a:lnTo>
                    <a:pt x="543" y="257"/>
                  </a:lnTo>
                  <a:lnTo>
                    <a:pt x="518" y="237"/>
                  </a:lnTo>
                  <a:lnTo>
                    <a:pt x="494" y="218"/>
                  </a:lnTo>
                  <a:lnTo>
                    <a:pt x="471" y="200"/>
                  </a:lnTo>
                  <a:lnTo>
                    <a:pt x="445" y="180"/>
                  </a:lnTo>
                  <a:lnTo>
                    <a:pt x="423" y="165"/>
                  </a:lnTo>
                  <a:lnTo>
                    <a:pt x="401" y="150"/>
                  </a:lnTo>
                  <a:lnTo>
                    <a:pt x="385" y="140"/>
                  </a:lnTo>
                  <a:lnTo>
                    <a:pt x="372" y="129"/>
                  </a:lnTo>
                  <a:lnTo>
                    <a:pt x="359" y="121"/>
                  </a:lnTo>
                  <a:lnTo>
                    <a:pt x="347" y="116"/>
                  </a:lnTo>
                  <a:lnTo>
                    <a:pt x="334" y="109"/>
                  </a:lnTo>
                  <a:lnTo>
                    <a:pt x="317" y="101"/>
                  </a:lnTo>
                  <a:lnTo>
                    <a:pt x="301" y="93"/>
                  </a:lnTo>
                  <a:lnTo>
                    <a:pt x="286" y="84"/>
                  </a:lnTo>
                  <a:lnTo>
                    <a:pt x="274" y="78"/>
                  </a:lnTo>
                  <a:lnTo>
                    <a:pt x="259" y="70"/>
                  </a:lnTo>
                  <a:lnTo>
                    <a:pt x="243" y="61"/>
                  </a:lnTo>
                  <a:lnTo>
                    <a:pt x="226" y="55"/>
                  </a:lnTo>
                  <a:lnTo>
                    <a:pt x="209" y="45"/>
                  </a:lnTo>
                  <a:lnTo>
                    <a:pt x="194" y="40"/>
                  </a:lnTo>
                  <a:lnTo>
                    <a:pt x="180" y="33"/>
                  </a:lnTo>
                  <a:lnTo>
                    <a:pt x="164" y="27"/>
                  </a:lnTo>
                  <a:lnTo>
                    <a:pt x="148" y="21"/>
                  </a:lnTo>
                  <a:lnTo>
                    <a:pt x="131" y="15"/>
                  </a:lnTo>
                  <a:lnTo>
                    <a:pt x="119" y="11"/>
                  </a:lnTo>
                  <a:lnTo>
                    <a:pt x="104" y="6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  <a:effectLst>
              <a:prstShdw prst="shdw17" dist="17961" dir="2700000">
                <a:schemeClr val="accent2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92182" name="Rectangle 14"/>
            <p:cNvSpPr>
              <a:spLocks noChangeArrowheads="1"/>
            </p:cNvSpPr>
            <p:nvPr/>
          </p:nvSpPr>
          <p:spPr bwMode="auto">
            <a:xfrm>
              <a:off x="288" y="1968"/>
              <a:ext cx="494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Font typeface="Monotype Sorts"/>
                <a:buNone/>
              </a:pPr>
              <a:r>
                <a:rPr lang="en-US" altLang="zh-CN" sz="5400">
                  <a:solidFill>
                    <a:srgbClr val="0000CC"/>
                  </a:solidFill>
                </a:rPr>
                <a:t> P</a:t>
              </a:r>
              <a:r>
                <a:rPr lang="zh-CN" altLang="en-US" sz="3600">
                  <a:solidFill>
                    <a:srgbClr val="0000CC"/>
                  </a:solidFill>
                </a:rPr>
                <a:t>: </a:t>
              </a:r>
              <a:r>
                <a:rPr lang="zh-CN" altLang="en-US" sz="1400" b="1">
                  <a:solidFill>
                    <a:srgbClr val="0000CC"/>
                  </a:solidFill>
                </a:rPr>
                <a:t>对象</a:t>
              </a:r>
              <a:r>
                <a:rPr lang="en-US" altLang="zh-CN" sz="1400" b="1">
                  <a:solidFill>
                    <a:srgbClr val="0000CC"/>
                  </a:solidFill>
                </a:rPr>
                <a:t>+</a:t>
              </a:r>
              <a:r>
                <a:rPr lang="zh-CN" altLang="en-US" sz="1400" b="1">
                  <a:solidFill>
                    <a:srgbClr val="0000CC"/>
                  </a:solidFill>
                </a:rPr>
                <a:t>目标</a:t>
              </a:r>
              <a:r>
                <a:rPr lang="en-US" altLang="zh-CN" sz="1400" b="1">
                  <a:solidFill>
                    <a:srgbClr val="0000CC"/>
                  </a:solidFill>
                </a:rPr>
                <a:t>+</a:t>
              </a:r>
              <a:r>
                <a:rPr lang="zh-CN" altLang="en-US" sz="1400" b="1">
                  <a:solidFill>
                    <a:srgbClr val="0000CC"/>
                  </a:solidFill>
                </a:rPr>
                <a:t>手段，从问题的定义到行动计划</a:t>
              </a:r>
              <a:r>
                <a:rPr lang="en-US" altLang="zh-CN" sz="1400" b="1">
                  <a:solidFill>
                    <a:srgbClr val="0000CC"/>
                  </a:solidFill>
                </a:rPr>
                <a:t>,</a:t>
              </a:r>
              <a:r>
                <a:rPr lang="zh-CN" altLang="en-US" sz="1400" b="1">
                  <a:solidFill>
                    <a:srgbClr val="0000CC"/>
                  </a:solidFill>
                </a:rPr>
                <a:t>分为</a:t>
              </a:r>
              <a:r>
                <a:rPr lang="en-US" altLang="zh-CN" sz="1400" b="1">
                  <a:solidFill>
                    <a:srgbClr val="0000CC"/>
                  </a:solidFill>
                </a:rPr>
                <a:t>P1</a:t>
              </a:r>
              <a:r>
                <a:rPr lang="zh-CN" altLang="en-US" sz="1400" b="1">
                  <a:solidFill>
                    <a:srgbClr val="0000CC"/>
                  </a:solidFill>
                </a:rPr>
                <a:t>与</a:t>
              </a:r>
              <a:r>
                <a:rPr lang="en-US" altLang="zh-CN" sz="1400" b="1">
                  <a:solidFill>
                    <a:srgbClr val="0000CC"/>
                  </a:solidFill>
                </a:rPr>
                <a:t>P2</a:t>
              </a:r>
              <a:r>
                <a:rPr lang="zh-CN" altLang="en-US" sz="1400" b="1">
                  <a:solidFill>
                    <a:srgbClr val="0000CC"/>
                  </a:solidFill>
                </a:rPr>
                <a:t>；</a:t>
              </a:r>
              <a:r>
                <a:rPr lang="en-US" altLang="zh-CN" sz="1400" b="1">
                  <a:solidFill>
                    <a:srgbClr val="0000CC"/>
                  </a:solidFill>
                </a:rPr>
                <a:t>P2</a:t>
              </a:r>
              <a:r>
                <a:rPr lang="zh-CN" altLang="en-US" sz="1400" b="1">
                  <a:solidFill>
                    <a:srgbClr val="0000CC"/>
                  </a:solidFill>
                </a:rPr>
                <a:t>是确保</a:t>
              </a:r>
              <a:r>
                <a:rPr lang="en-US" altLang="zh-CN" sz="1400" b="1">
                  <a:solidFill>
                    <a:srgbClr val="0000CC"/>
                  </a:solidFill>
                </a:rPr>
                <a:t>P1</a:t>
              </a:r>
              <a:r>
                <a:rPr lang="zh-CN" altLang="en-US" sz="1400" b="1">
                  <a:solidFill>
                    <a:srgbClr val="0000CC"/>
                  </a:solidFill>
                </a:rPr>
                <a:t>达成的要因；</a:t>
              </a:r>
              <a:endParaRPr lang="zh-CN" altLang="en-US" sz="1400" b="1">
                <a:solidFill>
                  <a:srgbClr val="0000CC"/>
                </a:solidFill>
              </a:endParaRPr>
            </a:p>
          </p:txBody>
        </p:sp>
      </p:grpSp>
      <p:grpSp>
        <p:nvGrpSpPr>
          <p:cNvPr id="4" name="Group 15"/>
          <p:cNvGrpSpPr/>
          <p:nvPr/>
        </p:nvGrpSpPr>
        <p:grpSpPr bwMode="auto">
          <a:xfrm>
            <a:off x="539750" y="1975004"/>
            <a:ext cx="8066088" cy="2674937"/>
            <a:chOff x="288" y="1051"/>
            <a:chExt cx="5081" cy="1685"/>
          </a:xfrm>
        </p:grpSpPr>
        <p:sp>
          <p:nvSpPr>
            <p:cNvPr id="92179" name="Freeform 16"/>
            <p:cNvSpPr/>
            <p:nvPr/>
          </p:nvSpPr>
          <p:spPr bwMode="auto">
            <a:xfrm rot="-3000533">
              <a:off x="4793" y="1174"/>
              <a:ext cx="700" cy="453"/>
            </a:xfrm>
            <a:custGeom>
              <a:avLst/>
              <a:gdLst>
                <a:gd name="T0" fmla="*/ 0 w 1559"/>
                <a:gd name="T1" fmla="*/ 0 h 1073"/>
                <a:gd name="T2" fmla="*/ 0 w 1559"/>
                <a:gd name="T3" fmla="*/ 0 h 1073"/>
                <a:gd name="T4" fmla="*/ 0 w 1559"/>
                <a:gd name="T5" fmla="*/ 0 h 1073"/>
                <a:gd name="T6" fmla="*/ 0 w 1559"/>
                <a:gd name="T7" fmla="*/ 0 h 1073"/>
                <a:gd name="T8" fmla="*/ 0 w 1559"/>
                <a:gd name="T9" fmla="*/ 0 h 1073"/>
                <a:gd name="T10" fmla="*/ 0 w 1559"/>
                <a:gd name="T11" fmla="*/ 0 h 1073"/>
                <a:gd name="T12" fmla="*/ 0 w 1559"/>
                <a:gd name="T13" fmla="*/ 0 h 1073"/>
                <a:gd name="T14" fmla="*/ 0 w 1559"/>
                <a:gd name="T15" fmla="*/ 0 h 1073"/>
                <a:gd name="T16" fmla="*/ 0 w 1559"/>
                <a:gd name="T17" fmla="*/ 0 h 1073"/>
                <a:gd name="T18" fmla="*/ 0 w 1559"/>
                <a:gd name="T19" fmla="*/ 0 h 1073"/>
                <a:gd name="T20" fmla="*/ 0 w 1559"/>
                <a:gd name="T21" fmla="*/ 0 h 1073"/>
                <a:gd name="T22" fmla="*/ 0 w 1559"/>
                <a:gd name="T23" fmla="*/ 0 h 1073"/>
                <a:gd name="T24" fmla="*/ 0 w 1559"/>
                <a:gd name="T25" fmla="*/ 0 h 1073"/>
                <a:gd name="T26" fmla="*/ 0 w 1559"/>
                <a:gd name="T27" fmla="*/ 0 h 1073"/>
                <a:gd name="T28" fmla="*/ 0 w 1559"/>
                <a:gd name="T29" fmla="*/ 0 h 1073"/>
                <a:gd name="T30" fmla="*/ 0 w 1559"/>
                <a:gd name="T31" fmla="*/ 0 h 1073"/>
                <a:gd name="T32" fmla="*/ 0 w 1559"/>
                <a:gd name="T33" fmla="*/ 0 h 1073"/>
                <a:gd name="T34" fmla="*/ 0 w 1559"/>
                <a:gd name="T35" fmla="*/ 0 h 1073"/>
                <a:gd name="T36" fmla="*/ 0 w 1559"/>
                <a:gd name="T37" fmla="*/ 0 h 1073"/>
                <a:gd name="T38" fmla="*/ 0 w 1559"/>
                <a:gd name="T39" fmla="*/ 0 h 1073"/>
                <a:gd name="T40" fmla="*/ 0 w 1559"/>
                <a:gd name="T41" fmla="*/ 0 h 1073"/>
                <a:gd name="T42" fmla="*/ 0 w 1559"/>
                <a:gd name="T43" fmla="*/ 0 h 1073"/>
                <a:gd name="T44" fmla="*/ 0 w 1559"/>
                <a:gd name="T45" fmla="*/ 0 h 1073"/>
                <a:gd name="T46" fmla="*/ 0 w 1559"/>
                <a:gd name="T47" fmla="*/ 0 h 1073"/>
                <a:gd name="T48" fmla="*/ 0 w 1559"/>
                <a:gd name="T49" fmla="*/ 0 h 1073"/>
                <a:gd name="T50" fmla="*/ 0 w 1559"/>
                <a:gd name="T51" fmla="*/ 0 h 1073"/>
                <a:gd name="T52" fmla="*/ 0 w 1559"/>
                <a:gd name="T53" fmla="*/ 0 h 1073"/>
                <a:gd name="T54" fmla="*/ 0 w 1559"/>
                <a:gd name="T55" fmla="*/ 0 h 1073"/>
                <a:gd name="T56" fmla="*/ 0 w 1559"/>
                <a:gd name="T57" fmla="*/ 0 h 1073"/>
                <a:gd name="T58" fmla="*/ 0 w 1559"/>
                <a:gd name="T59" fmla="*/ 0 h 1073"/>
                <a:gd name="T60" fmla="*/ 0 w 1559"/>
                <a:gd name="T61" fmla="*/ 0 h 1073"/>
                <a:gd name="T62" fmla="*/ 0 w 1559"/>
                <a:gd name="T63" fmla="*/ 0 h 1073"/>
                <a:gd name="T64" fmla="*/ 0 w 1559"/>
                <a:gd name="T65" fmla="*/ 0 h 1073"/>
                <a:gd name="T66" fmla="*/ 0 w 1559"/>
                <a:gd name="T67" fmla="*/ 0 h 1073"/>
                <a:gd name="T68" fmla="*/ 0 w 1559"/>
                <a:gd name="T69" fmla="*/ 0 h 1073"/>
                <a:gd name="T70" fmla="*/ 0 w 1559"/>
                <a:gd name="T71" fmla="*/ 0 h 1073"/>
                <a:gd name="T72" fmla="*/ 0 w 1559"/>
                <a:gd name="T73" fmla="*/ 0 h 1073"/>
                <a:gd name="T74" fmla="*/ 0 w 1559"/>
                <a:gd name="T75" fmla="*/ 0 h 1073"/>
                <a:gd name="T76" fmla="*/ 0 w 1559"/>
                <a:gd name="T77" fmla="*/ 0 h 1073"/>
                <a:gd name="T78" fmla="*/ 0 w 1559"/>
                <a:gd name="T79" fmla="*/ 0 h 1073"/>
                <a:gd name="T80" fmla="*/ 0 w 1559"/>
                <a:gd name="T81" fmla="*/ 0 h 1073"/>
                <a:gd name="T82" fmla="*/ 0 w 1559"/>
                <a:gd name="T83" fmla="*/ 0 h 1073"/>
                <a:gd name="T84" fmla="*/ 0 w 1559"/>
                <a:gd name="T85" fmla="*/ 0 h 1073"/>
                <a:gd name="T86" fmla="*/ 0 w 1559"/>
                <a:gd name="T87" fmla="*/ 0 h 1073"/>
                <a:gd name="T88" fmla="*/ 0 w 1559"/>
                <a:gd name="T89" fmla="*/ 0 h 1073"/>
                <a:gd name="T90" fmla="*/ 0 w 1559"/>
                <a:gd name="T91" fmla="*/ 0 h 1073"/>
                <a:gd name="T92" fmla="*/ 0 w 1559"/>
                <a:gd name="T93" fmla="*/ 0 h 1073"/>
                <a:gd name="T94" fmla="*/ 0 w 1559"/>
                <a:gd name="T95" fmla="*/ 0 h 1073"/>
                <a:gd name="T96" fmla="*/ 0 w 1559"/>
                <a:gd name="T97" fmla="*/ 0 h 1073"/>
                <a:gd name="T98" fmla="*/ 0 w 1559"/>
                <a:gd name="T99" fmla="*/ 0 h 1073"/>
                <a:gd name="T100" fmla="*/ 0 w 1559"/>
                <a:gd name="T101" fmla="*/ 0 h 1073"/>
                <a:gd name="T102" fmla="*/ 0 w 1559"/>
                <a:gd name="T103" fmla="*/ 0 h 1073"/>
                <a:gd name="T104" fmla="*/ 0 w 1559"/>
                <a:gd name="T105" fmla="*/ 0 h 1073"/>
                <a:gd name="T106" fmla="*/ 0 w 1559"/>
                <a:gd name="T107" fmla="*/ 0 h 1073"/>
                <a:gd name="T108" fmla="*/ 0 w 1559"/>
                <a:gd name="T109" fmla="*/ 0 h 1073"/>
                <a:gd name="T110" fmla="*/ 0 w 1559"/>
                <a:gd name="T111" fmla="*/ 0 h 1073"/>
                <a:gd name="T112" fmla="*/ 0 w 1559"/>
                <a:gd name="T113" fmla="*/ 0 h 1073"/>
                <a:gd name="T114" fmla="*/ 0 w 1559"/>
                <a:gd name="T115" fmla="*/ 0 h 1073"/>
                <a:gd name="T116" fmla="*/ 0 w 1559"/>
                <a:gd name="T117" fmla="*/ 0 h 1073"/>
                <a:gd name="T118" fmla="*/ 0 w 1559"/>
                <a:gd name="T119" fmla="*/ 0 h 1073"/>
                <a:gd name="T120" fmla="*/ 0 w 1559"/>
                <a:gd name="T121" fmla="*/ 0 h 107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59"/>
                <a:gd name="T184" fmla="*/ 0 h 1073"/>
                <a:gd name="T185" fmla="*/ 1559 w 1559"/>
                <a:gd name="T186" fmla="*/ 1073 h 107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59" h="1073">
                  <a:moveTo>
                    <a:pt x="1559" y="82"/>
                  </a:moveTo>
                  <a:lnTo>
                    <a:pt x="1348" y="0"/>
                  </a:lnTo>
                  <a:lnTo>
                    <a:pt x="1342" y="18"/>
                  </a:lnTo>
                  <a:lnTo>
                    <a:pt x="1336" y="36"/>
                  </a:lnTo>
                  <a:lnTo>
                    <a:pt x="1327" y="59"/>
                  </a:lnTo>
                  <a:lnTo>
                    <a:pt x="1319" y="79"/>
                  </a:lnTo>
                  <a:lnTo>
                    <a:pt x="1311" y="99"/>
                  </a:lnTo>
                  <a:lnTo>
                    <a:pt x="1303" y="116"/>
                  </a:lnTo>
                  <a:lnTo>
                    <a:pt x="1293" y="137"/>
                  </a:lnTo>
                  <a:lnTo>
                    <a:pt x="1285" y="155"/>
                  </a:lnTo>
                  <a:lnTo>
                    <a:pt x="1274" y="175"/>
                  </a:lnTo>
                  <a:lnTo>
                    <a:pt x="1265" y="195"/>
                  </a:lnTo>
                  <a:lnTo>
                    <a:pt x="1253" y="214"/>
                  </a:lnTo>
                  <a:lnTo>
                    <a:pt x="1242" y="231"/>
                  </a:lnTo>
                  <a:lnTo>
                    <a:pt x="1232" y="246"/>
                  </a:lnTo>
                  <a:lnTo>
                    <a:pt x="1223" y="261"/>
                  </a:lnTo>
                  <a:lnTo>
                    <a:pt x="1212" y="277"/>
                  </a:lnTo>
                  <a:lnTo>
                    <a:pt x="1200" y="294"/>
                  </a:lnTo>
                  <a:lnTo>
                    <a:pt x="1188" y="311"/>
                  </a:lnTo>
                  <a:lnTo>
                    <a:pt x="1175" y="328"/>
                  </a:lnTo>
                  <a:lnTo>
                    <a:pt x="1167" y="340"/>
                  </a:lnTo>
                  <a:lnTo>
                    <a:pt x="1156" y="355"/>
                  </a:lnTo>
                  <a:lnTo>
                    <a:pt x="1141" y="372"/>
                  </a:lnTo>
                  <a:lnTo>
                    <a:pt x="1125" y="390"/>
                  </a:lnTo>
                  <a:lnTo>
                    <a:pt x="1106" y="413"/>
                  </a:lnTo>
                  <a:lnTo>
                    <a:pt x="1087" y="434"/>
                  </a:lnTo>
                  <a:lnTo>
                    <a:pt x="1067" y="455"/>
                  </a:lnTo>
                  <a:lnTo>
                    <a:pt x="1046" y="476"/>
                  </a:lnTo>
                  <a:lnTo>
                    <a:pt x="1022" y="496"/>
                  </a:lnTo>
                  <a:lnTo>
                    <a:pt x="1003" y="512"/>
                  </a:lnTo>
                  <a:lnTo>
                    <a:pt x="983" y="529"/>
                  </a:lnTo>
                  <a:lnTo>
                    <a:pt x="960" y="546"/>
                  </a:lnTo>
                  <a:lnTo>
                    <a:pt x="934" y="565"/>
                  </a:lnTo>
                  <a:lnTo>
                    <a:pt x="907" y="584"/>
                  </a:lnTo>
                  <a:lnTo>
                    <a:pt x="882" y="601"/>
                  </a:lnTo>
                  <a:lnTo>
                    <a:pt x="854" y="618"/>
                  </a:lnTo>
                  <a:lnTo>
                    <a:pt x="824" y="636"/>
                  </a:lnTo>
                  <a:lnTo>
                    <a:pt x="795" y="650"/>
                  </a:lnTo>
                  <a:lnTo>
                    <a:pt x="768" y="663"/>
                  </a:lnTo>
                  <a:lnTo>
                    <a:pt x="742" y="675"/>
                  </a:lnTo>
                  <a:lnTo>
                    <a:pt x="718" y="686"/>
                  </a:lnTo>
                  <a:lnTo>
                    <a:pt x="690" y="698"/>
                  </a:lnTo>
                  <a:lnTo>
                    <a:pt x="662" y="708"/>
                  </a:lnTo>
                  <a:lnTo>
                    <a:pt x="635" y="717"/>
                  </a:lnTo>
                  <a:lnTo>
                    <a:pt x="605" y="727"/>
                  </a:lnTo>
                  <a:lnTo>
                    <a:pt x="580" y="735"/>
                  </a:lnTo>
                  <a:lnTo>
                    <a:pt x="548" y="743"/>
                  </a:lnTo>
                  <a:lnTo>
                    <a:pt x="517" y="751"/>
                  </a:lnTo>
                  <a:lnTo>
                    <a:pt x="486" y="758"/>
                  </a:lnTo>
                  <a:lnTo>
                    <a:pt x="453" y="764"/>
                  </a:lnTo>
                  <a:lnTo>
                    <a:pt x="419" y="769"/>
                  </a:lnTo>
                  <a:lnTo>
                    <a:pt x="390" y="772"/>
                  </a:lnTo>
                  <a:lnTo>
                    <a:pt x="358" y="774"/>
                  </a:lnTo>
                  <a:lnTo>
                    <a:pt x="322" y="776"/>
                  </a:lnTo>
                  <a:lnTo>
                    <a:pt x="292" y="776"/>
                  </a:lnTo>
                  <a:lnTo>
                    <a:pt x="255" y="776"/>
                  </a:lnTo>
                  <a:lnTo>
                    <a:pt x="255" y="698"/>
                  </a:lnTo>
                  <a:lnTo>
                    <a:pt x="0" y="878"/>
                  </a:lnTo>
                  <a:lnTo>
                    <a:pt x="255" y="1073"/>
                  </a:lnTo>
                  <a:lnTo>
                    <a:pt x="255" y="999"/>
                  </a:lnTo>
                  <a:lnTo>
                    <a:pt x="296" y="999"/>
                  </a:lnTo>
                  <a:lnTo>
                    <a:pt x="333" y="997"/>
                  </a:lnTo>
                  <a:lnTo>
                    <a:pt x="371" y="995"/>
                  </a:lnTo>
                  <a:lnTo>
                    <a:pt x="405" y="992"/>
                  </a:lnTo>
                  <a:lnTo>
                    <a:pt x="437" y="989"/>
                  </a:lnTo>
                  <a:lnTo>
                    <a:pt x="468" y="985"/>
                  </a:lnTo>
                  <a:lnTo>
                    <a:pt x="502" y="980"/>
                  </a:lnTo>
                  <a:lnTo>
                    <a:pt x="532" y="974"/>
                  </a:lnTo>
                  <a:lnTo>
                    <a:pt x="561" y="969"/>
                  </a:lnTo>
                  <a:lnTo>
                    <a:pt x="592" y="962"/>
                  </a:lnTo>
                  <a:lnTo>
                    <a:pt x="631" y="952"/>
                  </a:lnTo>
                  <a:lnTo>
                    <a:pt x="661" y="944"/>
                  </a:lnTo>
                  <a:lnTo>
                    <a:pt x="691" y="935"/>
                  </a:lnTo>
                  <a:lnTo>
                    <a:pt x="719" y="925"/>
                  </a:lnTo>
                  <a:lnTo>
                    <a:pt x="753" y="913"/>
                  </a:lnTo>
                  <a:lnTo>
                    <a:pt x="785" y="901"/>
                  </a:lnTo>
                  <a:lnTo>
                    <a:pt x="813" y="889"/>
                  </a:lnTo>
                  <a:lnTo>
                    <a:pt x="842" y="876"/>
                  </a:lnTo>
                  <a:lnTo>
                    <a:pt x="874" y="860"/>
                  </a:lnTo>
                  <a:lnTo>
                    <a:pt x="904" y="845"/>
                  </a:lnTo>
                  <a:lnTo>
                    <a:pt x="932" y="832"/>
                  </a:lnTo>
                  <a:lnTo>
                    <a:pt x="960" y="815"/>
                  </a:lnTo>
                  <a:lnTo>
                    <a:pt x="984" y="802"/>
                  </a:lnTo>
                  <a:lnTo>
                    <a:pt x="1011" y="784"/>
                  </a:lnTo>
                  <a:lnTo>
                    <a:pt x="1036" y="768"/>
                  </a:lnTo>
                  <a:lnTo>
                    <a:pt x="1064" y="749"/>
                  </a:lnTo>
                  <a:lnTo>
                    <a:pt x="1091" y="730"/>
                  </a:lnTo>
                  <a:lnTo>
                    <a:pt x="1116" y="709"/>
                  </a:lnTo>
                  <a:lnTo>
                    <a:pt x="1140" y="689"/>
                  </a:lnTo>
                  <a:lnTo>
                    <a:pt x="1163" y="670"/>
                  </a:lnTo>
                  <a:lnTo>
                    <a:pt x="1185" y="651"/>
                  </a:lnTo>
                  <a:lnTo>
                    <a:pt x="1204" y="633"/>
                  </a:lnTo>
                  <a:lnTo>
                    <a:pt x="1228" y="610"/>
                  </a:lnTo>
                  <a:lnTo>
                    <a:pt x="1250" y="586"/>
                  </a:lnTo>
                  <a:lnTo>
                    <a:pt x="1269" y="567"/>
                  </a:lnTo>
                  <a:lnTo>
                    <a:pt x="1289" y="544"/>
                  </a:lnTo>
                  <a:lnTo>
                    <a:pt x="1308" y="520"/>
                  </a:lnTo>
                  <a:lnTo>
                    <a:pt x="1329" y="496"/>
                  </a:lnTo>
                  <a:lnTo>
                    <a:pt x="1348" y="472"/>
                  </a:lnTo>
                  <a:lnTo>
                    <a:pt x="1365" y="448"/>
                  </a:lnTo>
                  <a:lnTo>
                    <a:pt x="1386" y="423"/>
                  </a:lnTo>
                  <a:lnTo>
                    <a:pt x="1401" y="401"/>
                  </a:lnTo>
                  <a:lnTo>
                    <a:pt x="1416" y="379"/>
                  </a:lnTo>
                  <a:lnTo>
                    <a:pt x="1425" y="364"/>
                  </a:lnTo>
                  <a:lnTo>
                    <a:pt x="1436" y="349"/>
                  </a:lnTo>
                  <a:lnTo>
                    <a:pt x="1444" y="337"/>
                  </a:lnTo>
                  <a:lnTo>
                    <a:pt x="1450" y="325"/>
                  </a:lnTo>
                  <a:lnTo>
                    <a:pt x="1458" y="311"/>
                  </a:lnTo>
                  <a:lnTo>
                    <a:pt x="1464" y="295"/>
                  </a:lnTo>
                  <a:lnTo>
                    <a:pt x="1473" y="279"/>
                  </a:lnTo>
                  <a:lnTo>
                    <a:pt x="1481" y="265"/>
                  </a:lnTo>
                  <a:lnTo>
                    <a:pt x="1488" y="253"/>
                  </a:lnTo>
                  <a:lnTo>
                    <a:pt x="1496" y="237"/>
                  </a:lnTo>
                  <a:lnTo>
                    <a:pt x="1504" y="220"/>
                  </a:lnTo>
                  <a:lnTo>
                    <a:pt x="1511" y="204"/>
                  </a:lnTo>
                  <a:lnTo>
                    <a:pt x="1520" y="186"/>
                  </a:lnTo>
                  <a:lnTo>
                    <a:pt x="1526" y="171"/>
                  </a:lnTo>
                  <a:lnTo>
                    <a:pt x="1532" y="158"/>
                  </a:lnTo>
                  <a:lnTo>
                    <a:pt x="1538" y="142"/>
                  </a:lnTo>
                  <a:lnTo>
                    <a:pt x="1545" y="125"/>
                  </a:lnTo>
                  <a:lnTo>
                    <a:pt x="1550" y="109"/>
                  </a:lnTo>
                  <a:lnTo>
                    <a:pt x="1554" y="97"/>
                  </a:lnTo>
                  <a:lnTo>
                    <a:pt x="1559" y="82"/>
                  </a:ln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ffectLst>
              <a:prstShdw prst="shdw17" dist="17961" dir="2700000">
                <a:srgbClr val="1F7A7A"/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80" name="Rectangle 17"/>
            <p:cNvSpPr>
              <a:spLocks noChangeArrowheads="1"/>
            </p:cNvSpPr>
            <p:nvPr/>
          </p:nvSpPr>
          <p:spPr bwMode="auto">
            <a:xfrm>
              <a:off x="288" y="2352"/>
              <a:ext cx="494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buClr>
                  <a:schemeClr val="accent1"/>
                </a:buClr>
                <a:buFont typeface="Monotype Sorts"/>
                <a:buNone/>
              </a:pPr>
              <a:r>
                <a:rPr lang="en-US" altLang="zh-CN" sz="5400" b="1">
                  <a:solidFill>
                    <a:schemeClr val="hlink"/>
                  </a:solidFill>
                </a:rPr>
                <a:t>D</a:t>
              </a:r>
              <a:r>
                <a:rPr lang="zh-CN" altLang="en-US" sz="3600" b="1">
                  <a:solidFill>
                    <a:schemeClr val="hlink"/>
                  </a:solidFill>
                </a:rPr>
                <a:t>:</a:t>
              </a:r>
              <a:r>
                <a:rPr lang="zh-CN" altLang="en-US" sz="1600" b="1">
                  <a:solidFill>
                    <a:schemeClr val="hlink"/>
                  </a:solidFill>
                </a:rPr>
                <a:t>对应各个</a:t>
              </a:r>
              <a:r>
                <a:rPr lang="en-US" altLang="zh-CN" sz="1600" b="1">
                  <a:solidFill>
                    <a:schemeClr val="hlink"/>
                  </a:solidFill>
                </a:rPr>
                <a:t>P2</a:t>
              </a:r>
              <a:r>
                <a:rPr lang="zh-CN" altLang="en-US" sz="1600" b="1">
                  <a:solidFill>
                    <a:schemeClr val="hlink"/>
                  </a:solidFill>
                </a:rPr>
                <a:t>，确保达成</a:t>
              </a:r>
              <a:r>
                <a:rPr lang="en-US" altLang="zh-CN" sz="1600" b="1">
                  <a:solidFill>
                    <a:schemeClr val="hlink"/>
                  </a:solidFill>
                </a:rPr>
                <a:t>P2</a:t>
              </a:r>
              <a:r>
                <a:rPr lang="zh-CN" altLang="en-US" sz="1600" b="1">
                  <a:solidFill>
                    <a:schemeClr val="hlink"/>
                  </a:solidFill>
                </a:rPr>
                <a:t>各目标的执行方案，</a:t>
              </a:r>
              <a:r>
                <a:rPr lang="en-US" altLang="zh-CN" sz="1600" b="1">
                  <a:solidFill>
                    <a:schemeClr val="hlink"/>
                  </a:solidFill>
                </a:rPr>
                <a:t>D</a:t>
              </a:r>
              <a:r>
                <a:rPr lang="zh-CN" altLang="en-US" sz="1600" b="1">
                  <a:solidFill>
                    <a:schemeClr val="hlink"/>
                  </a:solidFill>
                </a:rPr>
                <a:t>是</a:t>
              </a:r>
              <a:r>
                <a:rPr lang="en-US" altLang="zh-CN" sz="1600" b="1">
                  <a:solidFill>
                    <a:schemeClr val="hlink"/>
                  </a:solidFill>
                </a:rPr>
                <a:t>P2</a:t>
              </a:r>
              <a:r>
                <a:rPr lang="zh-CN" altLang="en-US" sz="1600" b="1">
                  <a:solidFill>
                    <a:schemeClr val="hlink"/>
                  </a:solidFill>
                </a:rPr>
                <a:t>的要因；</a:t>
              </a:r>
              <a:endParaRPr lang="en-US" altLang="zh-CN" sz="1600" b="1">
                <a:solidFill>
                  <a:schemeClr val="hlink"/>
                </a:solidFill>
              </a:endParaRPr>
            </a:p>
          </p:txBody>
        </p:sp>
      </p:grpSp>
      <p:grpSp>
        <p:nvGrpSpPr>
          <p:cNvPr id="5" name="Group 18"/>
          <p:cNvGrpSpPr/>
          <p:nvPr/>
        </p:nvGrpSpPr>
        <p:grpSpPr bwMode="auto">
          <a:xfrm>
            <a:off x="468313" y="2654454"/>
            <a:ext cx="7848600" cy="2670175"/>
            <a:chOff x="288" y="1486"/>
            <a:chExt cx="4944" cy="1682"/>
          </a:xfrm>
        </p:grpSpPr>
        <p:sp>
          <p:nvSpPr>
            <p:cNvPr id="92177" name="Freeform 21"/>
            <p:cNvSpPr/>
            <p:nvPr/>
          </p:nvSpPr>
          <p:spPr bwMode="auto">
            <a:xfrm rot="-3000533">
              <a:off x="4398" y="1401"/>
              <a:ext cx="490" cy="659"/>
            </a:xfrm>
            <a:custGeom>
              <a:avLst/>
              <a:gdLst>
                <a:gd name="T0" fmla="*/ 0 w 1094"/>
                <a:gd name="T1" fmla="*/ 0 h 1566"/>
                <a:gd name="T2" fmla="*/ 0 w 1094"/>
                <a:gd name="T3" fmla="*/ 0 h 1566"/>
                <a:gd name="T4" fmla="*/ 0 w 1094"/>
                <a:gd name="T5" fmla="*/ 0 h 1566"/>
                <a:gd name="T6" fmla="*/ 0 w 1094"/>
                <a:gd name="T7" fmla="*/ 0 h 1566"/>
                <a:gd name="T8" fmla="*/ 0 w 1094"/>
                <a:gd name="T9" fmla="*/ 0 h 1566"/>
                <a:gd name="T10" fmla="*/ 0 w 1094"/>
                <a:gd name="T11" fmla="*/ 0 h 1566"/>
                <a:gd name="T12" fmla="*/ 0 w 1094"/>
                <a:gd name="T13" fmla="*/ 0 h 1566"/>
                <a:gd name="T14" fmla="*/ 0 w 1094"/>
                <a:gd name="T15" fmla="*/ 0 h 1566"/>
                <a:gd name="T16" fmla="*/ 0 w 1094"/>
                <a:gd name="T17" fmla="*/ 0 h 1566"/>
                <a:gd name="T18" fmla="*/ 0 w 1094"/>
                <a:gd name="T19" fmla="*/ 0 h 1566"/>
                <a:gd name="T20" fmla="*/ 0 w 1094"/>
                <a:gd name="T21" fmla="*/ 0 h 1566"/>
                <a:gd name="T22" fmla="*/ 0 w 1094"/>
                <a:gd name="T23" fmla="*/ 0 h 1566"/>
                <a:gd name="T24" fmla="*/ 0 w 1094"/>
                <a:gd name="T25" fmla="*/ 0 h 1566"/>
                <a:gd name="T26" fmla="*/ 0 w 1094"/>
                <a:gd name="T27" fmla="*/ 0 h 1566"/>
                <a:gd name="T28" fmla="*/ 0 w 1094"/>
                <a:gd name="T29" fmla="*/ 0 h 1566"/>
                <a:gd name="T30" fmla="*/ 0 w 1094"/>
                <a:gd name="T31" fmla="*/ 0 h 1566"/>
                <a:gd name="T32" fmla="*/ 0 w 1094"/>
                <a:gd name="T33" fmla="*/ 0 h 1566"/>
                <a:gd name="T34" fmla="*/ 0 w 1094"/>
                <a:gd name="T35" fmla="*/ 0 h 1566"/>
                <a:gd name="T36" fmla="*/ 0 w 1094"/>
                <a:gd name="T37" fmla="*/ 0 h 1566"/>
                <a:gd name="T38" fmla="*/ 0 w 1094"/>
                <a:gd name="T39" fmla="*/ 0 h 1566"/>
                <a:gd name="T40" fmla="*/ 0 w 1094"/>
                <a:gd name="T41" fmla="*/ 0 h 1566"/>
                <a:gd name="T42" fmla="*/ 0 w 1094"/>
                <a:gd name="T43" fmla="*/ 0 h 1566"/>
                <a:gd name="T44" fmla="*/ 0 w 1094"/>
                <a:gd name="T45" fmla="*/ 0 h 1566"/>
                <a:gd name="T46" fmla="*/ 0 w 1094"/>
                <a:gd name="T47" fmla="*/ 0 h 1566"/>
                <a:gd name="T48" fmla="*/ 0 w 1094"/>
                <a:gd name="T49" fmla="*/ 0 h 1566"/>
                <a:gd name="T50" fmla="*/ 0 w 1094"/>
                <a:gd name="T51" fmla="*/ 0 h 1566"/>
                <a:gd name="T52" fmla="*/ 0 w 1094"/>
                <a:gd name="T53" fmla="*/ 0 h 1566"/>
                <a:gd name="T54" fmla="*/ 0 w 1094"/>
                <a:gd name="T55" fmla="*/ 0 h 1566"/>
                <a:gd name="T56" fmla="*/ 0 w 1094"/>
                <a:gd name="T57" fmla="*/ 0 h 1566"/>
                <a:gd name="T58" fmla="*/ 0 w 1094"/>
                <a:gd name="T59" fmla="*/ 0 h 1566"/>
                <a:gd name="T60" fmla="*/ 0 w 1094"/>
                <a:gd name="T61" fmla="*/ 0 h 1566"/>
                <a:gd name="T62" fmla="*/ 0 w 1094"/>
                <a:gd name="T63" fmla="*/ 0 h 1566"/>
                <a:gd name="T64" fmla="*/ 0 w 1094"/>
                <a:gd name="T65" fmla="*/ 0 h 1566"/>
                <a:gd name="T66" fmla="*/ 0 w 1094"/>
                <a:gd name="T67" fmla="*/ 0 h 1566"/>
                <a:gd name="T68" fmla="*/ 0 w 1094"/>
                <a:gd name="T69" fmla="*/ 0 h 1566"/>
                <a:gd name="T70" fmla="*/ 0 w 1094"/>
                <a:gd name="T71" fmla="*/ 0 h 1566"/>
                <a:gd name="T72" fmla="*/ 0 w 1094"/>
                <a:gd name="T73" fmla="*/ 0 h 1566"/>
                <a:gd name="T74" fmla="*/ 0 w 1094"/>
                <a:gd name="T75" fmla="*/ 0 h 1566"/>
                <a:gd name="T76" fmla="*/ 0 w 1094"/>
                <a:gd name="T77" fmla="*/ 0 h 1566"/>
                <a:gd name="T78" fmla="*/ 0 w 1094"/>
                <a:gd name="T79" fmla="*/ 0 h 1566"/>
                <a:gd name="T80" fmla="*/ 0 w 1094"/>
                <a:gd name="T81" fmla="*/ 0 h 1566"/>
                <a:gd name="T82" fmla="*/ 0 w 1094"/>
                <a:gd name="T83" fmla="*/ 0 h 1566"/>
                <a:gd name="T84" fmla="*/ 0 w 1094"/>
                <a:gd name="T85" fmla="*/ 0 h 1566"/>
                <a:gd name="T86" fmla="*/ 0 w 1094"/>
                <a:gd name="T87" fmla="*/ 0 h 1566"/>
                <a:gd name="T88" fmla="*/ 0 w 1094"/>
                <a:gd name="T89" fmla="*/ 0 h 1566"/>
                <a:gd name="T90" fmla="*/ 0 w 1094"/>
                <a:gd name="T91" fmla="*/ 0 h 1566"/>
                <a:gd name="T92" fmla="*/ 0 w 1094"/>
                <a:gd name="T93" fmla="*/ 0 h 1566"/>
                <a:gd name="T94" fmla="*/ 0 w 1094"/>
                <a:gd name="T95" fmla="*/ 0 h 1566"/>
                <a:gd name="T96" fmla="*/ 0 w 1094"/>
                <a:gd name="T97" fmla="*/ 0 h 1566"/>
                <a:gd name="T98" fmla="*/ 0 w 1094"/>
                <a:gd name="T99" fmla="*/ 0 h 1566"/>
                <a:gd name="T100" fmla="*/ 0 w 1094"/>
                <a:gd name="T101" fmla="*/ 0 h 1566"/>
                <a:gd name="T102" fmla="*/ 0 w 1094"/>
                <a:gd name="T103" fmla="*/ 0 h 1566"/>
                <a:gd name="T104" fmla="*/ 0 w 1094"/>
                <a:gd name="T105" fmla="*/ 0 h 1566"/>
                <a:gd name="T106" fmla="*/ 0 w 1094"/>
                <a:gd name="T107" fmla="*/ 0 h 1566"/>
                <a:gd name="T108" fmla="*/ 0 w 1094"/>
                <a:gd name="T109" fmla="*/ 0 h 1566"/>
                <a:gd name="T110" fmla="*/ 0 w 1094"/>
                <a:gd name="T111" fmla="*/ 0 h 1566"/>
                <a:gd name="T112" fmla="*/ 0 w 1094"/>
                <a:gd name="T113" fmla="*/ 0 h 1566"/>
                <a:gd name="T114" fmla="*/ 0 w 1094"/>
                <a:gd name="T115" fmla="*/ 0 h 1566"/>
                <a:gd name="T116" fmla="*/ 0 w 1094"/>
                <a:gd name="T117" fmla="*/ 0 h 1566"/>
                <a:gd name="T118" fmla="*/ 0 w 1094"/>
                <a:gd name="T119" fmla="*/ 0 h 1566"/>
                <a:gd name="T120" fmla="*/ 0 w 1094"/>
                <a:gd name="T121" fmla="*/ 0 h 1566"/>
                <a:gd name="T122" fmla="*/ 0 w 1094"/>
                <a:gd name="T123" fmla="*/ 0 h 156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094"/>
                <a:gd name="T187" fmla="*/ 0 h 1566"/>
                <a:gd name="T188" fmla="*/ 1094 w 1094"/>
                <a:gd name="T189" fmla="*/ 1566 h 156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094" h="1566">
                  <a:moveTo>
                    <a:pt x="989" y="1560"/>
                  </a:moveTo>
                  <a:lnTo>
                    <a:pt x="1012" y="1566"/>
                  </a:lnTo>
                  <a:lnTo>
                    <a:pt x="1094" y="1358"/>
                  </a:lnTo>
                  <a:lnTo>
                    <a:pt x="1071" y="1349"/>
                  </a:lnTo>
                  <a:lnTo>
                    <a:pt x="1053" y="1343"/>
                  </a:lnTo>
                  <a:lnTo>
                    <a:pt x="1035" y="1336"/>
                  </a:lnTo>
                  <a:lnTo>
                    <a:pt x="1012" y="1328"/>
                  </a:lnTo>
                  <a:lnTo>
                    <a:pt x="992" y="1320"/>
                  </a:lnTo>
                  <a:lnTo>
                    <a:pt x="971" y="1312"/>
                  </a:lnTo>
                  <a:lnTo>
                    <a:pt x="955" y="1304"/>
                  </a:lnTo>
                  <a:lnTo>
                    <a:pt x="933" y="1294"/>
                  </a:lnTo>
                  <a:lnTo>
                    <a:pt x="916" y="1286"/>
                  </a:lnTo>
                  <a:lnTo>
                    <a:pt x="895" y="1275"/>
                  </a:lnTo>
                  <a:lnTo>
                    <a:pt x="876" y="1266"/>
                  </a:lnTo>
                  <a:lnTo>
                    <a:pt x="857" y="1253"/>
                  </a:lnTo>
                  <a:lnTo>
                    <a:pt x="840" y="1243"/>
                  </a:lnTo>
                  <a:lnTo>
                    <a:pt x="825" y="1233"/>
                  </a:lnTo>
                  <a:lnTo>
                    <a:pt x="811" y="1224"/>
                  </a:lnTo>
                  <a:lnTo>
                    <a:pt x="794" y="1213"/>
                  </a:lnTo>
                  <a:lnTo>
                    <a:pt x="777" y="1201"/>
                  </a:lnTo>
                  <a:lnTo>
                    <a:pt x="760" y="1188"/>
                  </a:lnTo>
                  <a:lnTo>
                    <a:pt x="743" y="1176"/>
                  </a:lnTo>
                  <a:lnTo>
                    <a:pt x="731" y="1168"/>
                  </a:lnTo>
                  <a:lnTo>
                    <a:pt x="718" y="1157"/>
                  </a:lnTo>
                  <a:lnTo>
                    <a:pt x="699" y="1142"/>
                  </a:lnTo>
                  <a:lnTo>
                    <a:pt x="681" y="1126"/>
                  </a:lnTo>
                  <a:lnTo>
                    <a:pt x="658" y="1107"/>
                  </a:lnTo>
                  <a:lnTo>
                    <a:pt x="638" y="1088"/>
                  </a:lnTo>
                  <a:lnTo>
                    <a:pt x="616" y="1067"/>
                  </a:lnTo>
                  <a:lnTo>
                    <a:pt x="596" y="1047"/>
                  </a:lnTo>
                  <a:lnTo>
                    <a:pt x="575" y="1023"/>
                  </a:lnTo>
                  <a:lnTo>
                    <a:pt x="559" y="1004"/>
                  </a:lnTo>
                  <a:lnTo>
                    <a:pt x="543" y="983"/>
                  </a:lnTo>
                  <a:lnTo>
                    <a:pt x="525" y="960"/>
                  </a:lnTo>
                  <a:lnTo>
                    <a:pt x="506" y="934"/>
                  </a:lnTo>
                  <a:lnTo>
                    <a:pt x="487" y="907"/>
                  </a:lnTo>
                  <a:lnTo>
                    <a:pt x="471" y="883"/>
                  </a:lnTo>
                  <a:lnTo>
                    <a:pt x="453" y="854"/>
                  </a:lnTo>
                  <a:lnTo>
                    <a:pt x="435" y="824"/>
                  </a:lnTo>
                  <a:lnTo>
                    <a:pt x="422" y="796"/>
                  </a:lnTo>
                  <a:lnTo>
                    <a:pt x="408" y="769"/>
                  </a:lnTo>
                  <a:lnTo>
                    <a:pt x="396" y="743"/>
                  </a:lnTo>
                  <a:lnTo>
                    <a:pt x="385" y="718"/>
                  </a:lnTo>
                  <a:lnTo>
                    <a:pt x="373" y="690"/>
                  </a:lnTo>
                  <a:lnTo>
                    <a:pt x="363" y="663"/>
                  </a:lnTo>
                  <a:lnTo>
                    <a:pt x="354" y="636"/>
                  </a:lnTo>
                  <a:lnTo>
                    <a:pt x="344" y="606"/>
                  </a:lnTo>
                  <a:lnTo>
                    <a:pt x="336" y="580"/>
                  </a:lnTo>
                  <a:lnTo>
                    <a:pt x="328" y="549"/>
                  </a:lnTo>
                  <a:lnTo>
                    <a:pt x="320" y="517"/>
                  </a:lnTo>
                  <a:lnTo>
                    <a:pt x="313" y="486"/>
                  </a:lnTo>
                  <a:lnTo>
                    <a:pt x="308" y="453"/>
                  </a:lnTo>
                  <a:lnTo>
                    <a:pt x="302" y="420"/>
                  </a:lnTo>
                  <a:lnTo>
                    <a:pt x="300" y="390"/>
                  </a:lnTo>
                  <a:lnTo>
                    <a:pt x="297" y="358"/>
                  </a:lnTo>
                  <a:lnTo>
                    <a:pt x="296" y="322"/>
                  </a:lnTo>
                  <a:lnTo>
                    <a:pt x="296" y="292"/>
                  </a:lnTo>
                  <a:lnTo>
                    <a:pt x="296" y="255"/>
                  </a:lnTo>
                  <a:lnTo>
                    <a:pt x="373" y="255"/>
                  </a:lnTo>
                  <a:lnTo>
                    <a:pt x="194" y="0"/>
                  </a:lnTo>
                  <a:lnTo>
                    <a:pt x="0" y="255"/>
                  </a:lnTo>
                  <a:lnTo>
                    <a:pt x="73" y="255"/>
                  </a:lnTo>
                  <a:lnTo>
                    <a:pt x="73" y="296"/>
                  </a:lnTo>
                  <a:lnTo>
                    <a:pt x="74" y="333"/>
                  </a:lnTo>
                  <a:lnTo>
                    <a:pt x="77" y="371"/>
                  </a:lnTo>
                  <a:lnTo>
                    <a:pt x="80" y="405"/>
                  </a:lnTo>
                  <a:lnTo>
                    <a:pt x="83" y="437"/>
                  </a:lnTo>
                  <a:lnTo>
                    <a:pt x="87" y="468"/>
                  </a:lnTo>
                  <a:lnTo>
                    <a:pt x="92" y="502"/>
                  </a:lnTo>
                  <a:lnTo>
                    <a:pt x="97" y="532"/>
                  </a:lnTo>
                  <a:lnTo>
                    <a:pt x="103" y="561"/>
                  </a:lnTo>
                  <a:lnTo>
                    <a:pt x="110" y="592"/>
                  </a:lnTo>
                  <a:lnTo>
                    <a:pt x="119" y="631"/>
                  </a:lnTo>
                  <a:lnTo>
                    <a:pt x="127" y="661"/>
                  </a:lnTo>
                  <a:lnTo>
                    <a:pt x="137" y="691"/>
                  </a:lnTo>
                  <a:lnTo>
                    <a:pt x="146" y="720"/>
                  </a:lnTo>
                  <a:lnTo>
                    <a:pt x="159" y="754"/>
                  </a:lnTo>
                  <a:lnTo>
                    <a:pt x="171" y="785"/>
                  </a:lnTo>
                  <a:lnTo>
                    <a:pt x="183" y="813"/>
                  </a:lnTo>
                  <a:lnTo>
                    <a:pt x="195" y="842"/>
                  </a:lnTo>
                  <a:lnTo>
                    <a:pt x="211" y="875"/>
                  </a:lnTo>
                  <a:lnTo>
                    <a:pt x="226" y="904"/>
                  </a:lnTo>
                  <a:lnTo>
                    <a:pt x="241" y="933"/>
                  </a:lnTo>
                  <a:lnTo>
                    <a:pt x="256" y="960"/>
                  </a:lnTo>
                  <a:lnTo>
                    <a:pt x="271" y="986"/>
                  </a:lnTo>
                  <a:lnTo>
                    <a:pt x="287" y="1012"/>
                  </a:lnTo>
                  <a:lnTo>
                    <a:pt x="304" y="1036"/>
                  </a:lnTo>
                  <a:lnTo>
                    <a:pt x="323" y="1065"/>
                  </a:lnTo>
                  <a:lnTo>
                    <a:pt x="342" y="1092"/>
                  </a:lnTo>
                  <a:lnTo>
                    <a:pt x="362" y="1116"/>
                  </a:lnTo>
                  <a:lnTo>
                    <a:pt x="382" y="1141"/>
                  </a:lnTo>
                  <a:lnTo>
                    <a:pt x="401" y="1164"/>
                  </a:lnTo>
                  <a:lnTo>
                    <a:pt x="420" y="1186"/>
                  </a:lnTo>
                  <a:lnTo>
                    <a:pt x="438" y="1205"/>
                  </a:lnTo>
                  <a:lnTo>
                    <a:pt x="461" y="1229"/>
                  </a:lnTo>
                  <a:lnTo>
                    <a:pt x="486" y="1251"/>
                  </a:lnTo>
                  <a:lnTo>
                    <a:pt x="505" y="1270"/>
                  </a:lnTo>
                  <a:lnTo>
                    <a:pt x="528" y="1290"/>
                  </a:lnTo>
                  <a:lnTo>
                    <a:pt x="551" y="1309"/>
                  </a:lnTo>
                  <a:lnTo>
                    <a:pt x="575" y="1330"/>
                  </a:lnTo>
                  <a:lnTo>
                    <a:pt x="600" y="1349"/>
                  </a:lnTo>
                  <a:lnTo>
                    <a:pt x="623" y="1366"/>
                  </a:lnTo>
                  <a:lnTo>
                    <a:pt x="648" y="1387"/>
                  </a:lnTo>
                  <a:lnTo>
                    <a:pt x="670" y="1402"/>
                  </a:lnTo>
                  <a:lnTo>
                    <a:pt x="692" y="1416"/>
                  </a:lnTo>
                  <a:lnTo>
                    <a:pt x="708" y="1426"/>
                  </a:lnTo>
                  <a:lnTo>
                    <a:pt x="722" y="1437"/>
                  </a:lnTo>
                  <a:lnTo>
                    <a:pt x="734" y="1445"/>
                  </a:lnTo>
                  <a:lnTo>
                    <a:pt x="746" y="1450"/>
                  </a:lnTo>
                  <a:lnTo>
                    <a:pt x="760" y="1459"/>
                  </a:lnTo>
                  <a:lnTo>
                    <a:pt x="776" y="1465"/>
                  </a:lnTo>
                  <a:lnTo>
                    <a:pt x="792" y="1474"/>
                  </a:lnTo>
                  <a:lnTo>
                    <a:pt x="807" y="1482"/>
                  </a:lnTo>
                  <a:lnTo>
                    <a:pt x="819" y="1488"/>
                  </a:lnTo>
                  <a:lnTo>
                    <a:pt x="834" y="1497"/>
                  </a:lnTo>
                  <a:lnTo>
                    <a:pt x="851" y="1505"/>
                  </a:lnTo>
                  <a:lnTo>
                    <a:pt x="867" y="1512"/>
                  </a:lnTo>
                  <a:lnTo>
                    <a:pt x="885" y="1521"/>
                  </a:lnTo>
                  <a:lnTo>
                    <a:pt x="900" y="1527"/>
                  </a:lnTo>
                  <a:lnTo>
                    <a:pt x="913" y="1533"/>
                  </a:lnTo>
                  <a:lnTo>
                    <a:pt x="929" y="1539"/>
                  </a:lnTo>
                  <a:lnTo>
                    <a:pt x="946" y="1546"/>
                  </a:lnTo>
                  <a:lnTo>
                    <a:pt x="962" y="1551"/>
                  </a:lnTo>
                  <a:lnTo>
                    <a:pt x="974" y="1555"/>
                  </a:lnTo>
                  <a:lnTo>
                    <a:pt x="989" y="156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990000"/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78" name="Rectangle 22"/>
            <p:cNvSpPr>
              <a:spLocks noChangeArrowheads="1"/>
            </p:cNvSpPr>
            <p:nvPr/>
          </p:nvSpPr>
          <p:spPr bwMode="auto">
            <a:xfrm>
              <a:off x="288" y="2784"/>
              <a:ext cx="494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buClr>
                  <a:srgbClr val="FF0000"/>
                </a:buClr>
                <a:buFont typeface="Monotype Sorts"/>
                <a:buNone/>
              </a:pPr>
              <a:r>
                <a:rPr lang="en-US" altLang="zh-CN" sz="5400">
                  <a:solidFill>
                    <a:srgbClr val="FF0000"/>
                  </a:solidFill>
                </a:rPr>
                <a:t>C</a:t>
              </a:r>
              <a:r>
                <a:rPr lang="zh-CN" altLang="en-US" sz="3600">
                  <a:solidFill>
                    <a:srgbClr val="FF0000"/>
                  </a:solidFill>
                </a:rPr>
                <a:t>: </a:t>
              </a:r>
              <a:r>
                <a:rPr lang="zh-CN" altLang="en-US" b="1">
                  <a:solidFill>
                    <a:srgbClr val="FF0000"/>
                  </a:solidFill>
                </a:rPr>
                <a:t>评估结果   包括达成与未达成的目标</a:t>
              </a:r>
              <a:r>
                <a:rPr lang="en-US" altLang="zh-CN" b="1">
                  <a:solidFill>
                    <a:srgbClr val="FF0000"/>
                  </a:solidFill>
                </a:rPr>
                <a:t>,</a:t>
              </a:r>
              <a:r>
                <a:rPr lang="zh-CN" altLang="en-US" b="1">
                  <a:solidFill>
                    <a:srgbClr val="FF0000"/>
                  </a:solidFill>
                </a:rPr>
                <a:t>分为</a:t>
              </a:r>
              <a:r>
                <a:rPr lang="en-US" altLang="zh-CN" b="1">
                  <a:solidFill>
                    <a:srgbClr val="FF0000"/>
                  </a:solidFill>
                </a:rPr>
                <a:t>C1</a:t>
              </a:r>
              <a:r>
                <a:rPr lang="zh-CN" altLang="en-US" b="1">
                  <a:solidFill>
                    <a:srgbClr val="FF0000"/>
                  </a:solidFill>
                </a:rPr>
                <a:t>与</a:t>
              </a:r>
              <a:r>
                <a:rPr lang="en-US" altLang="zh-CN" b="1">
                  <a:solidFill>
                    <a:srgbClr val="FF0000"/>
                  </a:solidFill>
                </a:rPr>
                <a:t>C2</a:t>
              </a:r>
              <a:r>
                <a:rPr lang="zh-CN" altLang="en-US" b="1">
                  <a:solidFill>
                    <a:srgbClr val="FF0000"/>
                  </a:solidFill>
                </a:rPr>
                <a:t>；</a:t>
              </a:r>
              <a:endParaRPr lang="zh-CN" altLang="en-US" b="1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Group 23"/>
          <p:cNvGrpSpPr/>
          <p:nvPr/>
        </p:nvGrpSpPr>
        <p:grpSpPr bwMode="auto">
          <a:xfrm>
            <a:off x="519113" y="1594004"/>
            <a:ext cx="7848600" cy="4465637"/>
            <a:chOff x="288" y="787"/>
            <a:chExt cx="4944" cy="2813"/>
          </a:xfrm>
        </p:grpSpPr>
        <p:sp>
          <p:nvSpPr>
            <p:cNvPr id="92175" name="Freeform 24"/>
            <p:cNvSpPr/>
            <p:nvPr/>
          </p:nvSpPr>
          <p:spPr bwMode="auto">
            <a:xfrm rot="-3000533">
              <a:off x="3849" y="911"/>
              <a:ext cx="699" cy="452"/>
            </a:xfrm>
            <a:custGeom>
              <a:avLst/>
              <a:gdLst>
                <a:gd name="T0" fmla="*/ 0 w 1560"/>
                <a:gd name="T1" fmla="*/ 0 h 1072"/>
                <a:gd name="T2" fmla="*/ 0 w 1560"/>
                <a:gd name="T3" fmla="*/ 0 h 1072"/>
                <a:gd name="T4" fmla="*/ 0 w 1560"/>
                <a:gd name="T5" fmla="*/ 0 h 1072"/>
                <a:gd name="T6" fmla="*/ 0 w 1560"/>
                <a:gd name="T7" fmla="*/ 0 h 1072"/>
                <a:gd name="T8" fmla="*/ 0 w 1560"/>
                <a:gd name="T9" fmla="*/ 0 h 1072"/>
                <a:gd name="T10" fmla="*/ 0 w 1560"/>
                <a:gd name="T11" fmla="*/ 0 h 1072"/>
                <a:gd name="T12" fmla="*/ 0 w 1560"/>
                <a:gd name="T13" fmla="*/ 0 h 1072"/>
                <a:gd name="T14" fmla="*/ 0 w 1560"/>
                <a:gd name="T15" fmla="*/ 0 h 1072"/>
                <a:gd name="T16" fmla="*/ 0 w 1560"/>
                <a:gd name="T17" fmla="*/ 0 h 1072"/>
                <a:gd name="T18" fmla="*/ 0 w 1560"/>
                <a:gd name="T19" fmla="*/ 0 h 1072"/>
                <a:gd name="T20" fmla="*/ 0 w 1560"/>
                <a:gd name="T21" fmla="*/ 0 h 1072"/>
                <a:gd name="T22" fmla="*/ 0 w 1560"/>
                <a:gd name="T23" fmla="*/ 0 h 1072"/>
                <a:gd name="T24" fmla="*/ 0 w 1560"/>
                <a:gd name="T25" fmla="*/ 0 h 1072"/>
                <a:gd name="T26" fmla="*/ 0 w 1560"/>
                <a:gd name="T27" fmla="*/ 0 h 1072"/>
                <a:gd name="T28" fmla="*/ 0 w 1560"/>
                <a:gd name="T29" fmla="*/ 0 h 1072"/>
                <a:gd name="T30" fmla="*/ 0 w 1560"/>
                <a:gd name="T31" fmla="*/ 0 h 1072"/>
                <a:gd name="T32" fmla="*/ 0 w 1560"/>
                <a:gd name="T33" fmla="*/ 0 h 1072"/>
                <a:gd name="T34" fmla="*/ 0 w 1560"/>
                <a:gd name="T35" fmla="*/ 0 h 1072"/>
                <a:gd name="T36" fmla="*/ 0 w 1560"/>
                <a:gd name="T37" fmla="*/ 0 h 1072"/>
                <a:gd name="T38" fmla="*/ 0 w 1560"/>
                <a:gd name="T39" fmla="*/ 0 h 1072"/>
                <a:gd name="T40" fmla="*/ 0 w 1560"/>
                <a:gd name="T41" fmla="*/ 0 h 1072"/>
                <a:gd name="T42" fmla="*/ 0 w 1560"/>
                <a:gd name="T43" fmla="*/ 0 h 1072"/>
                <a:gd name="T44" fmla="*/ 0 w 1560"/>
                <a:gd name="T45" fmla="*/ 0 h 1072"/>
                <a:gd name="T46" fmla="*/ 0 w 1560"/>
                <a:gd name="T47" fmla="*/ 0 h 1072"/>
                <a:gd name="T48" fmla="*/ 0 w 1560"/>
                <a:gd name="T49" fmla="*/ 0 h 1072"/>
                <a:gd name="T50" fmla="*/ 0 w 1560"/>
                <a:gd name="T51" fmla="*/ 0 h 1072"/>
                <a:gd name="T52" fmla="*/ 0 w 1560"/>
                <a:gd name="T53" fmla="*/ 0 h 1072"/>
                <a:gd name="T54" fmla="*/ 0 w 1560"/>
                <a:gd name="T55" fmla="*/ 0 h 1072"/>
                <a:gd name="T56" fmla="*/ 0 w 1560"/>
                <a:gd name="T57" fmla="*/ 0 h 1072"/>
                <a:gd name="T58" fmla="*/ 0 w 1560"/>
                <a:gd name="T59" fmla="*/ 0 h 1072"/>
                <a:gd name="T60" fmla="*/ 0 w 1560"/>
                <a:gd name="T61" fmla="*/ 0 h 1072"/>
                <a:gd name="T62" fmla="*/ 0 w 1560"/>
                <a:gd name="T63" fmla="*/ 0 h 1072"/>
                <a:gd name="T64" fmla="*/ 0 w 1560"/>
                <a:gd name="T65" fmla="*/ 0 h 1072"/>
                <a:gd name="T66" fmla="*/ 0 w 1560"/>
                <a:gd name="T67" fmla="*/ 0 h 1072"/>
                <a:gd name="T68" fmla="*/ 0 w 1560"/>
                <a:gd name="T69" fmla="*/ 0 h 1072"/>
                <a:gd name="T70" fmla="*/ 0 w 1560"/>
                <a:gd name="T71" fmla="*/ 0 h 1072"/>
                <a:gd name="T72" fmla="*/ 0 w 1560"/>
                <a:gd name="T73" fmla="*/ 0 h 1072"/>
                <a:gd name="T74" fmla="*/ 0 w 1560"/>
                <a:gd name="T75" fmla="*/ 0 h 1072"/>
                <a:gd name="T76" fmla="*/ 0 w 1560"/>
                <a:gd name="T77" fmla="*/ 0 h 1072"/>
                <a:gd name="T78" fmla="*/ 0 w 1560"/>
                <a:gd name="T79" fmla="*/ 0 h 1072"/>
                <a:gd name="T80" fmla="*/ 0 w 1560"/>
                <a:gd name="T81" fmla="*/ 0 h 1072"/>
                <a:gd name="T82" fmla="*/ 0 w 1560"/>
                <a:gd name="T83" fmla="*/ 0 h 1072"/>
                <a:gd name="T84" fmla="*/ 0 w 1560"/>
                <a:gd name="T85" fmla="*/ 0 h 1072"/>
                <a:gd name="T86" fmla="*/ 0 w 1560"/>
                <a:gd name="T87" fmla="*/ 0 h 1072"/>
                <a:gd name="T88" fmla="*/ 0 w 1560"/>
                <a:gd name="T89" fmla="*/ 0 h 1072"/>
                <a:gd name="T90" fmla="*/ 0 w 1560"/>
                <a:gd name="T91" fmla="*/ 0 h 1072"/>
                <a:gd name="T92" fmla="*/ 0 w 1560"/>
                <a:gd name="T93" fmla="*/ 0 h 1072"/>
                <a:gd name="T94" fmla="*/ 0 w 1560"/>
                <a:gd name="T95" fmla="*/ 0 h 1072"/>
                <a:gd name="T96" fmla="*/ 0 w 1560"/>
                <a:gd name="T97" fmla="*/ 0 h 1072"/>
                <a:gd name="T98" fmla="*/ 0 w 1560"/>
                <a:gd name="T99" fmla="*/ 0 h 1072"/>
                <a:gd name="T100" fmla="*/ 0 w 1560"/>
                <a:gd name="T101" fmla="*/ 0 h 1072"/>
                <a:gd name="T102" fmla="*/ 0 w 1560"/>
                <a:gd name="T103" fmla="*/ 0 h 1072"/>
                <a:gd name="T104" fmla="*/ 0 w 1560"/>
                <a:gd name="T105" fmla="*/ 0 h 1072"/>
                <a:gd name="T106" fmla="*/ 0 w 1560"/>
                <a:gd name="T107" fmla="*/ 0 h 1072"/>
                <a:gd name="T108" fmla="*/ 0 w 1560"/>
                <a:gd name="T109" fmla="*/ 0 h 1072"/>
                <a:gd name="T110" fmla="*/ 0 w 1560"/>
                <a:gd name="T111" fmla="*/ 0 h 1072"/>
                <a:gd name="T112" fmla="*/ 0 w 1560"/>
                <a:gd name="T113" fmla="*/ 0 h 1072"/>
                <a:gd name="T114" fmla="*/ 0 w 1560"/>
                <a:gd name="T115" fmla="*/ 0 h 1072"/>
                <a:gd name="T116" fmla="*/ 0 w 1560"/>
                <a:gd name="T117" fmla="*/ 0 h 1072"/>
                <a:gd name="T118" fmla="*/ 0 w 1560"/>
                <a:gd name="T119" fmla="*/ 0 h 1072"/>
                <a:gd name="T120" fmla="*/ 0 w 1560"/>
                <a:gd name="T121" fmla="*/ 0 h 107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60"/>
                <a:gd name="T184" fmla="*/ 0 h 1072"/>
                <a:gd name="T185" fmla="*/ 1560 w 1560"/>
                <a:gd name="T186" fmla="*/ 1072 h 107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60" h="1072">
                  <a:moveTo>
                    <a:pt x="0" y="990"/>
                  </a:moveTo>
                  <a:lnTo>
                    <a:pt x="212" y="1072"/>
                  </a:lnTo>
                  <a:lnTo>
                    <a:pt x="217" y="1054"/>
                  </a:lnTo>
                  <a:lnTo>
                    <a:pt x="224" y="1036"/>
                  </a:lnTo>
                  <a:lnTo>
                    <a:pt x="232" y="1013"/>
                  </a:lnTo>
                  <a:lnTo>
                    <a:pt x="241" y="993"/>
                  </a:lnTo>
                  <a:lnTo>
                    <a:pt x="249" y="972"/>
                  </a:lnTo>
                  <a:lnTo>
                    <a:pt x="257" y="956"/>
                  </a:lnTo>
                  <a:lnTo>
                    <a:pt x="266" y="934"/>
                  </a:lnTo>
                  <a:lnTo>
                    <a:pt x="274" y="917"/>
                  </a:lnTo>
                  <a:lnTo>
                    <a:pt x="285" y="896"/>
                  </a:lnTo>
                  <a:lnTo>
                    <a:pt x="295" y="877"/>
                  </a:lnTo>
                  <a:lnTo>
                    <a:pt x="307" y="858"/>
                  </a:lnTo>
                  <a:lnTo>
                    <a:pt x="318" y="841"/>
                  </a:lnTo>
                  <a:lnTo>
                    <a:pt x="327" y="826"/>
                  </a:lnTo>
                  <a:lnTo>
                    <a:pt x="337" y="811"/>
                  </a:lnTo>
                  <a:lnTo>
                    <a:pt x="348" y="795"/>
                  </a:lnTo>
                  <a:lnTo>
                    <a:pt x="360" y="778"/>
                  </a:lnTo>
                  <a:lnTo>
                    <a:pt x="372" y="761"/>
                  </a:lnTo>
                  <a:lnTo>
                    <a:pt x="384" y="744"/>
                  </a:lnTo>
                  <a:lnTo>
                    <a:pt x="393" y="732"/>
                  </a:lnTo>
                  <a:lnTo>
                    <a:pt x="403" y="717"/>
                  </a:lnTo>
                  <a:lnTo>
                    <a:pt x="418" y="699"/>
                  </a:lnTo>
                  <a:lnTo>
                    <a:pt x="435" y="682"/>
                  </a:lnTo>
                  <a:lnTo>
                    <a:pt x="454" y="659"/>
                  </a:lnTo>
                  <a:lnTo>
                    <a:pt x="473" y="638"/>
                  </a:lnTo>
                  <a:lnTo>
                    <a:pt x="493" y="617"/>
                  </a:lnTo>
                  <a:lnTo>
                    <a:pt x="513" y="596"/>
                  </a:lnTo>
                  <a:lnTo>
                    <a:pt x="538" y="576"/>
                  </a:lnTo>
                  <a:lnTo>
                    <a:pt x="557" y="560"/>
                  </a:lnTo>
                  <a:lnTo>
                    <a:pt x="577" y="543"/>
                  </a:lnTo>
                  <a:lnTo>
                    <a:pt x="600" y="526"/>
                  </a:lnTo>
                  <a:lnTo>
                    <a:pt x="626" y="507"/>
                  </a:lnTo>
                  <a:lnTo>
                    <a:pt x="653" y="488"/>
                  </a:lnTo>
                  <a:lnTo>
                    <a:pt x="678" y="471"/>
                  </a:lnTo>
                  <a:lnTo>
                    <a:pt x="706" y="454"/>
                  </a:lnTo>
                  <a:lnTo>
                    <a:pt x="736" y="436"/>
                  </a:lnTo>
                  <a:lnTo>
                    <a:pt x="764" y="422"/>
                  </a:lnTo>
                  <a:lnTo>
                    <a:pt x="792" y="409"/>
                  </a:lnTo>
                  <a:lnTo>
                    <a:pt x="817" y="397"/>
                  </a:lnTo>
                  <a:lnTo>
                    <a:pt x="842" y="386"/>
                  </a:lnTo>
                  <a:lnTo>
                    <a:pt x="870" y="374"/>
                  </a:lnTo>
                  <a:lnTo>
                    <a:pt x="897" y="364"/>
                  </a:lnTo>
                  <a:lnTo>
                    <a:pt x="925" y="355"/>
                  </a:lnTo>
                  <a:lnTo>
                    <a:pt x="954" y="345"/>
                  </a:lnTo>
                  <a:lnTo>
                    <a:pt x="980" y="337"/>
                  </a:lnTo>
                  <a:lnTo>
                    <a:pt x="1011" y="329"/>
                  </a:lnTo>
                  <a:lnTo>
                    <a:pt x="1043" y="321"/>
                  </a:lnTo>
                  <a:lnTo>
                    <a:pt x="1074" y="314"/>
                  </a:lnTo>
                  <a:lnTo>
                    <a:pt x="1106" y="308"/>
                  </a:lnTo>
                  <a:lnTo>
                    <a:pt x="1140" y="303"/>
                  </a:lnTo>
                  <a:lnTo>
                    <a:pt x="1170" y="300"/>
                  </a:lnTo>
                  <a:lnTo>
                    <a:pt x="1201" y="297"/>
                  </a:lnTo>
                  <a:lnTo>
                    <a:pt x="1238" y="296"/>
                  </a:lnTo>
                  <a:lnTo>
                    <a:pt x="1268" y="296"/>
                  </a:lnTo>
                  <a:lnTo>
                    <a:pt x="1305" y="296"/>
                  </a:lnTo>
                  <a:lnTo>
                    <a:pt x="1305" y="374"/>
                  </a:lnTo>
                  <a:lnTo>
                    <a:pt x="1560" y="194"/>
                  </a:lnTo>
                  <a:lnTo>
                    <a:pt x="1305" y="0"/>
                  </a:lnTo>
                  <a:lnTo>
                    <a:pt x="1305" y="73"/>
                  </a:lnTo>
                  <a:lnTo>
                    <a:pt x="1264" y="73"/>
                  </a:lnTo>
                  <a:lnTo>
                    <a:pt x="1227" y="75"/>
                  </a:lnTo>
                  <a:lnTo>
                    <a:pt x="1189" y="77"/>
                  </a:lnTo>
                  <a:lnTo>
                    <a:pt x="1155" y="80"/>
                  </a:lnTo>
                  <a:lnTo>
                    <a:pt x="1123" y="83"/>
                  </a:lnTo>
                  <a:lnTo>
                    <a:pt x="1091" y="87"/>
                  </a:lnTo>
                  <a:lnTo>
                    <a:pt x="1058" y="92"/>
                  </a:lnTo>
                  <a:lnTo>
                    <a:pt x="1028" y="98"/>
                  </a:lnTo>
                  <a:lnTo>
                    <a:pt x="999" y="103"/>
                  </a:lnTo>
                  <a:lnTo>
                    <a:pt x="968" y="110"/>
                  </a:lnTo>
                  <a:lnTo>
                    <a:pt x="929" y="120"/>
                  </a:lnTo>
                  <a:lnTo>
                    <a:pt x="899" y="128"/>
                  </a:lnTo>
                  <a:lnTo>
                    <a:pt x="869" y="137"/>
                  </a:lnTo>
                  <a:lnTo>
                    <a:pt x="840" y="147"/>
                  </a:lnTo>
                  <a:lnTo>
                    <a:pt x="806" y="159"/>
                  </a:lnTo>
                  <a:lnTo>
                    <a:pt x="775" y="171"/>
                  </a:lnTo>
                  <a:lnTo>
                    <a:pt x="747" y="183"/>
                  </a:lnTo>
                  <a:lnTo>
                    <a:pt x="718" y="196"/>
                  </a:lnTo>
                  <a:lnTo>
                    <a:pt x="686" y="212"/>
                  </a:lnTo>
                  <a:lnTo>
                    <a:pt x="656" y="227"/>
                  </a:lnTo>
                  <a:lnTo>
                    <a:pt x="627" y="240"/>
                  </a:lnTo>
                  <a:lnTo>
                    <a:pt x="600" y="257"/>
                  </a:lnTo>
                  <a:lnTo>
                    <a:pt x="574" y="270"/>
                  </a:lnTo>
                  <a:lnTo>
                    <a:pt x="549" y="288"/>
                  </a:lnTo>
                  <a:lnTo>
                    <a:pt x="524" y="304"/>
                  </a:lnTo>
                  <a:lnTo>
                    <a:pt x="496" y="323"/>
                  </a:lnTo>
                  <a:lnTo>
                    <a:pt x="469" y="342"/>
                  </a:lnTo>
                  <a:lnTo>
                    <a:pt x="444" y="363"/>
                  </a:lnTo>
                  <a:lnTo>
                    <a:pt x="420" y="383"/>
                  </a:lnTo>
                  <a:lnTo>
                    <a:pt x="397" y="402"/>
                  </a:lnTo>
                  <a:lnTo>
                    <a:pt x="375" y="421"/>
                  </a:lnTo>
                  <a:lnTo>
                    <a:pt x="356" y="439"/>
                  </a:lnTo>
                  <a:lnTo>
                    <a:pt x="331" y="462"/>
                  </a:lnTo>
                  <a:lnTo>
                    <a:pt x="310" y="486"/>
                  </a:lnTo>
                  <a:lnTo>
                    <a:pt x="291" y="505"/>
                  </a:lnTo>
                  <a:lnTo>
                    <a:pt x="270" y="528"/>
                  </a:lnTo>
                  <a:lnTo>
                    <a:pt x="251" y="551"/>
                  </a:lnTo>
                  <a:lnTo>
                    <a:pt x="231" y="576"/>
                  </a:lnTo>
                  <a:lnTo>
                    <a:pt x="212" y="600"/>
                  </a:lnTo>
                  <a:lnTo>
                    <a:pt x="194" y="623"/>
                  </a:lnTo>
                  <a:lnTo>
                    <a:pt x="174" y="649"/>
                  </a:lnTo>
                  <a:lnTo>
                    <a:pt x="159" y="671"/>
                  </a:lnTo>
                  <a:lnTo>
                    <a:pt x="144" y="693"/>
                  </a:lnTo>
                  <a:lnTo>
                    <a:pt x="135" y="708"/>
                  </a:lnTo>
                  <a:lnTo>
                    <a:pt x="124" y="723"/>
                  </a:lnTo>
                  <a:lnTo>
                    <a:pt x="116" y="735"/>
                  </a:lnTo>
                  <a:lnTo>
                    <a:pt x="110" y="747"/>
                  </a:lnTo>
                  <a:lnTo>
                    <a:pt x="102" y="761"/>
                  </a:lnTo>
                  <a:lnTo>
                    <a:pt x="95" y="777"/>
                  </a:lnTo>
                  <a:lnTo>
                    <a:pt x="87" y="793"/>
                  </a:lnTo>
                  <a:lnTo>
                    <a:pt x="79" y="807"/>
                  </a:lnTo>
                  <a:lnTo>
                    <a:pt x="72" y="819"/>
                  </a:lnTo>
                  <a:lnTo>
                    <a:pt x="64" y="835"/>
                  </a:lnTo>
                  <a:lnTo>
                    <a:pt x="56" y="852"/>
                  </a:lnTo>
                  <a:lnTo>
                    <a:pt x="49" y="868"/>
                  </a:lnTo>
                  <a:lnTo>
                    <a:pt x="40" y="886"/>
                  </a:lnTo>
                  <a:lnTo>
                    <a:pt x="34" y="901"/>
                  </a:lnTo>
                  <a:lnTo>
                    <a:pt x="27" y="914"/>
                  </a:lnTo>
                  <a:lnTo>
                    <a:pt x="22" y="930"/>
                  </a:lnTo>
                  <a:lnTo>
                    <a:pt x="15" y="947"/>
                  </a:lnTo>
                  <a:lnTo>
                    <a:pt x="10" y="963"/>
                  </a:lnTo>
                  <a:lnTo>
                    <a:pt x="6" y="975"/>
                  </a:lnTo>
                  <a:lnTo>
                    <a:pt x="0" y="99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ffectLst>
              <a:prstShdw prst="shdw17" dist="17961" dir="2700000">
                <a:srgbClr val="995C00"/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176" name="Rectangle 25"/>
            <p:cNvSpPr>
              <a:spLocks noChangeArrowheads="1"/>
            </p:cNvSpPr>
            <p:nvPr/>
          </p:nvSpPr>
          <p:spPr bwMode="auto">
            <a:xfrm>
              <a:off x="288" y="3216"/>
              <a:ext cx="494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buClr>
                  <a:srgbClr val="FF9900"/>
                </a:buClr>
                <a:buFont typeface="Monotype Sorts"/>
                <a:buNone/>
              </a:pPr>
              <a:r>
                <a:rPr lang="en-US" altLang="zh-CN" sz="5400">
                  <a:solidFill>
                    <a:srgbClr val="FF9900"/>
                  </a:solidFill>
                </a:rPr>
                <a:t>A</a:t>
              </a:r>
              <a:r>
                <a:rPr lang="zh-CN" altLang="en-US" sz="4400">
                  <a:solidFill>
                    <a:srgbClr val="FF9900"/>
                  </a:solidFill>
                </a:rPr>
                <a:t>: </a:t>
              </a:r>
              <a:r>
                <a:rPr lang="zh-CN" altLang="en-US" sz="2000" b="1">
                  <a:solidFill>
                    <a:srgbClr val="FF9900"/>
                  </a:solidFill>
                </a:rPr>
                <a:t>达成目标</a:t>
              </a:r>
              <a:r>
                <a:rPr lang="en-US" altLang="zh-CN" sz="2000" b="1">
                  <a:solidFill>
                    <a:srgbClr val="FF9900"/>
                  </a:solidFill>
                </a:rPr>
                <a:t>:</a:t>
              </a:r>
              <a:r>
                <a:rPr lang="zh-CN" altLang="en-US" sz="2000" b="1">
                  <a:solidFill>
                    <a:srgbClr val="FF9900"/>
                  </a:solidFill>
                </a:rPr>
                <a:t>成功经验标准化和进一步推广</a:t>
              </a:r>
              <a:r>
                <a:rPr lang="en-US" altLang="zh-CN" sz="2000" b="1">
                  <a:solidFill>
                    <a:srgbClr val="FF9900"/>
                  </a:solidFill>
                </a:rPr>
                <a:t>;</a:t>
              </a:r>
              <a:endParaRPr lang="en-US" altLang="zh-CN" sz="2000" b="1">
                <a:solidFill>
                  <a:srgbClr val="FF9900"/>
                </a:solidFill>
              </a:endParaRPr>
            </a:p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buClr>
                  <a:srgbClr val="FF9900"/>
                </a:buClr>
                <a:buFont typeface="Monotype Sorts"/>
                <a:buNone/>
              </a:pPr>
              <a:r>
                <a:rPr lang="zh-CN" altLang="en-US" sz="2000" b="1">
                  <a:solidFill>
                    <a:srgbClr val="FF9900"/>
                  </a:solidFill>
                </a:rPr>
                <a:t>          未达成目标</a:t>
              </a:r>
              <a:r>
                <a:rPr lang="en-US" altLang="zh-CN" sz="2000" b="1">
                  <a:solidFill>
                    <a:srgbClr val="FF9900"/>
                  </a:solidFill>
                </a:rPr>
                <a:t>:</a:t>
              </a:r>
              <a:r>
                <a:rPr lang="zh-CN" altLang="en-US" sz="2000" b="1">
                  <a:solidFill>
                    <a:srgbClr val="FF9900"/>
                  </a:solidFill>
                </a:rPr>
                <a:t>问题分析</a:t>
              </a:r>
              <a:r>
                <a:rPr lang="en-US" altLang="zh-CN" sz="2000" b="1">
                  <a:solidFill>
                    <a:srgbClr val="FF9900"/>
                  </a:solidFill>
                </a:rPr>
                <a:t>,</a:t>
              </a:r>
              <a:r>
                <a:rPr lang="zh-CN" altLang="en-US" sz="2000" b="1">
                  <a:solidFill>
                    <a:srgbClr val="FF9900"/>
                  </a:solidFill>
                </a:rPr>
                <a:t>追究根源</a:t>
              </a:r>
              <a:r>
                <a:rPr lang="en-US" altLang="zh-CN" sz="2000" b="1">
                  <a:solidFill>
                    <a:srgbClr val="FF9900"/>
                  </a:solidFill>
                </a:rPr>
                <a:t>,</a:t>
              </a:r>
              <a:r>
                <a:rPr lang="zh-CN" altLang="en-US" sz="2000" b="1">
                  <a:solidFill>
                    <a:srgbClr val="FF9900"/>
                  </a:solidFill>
                </a:rPr>
                <a:t>形成新的计划。</a:t>
              </a:r>
              <a:endParaRPr lang="en-US" altLang="zh-CN" sz="2000" b="1">
                <a:solidFill>
                  <a:srgbClr val="FF9900"/>
                </a:solidFill>
              </a:endParaRPr>
            </a:p>
          </p:txBody>
        </p:sp>
      </p:grpSp>
      <p:sp>
        <p:nvSpPr>
          <p:cNvPr id="92168" name="AutoShape 27"/>
          <p:cNvSpPr>
            <a:spLocks noChangeArrowheads="1"/>
          </p:cNvSpPr>
          <p:nvPr/>
        </p:nvSpPr>
        <p:spPr bwMode="auto">
          <a:xfrm>
            <a:off x="381000" y="2294091"/>
            <a:ext cx="2095500" cy="825500"/>
          </a:xfrm>
          <a:prstGeom prst="wedgeEllipseCallout">
            <a:avLst>
              <a:gd name="adj1" fmla="val -3704"/>
              <a:gd name="adj2" fmla="val 13557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lIns="0" tIns="0" rIns="0" bIns="0"/>
          <a:lstStyle/>
          <a:p>
            <a:pPr algn="ctr"/>
            <a:r>
              <a:rPr lang="zh-CN" altLang="en-US" sz="1400">
                <a:solidFill>
                  <a:srgbClr val="FF0000"/>
                </a:solidFill>
              </a:rPr>
              <a:t>例如：是及时交付的问题还是质量的问题等，这就是对象。</a:t>
            </a:r>
            <a:endParaRPr lang="zh-CN" altLang="en-US" sz="1400">
              <a:solidFill>
                <a:srgbClr val="FF0000"/>
              </a:solidFill>
            </a:endParaRPr>
          </a:p>
        </p:txBody>
      </p:sp>
      <p:sp>
        <p:nvSpPr>
          <p:cNvPr id="92169" name="AutoShape 28"/>
          <p:cNvSpPr>
            <a:spLocks noChangeArrowheads="1"/>
          </p:cNvSpPr>
          <p:nvPr/>
        </p:nvSpPr>
        <p:spPr bwMode="auto">
          <a:xfrm>
            <a:off x="2514600" y="2141691"/>
            <a:ext cx="1295400" cy="1003300"/>
          </a:xfrm>
          <a:prstGeom prst="wedgeEllipseCallout">
            <a:avLst>
              <a:gd name="adj1" fmla="val -102843"/>
              <a:gd name="adj2" fmla="val 1229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lIns="0" tIns="0" rIns="0" bIns="0"/>
          <a:lstStyle/>
          <a:p>
            <a:pPr algn="ctr"/>
            <a:r>
              <a:rPr lang="zh-CN" altLang="en-US" sz="1400">
                <a:solidFill>
                  <a:srgbClr val="FF0000"/>
                </a:solidFill>
              </a:rPr>
              <a:t>是</a:t>
            </a:r>
            <a:r>
              <a:rPr lang="en-US" altLang="zh-CN" sz="1400">
                <a:solidFill>
                  <a:srgbClr val="FF0000"/>
                </a:solidFill>
              </a:rPr>
              <a:t>100%</a:t>
            </a:r>
            <a:r>
              <a:rPr lang="zh-CN" altLang="en-US" sz="1400">
                <a:solidFill>
                  <a:srgbClr val="FF0000"/>
                </a:solidFill>
              </a:rPr>
              <a:t>还是</a:t>
            </a:r>
            <a:r>
              <a:rPr lang="en-US" altLang="zh-CN" sz="1400">
                <a:solidFill>
                  <a:srgbClr val="FF0000"/>
                </a:solidFill>
              </a:rPr>
              <a:t>90%</a:t>
            </a:r>
            <a:r>
              <a:rPr lang="zh-CN" altLang="en-US" sz="1400">
                <a:solidFill>
                  <a:srgbClr val="FF0000"/>
                </a:solidFill>
              </a:rPr>
              <a:t>等就是目标。</a:t>
            </a:r>
            <a:endParaRPr lang="zh-CN" altLang="en-US" sz="1400">
              <a:solidFill>
                <a:srgbClr val="FF0000"/>
              </a:solidFill>
            </a:endParaRPr>
          </a:p>
        </p:txBody>
      </p:sp>
      <p:sp>
        <p:nvSpPr>
          <p:cNvPr id="92170" name="AutoShape 29"/>
          <p:cNvSpPr>
            <a:spLocks noChangeArrowheads="1"/>
          </p:cNvSpPr>
          <p:nvPr/>
        </p:nvSpPr>
        <p:spPr bwMode="auto">
          <a:xfrm>
            <a:off x="3873500" y="2370291"/>
            <a:ext cx="1752600" cy="889000"/>
          </a:xfrm>
          <a:prstGeom prst="wedgeEllipseCallout">
            <a:avLst>
              <a:gd name="adj1" fmla="val -130796"/>
              <a:gd name="adj2" fmla="val 11660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/>
          <a:p>
            <a:pPr algn="ctr"/>
            <a:r>
              <a:rPr lang="zh-CN" altLang="en-US" sz="1400">
                <a:solidFill>
                  <a:srgbClr val="FF0000"/>
                </a:solidFill>
              </a:rPr>
              <a:t>从哪些方面确保目标，就是手段。</a:t>
            </a:r>
            <a:endParaRPr lang="zh-CN" altLang="en-US" sz="1400">
              <a:solidFill>
                <a:srgbClr val="FF0000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239000" y="1646391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kern="10" dirty="0">
                <a:ln w="9525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Arial Rounded MT Bold"/>
              </a:rPr>
              <a:t>D </a:t>
            </a:r>
            <a:endParaRPr lang="zh-CN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7924800" y="2027391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kern="10" dirty="0">
                <a:ln w="9525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Arial Rounded MT Bold"/>
              </a:rPr>
              <a:t>C </a:t>
            </a:r>
            <a:endParaRPr lang="zh-CN" altLang="en-US" dirty="0"/>
          </a:p>
        </p:txBody>
      </p:sp>
      <p:sp>
        <p:nvSpPr>
          <p:cNvPr id="30" name="矩形 29"/>
          <p:cNvSpPr/>
          <p:nvPr/>
        </p:nvSpPr>
        <p:spPr>
          <a:xfrm>
            <a:off x="7391400" y="2801059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kern="10" dirty="0">
                <a:ln w="9525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Arial Rounded MT Bold"/>
              </a:rPr>
              <a:t> A </a:t>
            </a:r>
            <a:endParaRPr lang="zh-CN" altLang="en-US" dirty="0"/>
          </a:p>
        </p:txBody>
      </p:sp>
      <p:sp>
        <p:nvSpPr>
          <p:cNvPr id="31" name="矩形 30"/>
          <p:cNvSpPr/>
          <p:nvPr/>
        </p:nvSpPr>
        <p:spPr>
          <a:xfrm>
            <a:off x="6781800" y="2255991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kern="10" dirty="0">
                <a:ln w="9525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Arial Rounded MT Bold"/>
              </a:rPr>
              <a:t>P</a:t>
            </a:r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 autoUpdateAnimBg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TextBox 17"/>
          <p:cNvSpPr txBox="1">
            <a:spLocks noChangeArrowheads="1"/>
          </p:cNvSpPr>
          <p:nvPr/>
        </p:nvSpPr>
        <p:spPr bwMode="auto">
          <a:xfrm>
            <a:off x="785786" y="1857364"/>
            <a:ext cx="55626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342900" indent="-342900" eaLnBrk="1" hangingPunct="1"/>
            <a:r>
              <a:rPr lang="en-US" altLang="zh-CN" sz="2400" b="1" dirty="0" smtClean="0">
                <a:solidFill>
                  <a:srgbClr val="000000"/>
                </a:solidFill>
              </a:rPr>
              <a:t>1、</a:t>
            </a:r>
            <a:r>
              <a:rPr lang="zh-CN" altLang="en-US" sz="2400" b="1" dirty="0" smtClean="0">
                <a:solidFill>
                  <a:srgbClr val="000000"/>
                </a:solidFill>
              </a:rPr>
              <a:t>打破业务部门</a:t>
            </a:r>
            <a:r>
              <a:rPr lang="zh-CN" altLang="zh-CN" sz="2400" b="1" dirty="0" smtClean="0">
                <a:solidFill>
                  <a:srgbClr val="000000"/>
                </a:solidFill>
              </a:rPr>
              <a:t>“次优化”</a:t>
            </a:r>
            <a:r>
              <a:rPr lang="zh-CN" altLang="en-US" sz="2400" b="1" dirty="0" smtClean="0">
                <a:solidFill>
                  <a:srgbClr val="000000"/>
                </a:solidFill>
              </a:rPr>
              <a:t>思想</a:t>
            </a:r>
            <a:endParaRPr lang="en-US" altLang="zh-CN" sz="2400" b="1" dirty="0" smtClean="0">
              <a:solidFill>
                <a:srgbClr val="000000"/>
              </a:solidFill>
            </a:endParaRPr>
          </a:p>
          <a:p>
            <a:pPr marL="342900" indent="-342900" eaLnBrk="1" hangingPunct="1"/>
            <a:endParaRPr lang="en-US" altLang="zh-CN" b="1" dirty="0" smtClean="0">
              <a:solidFill>
                <a:srgbClr val="000000"/>
              </a:solidFill>
            </a:endParaRPr>
          </a:p>
          <a:p>
            <a:pPr marL="342900" indent="-342900" eaLnBrk="1" hangingPunct="1"/>
            <a:endParaRPr lang="en-US" altLang="zh-CN" sz="2400" b="1" dirty="0" smtClean="0">
              <a:solidFill>
                <a:srgbClr val="000000"/>
              </a:solidFill>
            </a:endParaRPr>
          </a:p>
          <a:p>
            <a:pPr marL="342900" indent="-342900" eaLnBrk="1" hangingPunct="1"/>
            <a:r>
              <a:rPr lang="zh-CN" altLang="en-US" b="1" dirty="0" smtClean="0">
                <a:solidFill>
                  <a:srgbClr val="000000"/>
                </a:solidFill>
              </a:rPr>
              <a:t>                什么是</a:t>
            </a:r>
            <a:r>
              <a:rPr lang="en-US" altLang="zh-CN" b="1" dirty="0" smtClean="0">
                <a:solidFill>
                  <a:srgbClr val="000000"/>
                </a:solidFill>
              </a:rPr>
              <a:t>“</a:t>
            </a:r>
            <a:r>
              <a:rPr lang="zh-CN" altLang="en-US" b="1" dirty="0" smtClean="0">
                <a:solidFill>
                  <a:srgbClr val="000000"/>
                </a:solidFill>
              </a:rPr>
              <a:t>次优化</a:t>
            </a:r>
            <a:r>
              <a:rPr lang="en-US" altLang="zh-CN" b="1" dirty="0" smtClean="0">
                <a:solidFill>
                  <a:srgbClr val="000000"/>
                </a:solidFill>
              </a:rPr>
              <a:t>”？</a:t>
            </a:r>
            <a:endParaRPr lang="en-US" altLang="zh-CN" sz="2400" b="1" dirty="0" smtClean="0">
              <a:solidFill>
                <a:srgbClr val="000000"/>
              </a:solidFill>
            </a:endParaRPr>
          </a:p>
          <a:p>
            <a:pPr marL="342900" indent="-342900" eaLnBrk="1" hangingPunct="1"/>
            <a:endParaRPr lang="en-US" altLang="zh-CN" b="1" dirty="0" smtClean="0">
              <a:solidFill>
                <a:srgbClr val="000000"/>
              </a:solidFill>
            </a:endParaRPr>
          </a:p>
          <a:p>
            <a:pPr marL="342900" indent="-342900" eaLnBrk="1" hangingPunct="1"/>
            <a:endParaRPr lang="en-US" altLang="zh-CN" sz="2400" b="1" dirty="0" smtClean="0">
              <a:solidFill>
                <a:srgbClr val="000000"/>
              </a:solidFill>
            </a:endParaRPr>
          </a:p>
          <a:p>
            <a:pPr marL="342900" indent="-342900" eaLnBrk="1" hangingPunct="1"/>
            <a:endParaRPr lang="en-US" altLang="zh-CN" b="1" dirty="0" smtClean="0">
              <a:solidFill>
                <a:srgbClr val="000000"/>
              </a:solidFill>
            </a:endParaRPr>
          </a:p>
          <a:p>
            <a:pPr marL="342900" indent="-342900" eaLnBrk="1" hangingPunct="1"/>
            <a:endParaRPr lang="zh-CN" sz="2400" b="1" dirty="0">
              <a:solidFill>
                <a:srgbClr val="000000"/>
              </a:solidFill>
            </a:endParaRPr>
          </a:p>
        </p:txBody>
      </p:sp>
      <p:sp>
        <p:nvSpPr>
          <p:cNvPr id="8" name="TextBox 17"/>
          <p:cNvSpPr txBox="1">
            <a:spLocks noChangeArrowheads="1"/>
          </p:cNvSpPr>
          <p:nvPr/>
        </p:nvSpPr>
        <p:spPr bwMode="auto">
          <a:xfrm>
            <a:off x="179512" y="908720"/>
            <a:ext cx="62646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342900" indent="-342900" eaLnBrk="1" hangingPunct="1">
              <a:buFont typeface="Wingdings" pitchFamily="2" charset="2"/>
              <a:buChar char="Ø"/>
            </a:pPr>
            <a:r>
              <a:rPr lang="zh-CN" altLang="en-US" sz="2400" b="1" dirty="0" smtClean="0">
                <a:solidFill>
                  <a:srgbClr val="000000"/>
                </a:solidFill>
              </a:rPr>
              <a:t>打造人力资本增值责任部门的团队</a:t>
            </a:r>
            <a:endParaRPr lang="zh-CN" sz="24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标题 3"/>
          <p:cNvSpPr>
            <a:spLocks noGrp="1"/>
          </p:cNvSpPr>
          <p:nvPr>
            <p:ph type="title"/>
          </p:nvPr>
        </p:nvSpPr>
        <p:spPr>
          <a:xfrm>
            <a:off x="253920" y="980728"/>
            <a:ext cx="7848600" cy="461665"/>
          </a:xfrm>
        </p:spPr>
        <p:txBody>
          <a:bodyPr wrap="square">
            <a:spAutoFit/>
          </a:bodyPr>
          <a:lstStyle/>
          <a:p>
            <a:pPr marL="457200" indent="-457200" algn="l">
              <a:buFont typeface="Wingdings" pitchFamily="2" charset="2"/>
              <a:buChar char="ü"/>
            </a:pPr>
            <a:r>
              <a:rPr lang="en-US" altLang="zh-CN" sz="2400" b="1" kern="1200" dirty="0" smtClean="0">
                <a:solidFill>
                  <a:schemeClr val="tx1"/>
                </a:solidFill>
                <a:latin typeface="Times New Roman" pitchFamily="18" charset="0"/>
                <a:ea typeface="宋体" charset="-122"/>
                <a:cs typeface="+mn-cs"/>
              </a:rPr>
              <a:t>HR</a:t>
            </a:r>
            <a:r>
              <a:rPr lang="zh-CN" altLang="en-US" sz="2400" b="1" kern="1200" dirty="0" smtClean="0">
                <a:solidFill>
                  <a:schemeClr val="tx1"/>
                </a:solidFill>
                <a:latin typeface="Times New Roman" pitchFamily="18" charset="0"/>
                <a:ea typeface="宋体" charset="-122"/>
                <a:cs typeface="+mn-cs"/>
              </a:rPr>
              <a:t>部门素质提升</a:t>
            </a:r>
            <a:endParaRPr lang="zh-CN" altLang="en-US" sz="2400" b="1" kern="1200" dirty="0">
              <a:solidFill>
                <a:schemeClr val="tx1"/>
              </a:solidFill>
              <a:latin typeface="Times New Roman" pitchFamily="18" charset="0"/>
              <a:ea typeface="宋体" charset="-122"/>
              <a:cs typeface="+mn-cs"/>
            </a:endParaRPr>
          </a:p>
        </p:txBody>
      </p:sp>
      <p:sp>
        <p:nvSpPr>
          <p:cNvPr id="220162" name="内容占位符 4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52755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zh-CN" dirty="0" smtClean="0"/>
          </a:p>
          <a:p>
            <a:pPr eaLnBrk="1" hangingPunct="1">
              <a:buFontTx/>
              <a:buNone/>
            </a:pPr>
            <a:endParaRPr lang="en-US" altLang="zh-CN" dirty="0" smtClean="0"/>
          </a:p>
        </p:txBody>
      </p:sp>
      <p:cxnSp>
        <p:nvCxnSpPr>
          <p:cNvPr id="7" name="直接连接符 6"/>
          <p:cNvCxnSpPr/>
          <p:nvPr/>
        </p:nvCxnSpPr>
        <p:spPr>
          <a:xfrm>
            <a:off x="1930400" y="4043363"/>
            <a:ext cx="56419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rot="5400000">
            <a:off x="2786062" y="4043363"/>
            <a:ext cx="3571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165" name="TextBox 10"/>
          <p:cNvSpPr txBox="1">
            <a:spLocks noChangeArrowheads="1"/>
          </p:cNvSpPr>
          <p:nvPr/>
        </p:nvSpPr>
        <p:spPr bwMode="auto">
          <a:xfrm>
            <a:off x="1500188" y="2543175"/>
            <a:ext cx="3071812" cy="1200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32" tIns="45715" rIns="91432" bIns="45715">
            <a:spAutoFit/>
          </a:bodyPr>
          <a:lstStyle/>
          <a:p>
            <a:r>
              <a:rPr lang="zh-CN" altLang="en-US" b="1"/>
              <a:t>战略伙伴</a:t>
            </a:r>
            <a:endParaRPr lang="en-US" altLang="zh-CN" b="1"/>
          </a:p>
          <a:p>
            <a:endParaRPr lang="en-US" altLang="zh-CN"/>
          </a:p>
          <a:p>
            <a:r>
              <a:rPr lang="zh-CN" altLang="en-US"/>
              <a:t>管理战略性人力资源</a:t>
            </a:r>
            <a:endParaRPr lang="zh-CN" altLang="en-US"/>
          </a:p>
        </p:txBody>
      </p:sp>
      <p:sp>
        <p:nvSpPr>
          <p:cNvPr id="220166" name="TextBox 12"/>
          <p:cNvSpPr txBox="1">
            <a:spLocks noChangeArrowheads="1"/>
          </p:cNvSpPr>
          <p:nvPr/>
        </p:nvSpPr>
        <p:spPr bwMode="auto">
          <a:xfrm>
            <a:off x="5000625" y="2500313"/>
            <a:ext cx="3001963" cy="1200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32" tIns="45715" rIns="91432" bIns="45715">
            <a:spAutoFit/>
          </a:bodyPr>
          <a:lstStyle/>
          <a:p>
            <a:r>
              <a:rPr lang="zh-CN" altLang="en-US" b="1"/>
              <a:t>业务伙伴</a:t>
            </a:r>
            <a:endParaRPr lang="en-US" altLang="zh-CN" b="1"/>
          </a:p>
          <a:p>
            <a:endParaRPr lang="en-US" altLang="zh-CN">
              <a:solidFill>
                <a:srgbClr val="C00000"/>
              </a:solidFill>
            </a:endParaRPr>
          </a:p>
          <a:p>
            <a:r>
              <a:rPr lang="zh-CN" altLang="en-US"/>
              <a:t>管理业务变革和创新</a:t>
            </a:r>
            <a:endParaRPr lang="zh-CN" altLang="en-US"/>
          </a:p>
        </p:txBody>
      </p:sp>
      <p:sp>
        <p:nvSpPr>
          <p:cNvPr id="220167" name="TextBox 13"/>
          <p:cNvSpPr txBox="1">
            <a:spLocks noChangeArrowheads="1"/>
          </p:cNvSpPr>
          <p:nvPr/>
        </p:nvSpPr>
        <p:spPr bwMode="auto">
          <a:xfrm>
            <a:off x="1785938" y="4400550"/>
            <a:ext cx="2641600" cy="1200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32" tIns="45715" rIns="91432" bIns="45715">
            <a:spAutoFit/>
          </a:bodyPr>
          <a:lstStyle/>
          <a:p>
            <a:r>
              <a:rPr lang="zh-CN" altLang="en-US"/>
              <a:t>管理公司基本功能</a:t>
            </a:r>
            <a:endParaRPr lang="en-US" altLang="zh-CN"/>
          </a:p>
          <a:p>
            <a:endParaRPr lang="en-US" altLang="zh-CN"/>
          </a:p>
          <a:p>
            <a:r>
              <a:rPr lang="zh-CN" altLang="en-US" b="1"/>
              <a:t>行政专家</a:t>
            </a:r>
            <a:endParaRPr lang="zh-CN" altLang="en-US" b="1"/>
          </a:p>
        </p:txBody>
      </p:sp>
      <p:sp>
        <p:nvSpPr>
          <p:cNvPr id="220168" name="TextBox 14"/>
          <p:cNvSpPr txBox="1">
            <a:spLocks noChangeArrowheads="1"/>
          </p:cNvSpPr>
          <p:nvPr/>
        </p:nvSpPr>
        <p:spPr bwMode="auto">
          <a:xfrm>
            <a:off x="5072063" y="4473575"/>
            <a:ext cx="2643187" cy="1200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32" tIns="45715" rIns="91432" bIns="45715">
            <a:spAutoFit/>
          </a:bodyPr>
          <a:lstStyle/>
          <a:p>
            <a:r>
              <a:rPr lang="zh-CN" altLang="en-US"/>
              <a:t>管理员工贡献</a:t>
            </a:r>
            <a:endParaRPr lang="en-US" altLang="zh-CN"/>
          </a:p>
          <a:p>
            <a:endParaRPr lang="en-US" altLang="zh-CN"/>
          </a:p>
          <a:p>
            <a:r>
              <a:rPr lang="zh-CN" altLang="en-US" b="1"/>
              <a:t>员工后盾</a:t>
            </a:r>
            <a:endParaRPr lang="zh-CN" altLang="en-US" b="1"/>
          </a:p>
        </p:txBody>
      </p:sp>
      <p:sp>
        <p:nvSpPr>
          <p:cNvPr id="220169" name="TextBox 15"/>
          <p:cNvSpPr txBox="1">
            <a:spLocks noChangeArrowheads="1"/>
          </p:cNvSpPr>
          <p:nvPr/>
        </p:nvSpPr>
        <p:spPr bwMode="auto">
          <a:xfrm>
            <a:off x="3357563" y="1685925"/>
            <a:ext cx="2571750" cy="465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32" tIns="45715" rIns="91432" bIns="45715">
            <a:spAutoFit/>
          </a:bodyPr>
          <a:lstStyle/>
          <a:p>
            <a:r>
              <a:rPr lang="zh-CN" altLang="en-US" b="1"/>
              <a:t>专注于未来</a:t>
            </a:r>
            <a:r>
              <a:rPr lang="en-US" altLang="zh-CN" b="1"/>
              <a:t>/</a:t>
            </a:r>
            <a:r>
              <a:rPr lang="zh-CN" altLang="en-US" b="1"/>
              <a:t>战略</a:t>
            </a:r>
            <a:endParaRPr lang="zh-CN" altLang="en-US" b="1"/>
          </a:p>
        </p:txBody>
      </p:sp>
      <p:sp>
        <p:nvSpPr>
          <p:cNvPr id="220170" name="TextBox 16"/>
          <p:cNvSpPr txBox="1">
            <a:spLocks noChangeArrowheads="1"/>
          </p:cNvSpPr>
          <p:nvPr/>
        </p:nvSpPr>
        <p:spPr bwMode="auto">
          <a:xfrm>
            <a:off x="3714750" y="5900738"/>
            <a:ext cx="2428875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32" tIns="45715" rIns="91432" bIns="45715">
            <a:spAutoFit/>
          </a:bodyPr>
          <a:lstStyle/>
          <a:p>
            <a:r>
              <a:rPr lang="zh-CN" altLang="en-US" b="1"/>
              <a:t>专注于日常经营</a:t>
            </a:r>
            <a:endParaRPr lang="zh-CN" altLang="en-US" b="1"/>
          </a:p>
        </p:txBody>
      </p:sp>
      <p:sp>
        <p:nvSpPr>
          <p:cNvPr id="220171" name="TextBox 17"/>
          <p:cNvSpPr txBox="1">
            <a:spLocks noChangeArrowheads="1"/>
          </p:cNvSpPr>
          <p:nvPr/>
        </p:nvSpPr>
        <p:spPr bwMode="auto">
          <a:xfrm>
            <a:off x="214313" y="3829050"/>
            <a:ext cx="1716087" cy="465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32" tIns="45715" rIns="91432" bIns="45715">
            <a:spAutoFit/>
          </a:bodyPr>
          <a:lstStyle/>
          <a:p>
            <a:r>
              <a:rPr lang="zh-CN" altLang="en-US" b="1"/>
              <a:t>流程</a:t>
            </a:r>
            <a:r>
              <a:rPr lang="en-US" altLang="zh-CN" b="1"/>
              <a:t>/</a:t>
            </a:r>
            <a:r>
              <a:rPr lang="zh-CN" altLang="en-US" b="1"/>
              <a:t>体系</a:t>
            </a:r>
            <a:endParaRPr lang="zh-CN" altLang="en-US" b="1"/>
          </a:p>
        </p:txBody>
      </p:sp>
      <p:sp>
        <p:nvSpPr>
          <p:cNvPr id="220172" name="TextBox 18"/>
          <p:cNvSpPr txBox="1">
            <a:spLocks noChangeArrowheads="1"/>
          </p:cNvSpPr>
          <p:nvPr/>
        </p:nvSpPr>
        <p:spPr bwMode="auto">
          <a:xfrm>
            <a:off x="7643813" y="3829050"/>
            <a:ext cx="1285875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32" tIns="45715" rIns="91432" bIns="45715">
            <a:spAutoFit/>
          </a:bodyPr>
          <a:lstStyle/>
          <a:p>
            <a:r>
              <a:rPr lang="zh-CN" altLang="en-US" b="1"/>
              <a:t>人员</a:t>
            </a:r>
            <a:endParaRPr lang="zh-CN" altLang="en-US" b="1"/>
          </a:p>
        </p:txBody>
      </p:sp>
      <p:sp>
        <p:nvSpPr>
          <p:cNvPr id="18" name="TextBox 17"/>
          <p:cNvSpPr txBox="1"/>
          <p:nvPr/>
        </p:nvSpPr>
        <p:spPr>
          <a:xfrm>
            <a:off x="7308850" y="6143625"/>
            <a:ext cx="1785938" cy="48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zh-CN" altLang="en-US" b="1">
                <a:solidFill>
                  <a:srgbClr val="FFFFFF"/>
                </a:solidFill>
                <a:hlinkClick r:id="rId1" action="ppaction://hlinkpres?slideindex=1&amp;slidetitle="/>
              </a:rPr>
              <a:t>数据调查</a:t>
            </a:r>
            <a:endParaRPr lang="zh-CN" altLang="en-US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2"/>
          <p:cNvSpPr/>
          <p:nvPr/>
        </p:nvSpPr>
        <p:spPr>
          <a:xfrm>
            <a:off x="3857748" y="1268849"/>
            <a:ext cx="4713287" cy="5256365"/>
          </a:xfrm>
          <a:prstGeom prst="rect">
            <a:avLst/>
          </a:prstGeom>
          <a:noFill/>
          <a:ln w="12700">
            <a:noFill/>
            <a:miter/>
          </a:ln>
        </p:spPr>
        <p:txBody>
          <a:bodyPr lIns="91607" tIns="45803" rIns="91607" bIns="45803" anchor="t"/>
          <a:lstStyle/>
          <a:p>
            <a:pPr lvl="0" eaLnBrk="0" hangingPunct="0">
              <a:lnSpc>
                <a:spcPts val="2200"/>
              </a:lnSpc>
            </a:pPr>
            <a:r>
              <a:rPr lang="zh-CN" altLang="en-US" sz="2000" b="1" dirty="0">
                <a:solidFill>
                  <a:srgbClr val="222EC9"/>
                </a:solidFill>
                <a:latin typeface="微软雅黑" pitchFamily="34" charset="-122"/>
                <a:ea typeface="微软雅黑" pitchFamily="34" charset="-122"/>
              </a:rPr>
              <a:t>实战经历</a:t>
            </a:r>
            <a:endParaRPr lang="zh-CN" altLang="en-US" sz="2000" dirty="0">
              <a:solidFill>
                <a:srgbClr val="222EC9"/>
              </a:solidFill>
              <a:latin typeface="微软雅黑" pitchFamily="34" charset="-122"/>
              <a:ea typeface="微软雅黑" pitchFamily="34" charset="-122"/>
            </a:endParaRPr>
          </a:p>
          <a:p>
            <a:pPr lvl="0" eaLnBrk="0" hangingPunct="0">
              <a:lnSpc>
                <a:spcPts val="2200"/>
              </a:lnSpc>
            </a:pP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      有超过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20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年上市公司、大型民营企业高层运营管理经验，历任集团人资总监、事业部总经理、运营副总等职。主要擅长企业在高速发展及变革期的管理、运营创新、资本运作、人力资源整合及流程再造。</a:t>
            </a:r>
            <a:endParaRPr lang="zh-CN" altLang="en-US" sz="1400" dirty="0">
              <a:latin typeface="微软雅黑" pitchFamily="34" charset="-122"/>
              <a:ea typeface="微软雅黑" pitchFamily="34" charset="-122"/>
            </a:endParaRPr>
          </a:p>
          <a:p>
            <a:pPr lvl="0" eaLnBrk="0" hangingPunct="0">
              <a:lnSpc>
                <a:spcPts val="2200"/>
              </a:lnSpc>
            </a:pP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      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多年高层管理经验，可谓身经百战，深知企业运营之道，集理论与实务于一身。凭借长期丰富的管理、咨询经验和对企业管理需求的深入把握，为众多高速发展中的企业提供了实际而有效的解决方案。</a:t>
            </a:r>
            <a:endParaRPr lang="zh-CN" altLang="en-US" sz="1400" dirty="0">
              <a:latin typeface="微软雅黑" pitchFamily="34" charset="-122"/>
              <a:ea typeface="微软雅黑" pitchFamily="34" charset="-122"/>
            </a:endParaRPr>
          </a:p>
          <a:p>
            <a:pPr lvl="0" eaLnBrk="0" hangingPunct="0">
              <a:lnSpc>
                <a:spcPts val="2200"/>
              </a:lnSpc>
            </a:pPr>
            <a:r>
              <a:rPr lang="zh-CN" altLang="en-US" sz="2000" b="1" dirty="0">
                <a:solidFill>
                  <a:srgbClr val="222EC9"/>
                </a:solidFill>
                <a:latin typeface="微软雅黑" pitchFamily="34" charset="-122"/>
                <a:ea typeface="微软雅黑" pitchFamily="34" charset="-122"/>
              </a:rPr>
              <a:t>研究领域及专长：</a:t>
            </a:r>
            <a:endParaRPr lang="zh-CN" altLang="en-US" sz="2000" b="1" dirty="0">
              <a:solidFill>
                <a:srgbClr val="222EC9"/>
              </a:solidFill>
              <a:latin typeface="微软雅黑" pitchFamily="34" charset="-122"/>
              <a:ea typeface="微软雅黑" pitchFamily="34" charset="-122"/>
            </a:endParaRPr>
          </a:p>
          <a:p>
            <a:pPr lvl="0" eaLnBrk="0" hangingPunct="0">
              <a:lnSpc>
                <a:spcPts val="2200"/>
              </a:lnSpc>
            </a:pP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      长期研究企业在高速发展过程中遇到的各种问题，并为其提供基于企业战略目标实现的系统解决方案，包括：企业有效运营平台的搭建与实施、企业管理力提升方案设计与实施、企业卓越绩效管理系统设计、资本运作实务、驱动企业人力资本增值方案设计、战略解码及目标体系建立、干部发展与人才管理等领域。</a:t>
            </a:r>
            <a:r>
              <a:rPr lang="en-US" altLang="en-US" sz="1400" dirty="0">
                <a:latin typeface="微软雅黑" pitchFamily="34" charset="-122"/>
                <a:ea typeface="微软雅黑" pitchFamily="34" charset="-122"/>
              </a:rPr>
              <a:t> </a:t>
            </a:r>
            <a:endParaRPr lang="en-US" altLang="zh-CN" sz="14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 lvl="0" eaLnBrk="0" hangingPunct="0">
              <a:lnSpc>
                <a:spcPts val="2200"/>
              </a:lnSpc>
            </a:pPr>
            <a:r>
              <a:rPr lang="en-US" altLang="zh-CN" sz="14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  </a:t>
            </a:r>
            <a:r>
              <a:rPr lang="zh-CN" altLang="en-US" sz="14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多次成为管理世界、中国企业成长与发展、</a:t>
            </a:r>
            <a:r>
              <a:rPr lang="zh-CN" altLang="en-US" sz="14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宋体" charset="-122"/>
              </a:rPr>
              <a:t>中国人力资源发展</a:t>
            </a:r>
            <a:r>
              <a:rPr lang="zh-CN" altLang="en-US" sz="14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高峰论坛及行业高峰论坛特邀对话嘉宾。</a:t>
            </a:r>
            <a:endParaRPr lang="en-US" altLang="zh-CN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gray">
          <a:xfrm>
            <a:off x="948842" y="1448015"/>
            <a:ext cx="1584325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607" tIns="45803" rIns="91607" bIns="45803">
            <a:spAutoFit/>
          </a:bodyPr>
          <a:lstStyle/>
          <a:p>
            <a:pPr algn="ctr" defTabSz="1219200" eaLnBrk="0" fontAlgn="base" hangingPunct="0">
              <a:spcBef>
                <a:spcPct val="50000"/>
              </a:spcBef>
            </a:pPr>
            <a:r>
              <a:rPr kumimoji="1" lang="zh-CN" altLang="en-US" sz="2025" b="1" strike="noStrike" noProof="1">
                <a:solidFill>
                  <a:srgbClr val="0000CC"/>
                </a:solidFill>
                <a:latin typeface="宋体" pitchFamily="2" charset="-122"/>
                <a:ea typeface="宋体" charset="-122"/>
                <a:cs typeface="+mn-ea"/>
              </a:rPr>
              <a:t>贺 蓉</a:t>
            </a:r>
            <a:endParaRPr sz="1800" strike="noStrike" noProof="1"/>
          </a:p>
        </p:txBody>
      </p:sp>
      <p:sp>
        <p:nvSpPr>
          <p:cNvPr id="7171" name="Line 4"/>
          <p:cNvSpPr/>
          <p:nvPr/>
        </p:nvSpPr>
        <p:spPr>
          <a:xfrm flipH="1">
            <a:off x="3779838" y="2189163"/>
            <a:ext cx="6350" cy="3811587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wrap="none" lIns="68578" tIns="34289" rIns="68578" bIns="34289" anchor="ctr"/>
          <a:lstStyle/>
          <a:p>
            <a:pPr lvl="0" eaLnBrk="0" hangingPunct="0"/>
            <a:endParaRPr lang="zh-CN" altLang="en-US" sz="1800">
              <a:latin typeface="Times New Roman" pitchFamily="18" charset="0"/>
              <a:ea typeface="宋体" charset="-122"/>
            </a:endParaRP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251700" y="3867150"/>
            <a:ext cx="3517025" cy="2442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607" tIns="45811" rIns="91607" bIns="45811"/>
          <a:lstStyle/>
          <a:p>
            <a:pPr fontAlgn="base">
              <a:lnSpc>
                <a:spcPts val="2600"/>
              </a:lnSpc>
              <a:buFont typeface="Wingdings" pitchFamily="2" charset="2"/>
              <a:buChar char="ü"/>
            </a:pPr>
            <a:r>
              <a:rPr lang="zh-CN" altLang="en-US" sz="1400" b="1" strike="noStrike" noProof="1" smtClean="0">
                <a:latin typeface="微软雅黑" pitchFamily="34" charset="-122"/>
                <a:ea typeface="微软雅黑" pitchFamily="34" charset="-122"/>
                <a:cs typeface="+mn-ea"/>
              </a:rPr>
              <a:t>武大深圳研究院管理智慧中心执行院长</a:t>
            </a:r>
            <a:endParaRPr lang="zh-CN" altLang="en-US" sz="1400" b="1" strike="noStrike" noProof="1" smtClean="0">
              <a:latin typeface="微软雅黑" pitchFamily="34" charset="-122"/>
              <a:ea typeface="微软雅黑" pitchFamily="34" charset="-122"/>
            </a:endParaRPr>
          </a:p>
          <a:p>
            <a:pPr fontAlgn="base">
              <a:lnSpc>
                <a:spcPts val="2600"/>
              </a:lnSpc>
              <a:buFont typeface="Wingdings" pitchFamily="2" charset="2"/>
              <a:buChar char="ü"/>
            </a:pPr>
            <a:r>
              <a:rPr lang="zh-CN" altLang="en-US" sz="1400" b="1" strike="noStrike" noProof="1" smtClean="0">
                <a:latin typeface="微软雅黑" pitchFamily="34" charset="-122"/>
                <a:ea typeface="微软雅黑" pitchFamily="34" charset="-122"/>
                <a:cs typeface="+mn-ea"/>
              </a:rPr>
              <a:t>武大科技孵化器创业导师</a:t>
            </a:r>
            <a:endParaRPr lang="zh-CN" altLang="en-US" sz="1400" b="1" strike="noStrike" noProof="1" smtClean="0">
              <a:latin typeface="微软雅黑" pitchFamily="34" charset="-122"/>
              <a:ea typeface="微软雅黑" pitchFamily="34" charset="-122"/>
            </a:endParaRPr>
          </a:p>
          <a:p>
            <a:pPr fontAlgn="base">
              <a:lnSpc>
                <a:spcPts val="2600"/>
              </a:lnSpc>
              <a:buFont typeface="Wingdings" pitchFamily="2" charset="2"/>
              <a:buChar char="ü"/>
            </a:pPr>
            <a:r>
              <a:rPr lang="zh-CN" altLang="en-US" sz="1400" b="1" strike="noStrike" noProof="1" smtClean="0">
                <a:latin typeface="微软雅黑" pitchFamily="34" charset="-122"/>
                <a:ea typeface="微软雅黑" pitchFamily="34" charset="-122"/>
                <a:cs typeface="+mn-ea"/>
              </a:rPr>
              <a:t>深圳市市长质量奖评审专家</a:t>
            </a:r>
            <a:endParaRPr lang="zh-CN" altLang="en-US" sz="1400" b="1" strike="noStrike" noProof="1" smtClean="0">
              <a:latin typeface="微软雅黑" pitchFamily="34" charset="-122"/>
              <a:ea typeface="微软雅黑" pitchFamily="34" charset="-122"/>
            </a:endParaRPr>
          </a:p>
          <a:p>
            <a:pPr fontAlgn="base">
              <a:lnSpc>
                <a:spcPts val="2600"/>
              </a:lnSpc>
              <a:buFont typeface="Wingdings" pitchFamily="2" charset="2"/>
              <a:buChar char="ü"/>
            </a:pPr>
            <a:r>
              <a:rPr lang="zh-CN" altLang="en-US" sz="1400" b="1" strike="noStrike" noProof="1" smtClean="0">
                <a:latin typeface="微软雅黑" pitchFamily="34" charset="-122"/>
                <a:ea typeface="微软雅黑" pitchFamily="34" charset="-122"/>
                <a:cs typeface="+mn-ea"/>
                <a:sym typeface="+mn-ea"/>
              </a:rPr>
              <a:t>深圳清华大学研究院</a:t>
            </a:r>
            <a:r>
              <a:rPr lang="zh-CN" altLang="en-US" sz="1400" b="1" strike="noStrike" noProof="1">
                <a:latin typeface="微软雅黑" pitchFamily="34" charset="-122"/>
                <a:ea typeface="微软雅黑" pitchFamily="34" charset="-122"/>
                <a:cs typeface="+mn-ea"/>
                <a:sym typeface="+mn-ea"/>
              </a:rPr>
              <a:t>客座教授</a:t>
            </a:r>
            <a:endParaRPr lang="zh-CN" altLang="en-US" sz="1400" b="1" strike="noStrike" noProof="1" smtClean="0">
              <a:latin typeface="微软雅黑" pitchFamily="34" charset="-122"/>
              <a:ea typeface="微软雅黑" pitchFamily="34" charset="-122"/>
            </a:endParaRPr>
          </a:p>
          <a:p>
            <a:pPr fontAlgn="base">
              <a:lnSpc>
                <a:spcPts val="2600"/>
              </a:lnSpc>
              <a:buFont typeface="Wingdings" pitchFamily="2" charset="2"/>
              <a:buChar char="ü"/>
            </a:pPr>
            <a:r>
              <a:rPr lang="zh-CN" altLang="en-US" sz="1400" b="1" strike="noStrike" noProof="1" smtClean="0">
                <a:latin typeface="微软雅黑" pitchFamily="34" charset="-122"/>
                <a:ea typeface="微软雅黑" pitchFamily="34" charset="-122"/>
                <a:cs typeface="+mn-ea"/>
              </a:rPr>
              <a:t>华远咨询首席顾问</a:t>
            </a:r>
            <a:r>
              <a:rPr lang="en-US" sz="1400" b="1" strike="noStrike" noProof="1">
                <a:latin typeface="微软雅黑" pitchFamily="34" charset="-122"/>
                <a:ea typeface="微软雅黑" pitchFamily="34" charset="-122"/>
                <a:cs typeface="+mn-ea"/>
              </a:rPr>
              <a:t> </a:t>
            </a:r>
            <a:endParaRPr lang="zh-CN" altLang="en-US" sz="1400" b="1" strike="noStrike" noProof="1">
              <a:latin typeface="微软雅黑" pitchFamily="34" charset="-122"/>
              <a:ea typeface="微软雅黑" pitchFamily="34" charset="-122"/>
            </a:endParaRPr>
          </a:p>
          <a:p>
            <a:pPr fontAlgn="base">
              <a:lnSpc>
                <a:spcPts val="2600"/>
              </a:lnSpc>
              <a:buFont typeface="Wingdings" pitchFamily="2" charset="2"/>
              <a:buChar char="ü"/>
            </a:pPr>
            <a:r>
              <a:rPr lang="zh-CN" altLang="en-US" sz="1400" b="1" strike="noStrike" noProof="1" smtClean="0">
                <a:latin typeface="微软雅黑" pitchFamily="34" charset="-122"/>
                <a:ea typeface="微软雅黑" pitchFamily="34" charset="-122"/>
                <a:cs typeface="+mn-ea"/>
              </a:rPr>
              <a:t>深圳</a:t>
            </a:r>
            <a:r>
              <a:rPr lang="zh-CN" altLang="en-US" sz="1400" b="1" strike="noStrike" noProof="1">
                <a:latin typeface="微软雅黑" pitchFamily="34" charset="-122"/>
                <a:ea typeface="微软雅黑" pitchFamily="34" charset="-122"/>
                <a:cs typeface="+mn-ea"/>
              </a:rPr>
              <a:t>管理咨询行业协会理事</a:t>
            </a:r>
            <a:endParaRPr lang="zh-CN" altLang="en-US" sz="1400" b="1" strike="noStrike" noProof="1">
              <a:latin typeface="微软雅黑" pitchFamily="34" charset="-122"/>
              <a:ea typeface="微软雅黑" pitchFamily="34" charset="-122"/>
            </a:endParaRPr>
          </a:p>
          <a:p>
            <a:pPr fontAlgn="base">
              <a:lnSpc>
                <a:spcPts val="2600"/>
              </a:lnSpc>
              <a:buFont typeface="Wingdings" pitchFamily="2" charset="2"/>
              <a:buChar char="ü"/>
            </a:pPr>
            <a:r>
              <a:rPr lang="zh-CN" altLang="en-US" sz="1400" b="1" strike="noStrike" noProof="1">
                <a:latin typeface="微软雅黑" pitchFamily="34" charset="-122"/>
                <a:ea typeface="微软雅黑" pitchFamily="34" charset="-122"/>
                <a:cs typeface="+mn-ea"/>
              </a:rPr>
              <a:t>实战派企业组织管理力提升专家 </a:t>
            </a:r>
            <a:endParaRPr sz="2800" strike="noStrike" noProof="1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7174" name="Picture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3730" y="1955461"/>
            <a:ext cx="2114550" cy="1828800"/>
          </a:xfrm>
          <a:prstGeom prst="rect">
            <a:avLst/>
          </a:prstGeom>
          <a:noFill/>
          <a:ln w="9525">
            <a:noFill/>
            <a:miter/>
          </a:ln>
          <a:effectLst>
            <a:prstShdw prst="shdw17" dist="17961" dir="2699999">
              <a:srgbClr val="007A5C">
                <a:alpha val="50000"/>
              </a:srgbClr>
            </a:prstShdw>
          </a:effectLst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02019" y="1609000"/>
            <a:ext cx="4493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 smtClean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人力</a:t>
            </a:r>
            <a:r>
              <a:rPr lang="zh-CN" altLang="en-US" sz="2800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资本与人力资源的区别</a:t>
            </a:r>
            <a:endParaRPr lang="zh-CN" altLang="en-US" sz="2800" dirty="0">
              <a:solidFill>
                <a:schemeClr val="tx2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15616" y="2244061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人力</a:t>
            </a:r>
            <a:r>
              <a:rPr lang="zh-CN" altLang="en-US" dirty="0" smtClean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资本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5796136" y="2244061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人力资源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1115616" y="2888008"/>
            <a:ext cx="662473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1115616" y="3828237"/>
            <a:ext cx="662473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>
            <a:off x="1115616" y="4764341"/>
            <a:ext cx="662473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899592" y="3180165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质量、数量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639926" y="3258080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数量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71600" y="4188277"/>
            <a:ext cx="2243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关注收益</a:t>
            </a:r>
            <a:r>
              <a:rPr lang="en-US" altLang="zh-CN" dirty="0" smtClean="0"/>
              <a:t>/</a:t>
            </a:r>
            <a:r>
              <a:rPr lang="zh-CN" altLang="en-US" dirty="0" smtClean="0"/>
              <a:t>结果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643570" y="4041981"/>
            <a:ext cx="2503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关注“人”</a:t>
            </a:r>
            <a:r>
              <a:rPr lang="en-US" altLang="zh-CN" dirty="0" smtClean="0"/>
              <a:t>/“</a:t>
            </a:r>
            <a:r>
              <a:rPr lang="zh-CN" altLang="en-US" dirty="0" smtClean="0"/>
              <a:t>现象</a:t>
            </a:r>
            <a:r>
              <a:rPr lang="en-US" altLang="zh-CN" dirty="0" smtClean="0"/>
              <a:t>”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28662" y="5685055"/>
            <a:ext cx="75212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对于企业来说，能够给企业带来效益增长的“人力资源”才是“人力资本”</a:t>
            </a:r>
            <a:endParaRPr lang="zh-CN" altLang="en-US" dirty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312" y="917029"/>
            <a:ext cx="8929688" cy="639763"/>
          </a:xfrm>
        </p:spPr>
        <p:txBody>
          <a:bodyPr/>
          <a:lstStyle/>
          <a:p>
            <a:pPr algn="l"/>
            <a:r>
              <a:rPr lang="zh-CN" altLang="en-US" sz="3200" b="1" dirty="0" smtClean="0">
                <a:solidFill>
                  <a:srgbClr val="002060"/>
                </a:solidFill>
                <a:latin typeface="黑体" pitchFamily="2" charset="-122"/>
              </a:rPr>
              <a:t>第一章 </a:t>
            </a:r>
            <a:r>
              <a:rPr lang="zh-CN" altLang="zh-CN" sz="3200" b="1" dirty="0" smtClean="0">
                <a:solidFill>
                  <a:srgbClr val="002060"/>
                </a:solidFill>
                <a:latin typeface="黑体" pitchFamily="2" charset="-122"/>
              </a:rPr>
              <a:t>人力</a:t>
            </a:r>
            <a:r>
              <a:rPr lang="zh-CN" altLang="zh-CN" sz="3200" b="1" dirty="0">
                <a:solidFill>
                  <a:srgbClr val="002060"/>
                </a:solidFill>
                <a:latin typeface="黑体" pitchFamily="2" charset="-122"/>
              </a:rPr>
              <a:t>资本在企业发展中的重要</a:t>
            </a:r>
            <a:r>
              <a:rPr lang="zh-CN" altLang="zh-CN" sz="3200" b="1" dirty="0" smtClean="0">
                <a:solidFill>
                  <a:srgbClr val="002060"/>
                </a:solidFill>
                <a:latin typeface="黑体" pitchFamily="2" charset="-122"/>
              </a:rPr>
              <a:t>意</a:t>
            </a:r>
            <a:r>
              <a:rPr lang="zh-CN" altLang="en-US" sz="3200" b="1" dirty="0" smtClean="0">
                <a:solidFill>
                  <a:srgbClr val="002060"/>
                </a:solidFill>
                <a:latin typeface="黑体" pitchFamily="2" charset="-122"/>
              </a:rPr>
              <a:t>义</a:t>
            </a:r>
            <a:endParaRPr lang="en-US" altLang="zh-CN" sz="3200" b="1" dirty="0">
              <a:solidFill>
                <a:srgbClr val="002060"/>
              </a:solidFill>
              <a:latin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 bwMode="auto">
          <a:xfrm>
            <a:off x="1331640" y="2073063"/>
            <a:ext cx="1800200" cy="64807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rPr>
              <a:t>人力资源</a:t>
            </a:r>
            <a:endParaRPr kumimoji="1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5" name="圆角矩形 4"/>
          <p:cNvSpPr/>
          <p:nvPr/>
        </p:nvSpPr>
        <p:spPr bwMode="auto">
          <a:xfrm>
            <a:off x="6012160" y="2073063"/>
            <a:ext cx="1800200" cy="648072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rPr>
              <a:t>人力资本</a:t>
            </a:r>
            <a:endParaRPr kumimoji="1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6" name="下弧形箭头 5"/>
          <p:cNvSpPr/>
          <p:nvPr/>
        </p:nvSpPr>
        <p:spPr bwMode="auto">
          <a:xfrm>
            <a:off x="2699792" y="2996952"/>
            <a:ext cx="3960440" cy="1296144"/>
          </a:xfrm>
          <a:prstGeom prst="curvedUp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zh-CN" dirty="0">
              <a:ea typeface="宋体" pitchFamily="2" charset="-122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rPr>
              <a:t>工具、方法</a:t>
            </a:r>
            <a:endParaRPr kumimoji="1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7" name="右箭头 6"/>
          <p:cNvSpPr/>
          <p:nvPr/>
        </p:nvSpPr>
        <p:spPr bwMode="auto">
          <a:xfrm>
            <a:off x="3491880" y="2033186"/>
            <a:ext cx="2016224" cy="818094"/>
          </a:xfrm>
          <a:prstGeom prst="rightArrow">
            <a:avLst/>
          </a:prstGeom>
          <a:solidFill>
            <a:srgbClr val="CC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宋体" pitchFamily="2" charset="-122"/>
              </a:rPr>
              <a:t>驱  动</a:t>
            </a:r>
            <a:endParaRPr kumimoji="1" lang="zh-CN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81215" y="1046633"/>
            <a:ext cx="4493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 smtClean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驱动人力资源成为人力资本</a:t>
            </a:r>
            <a:endParaRPr lang="zh-CN" altLang="en-US" sz="2800" dirty="0">
              <a:solidFill>
                <a:schemeClr val="tx2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75011" y="4797152"/>
            <a:ext cx="72100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驱动人力资源成为人力资本，创造价值，不能创造价值的则会成为人力成本！</a:t>
            </a:r>
            <a:endParaRPr lang="zh-CN" altLang="en-US" dirty="0">
              <a:solidFill>
                <a:schemeClr val="tx2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0596" y="1340768"/>
            <a:ext cx="7239893" cy="576064"/>
          </a:xfrm>
        </p:spPr>
        <p:txBody>
          <a:bodyPr/>
          <a:lstStyle/>
          <a:p>
            <a:pPr algn="l"/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、</a:t>
            </a:r>
            <a:r>
              <a:rPr lang="zh-CN" altLang="zh-CN" sz="2800" b="1" dirty="0"/>
              <a:t>驱动人力资本增值的产品设计</a:t>
            </a:r>
            <a:r>
              <a:rPr lang="zh-CN" altLang="en-US" sz="2800" b="1" dirty="0"/>
              <a:t>原则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  <p:sp>
        <p:nvSpPr>
          <p:cNvPr id="42" name="标题 1"/>
          <p:cNvSpPr txBox="1"/>
          <p:nvPr/>
        </p:nvSpPr>
        <p:spPr bwMode="auto">
          <a:xfrm>
            <a:off x="827584" y="1916832"/>
            <a:ext cx="7239893" cy="57606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zh-CN" altLang="en-US" sz="2400" b="1" kern="0" dirty="0" smtClean="0"/>
              <a:t>您如何规划、设计企业人力资源产品？</a:t>
            </a:r>
            <a:endParaRPr lang="zh-CN" altLang="en-US" sz="2400" b="1" kern="0" dirty="0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 bwMode="auto">
          <a:xfrm>
            <a:off x="2123728" y="2973242"/>
            <a:ext cx="1728192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rPr>
              <a:t>招聘</a:t>
            </a:r>
            <a:endParaRPr kumimoji="1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5004048" y="2973242"/>
            <a:ext cx="1728192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rPr>
              <a:t>培训</a:t>
            </a:r>
            <a:endParaRPr kumimoji="1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2123728" y="3573016"/>
            <a:ext cx="1728192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rPr>
              <a:t>绩效</a:t>
            </a:r>
            <a:endParaRPr kumimoji="1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5004048" y="3584398"/>
            <a:ext cx="1728192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rPr>
              <a:t>薪酬</a:t>
            </a:r>
            <a:endParaRPr kumimoji="1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2123728" y="4192622"/>
            <a:ext cx="1728192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rPr>
              <a:t>任职资格</a:t>
            </a:r>
            <a:endParaRPr kumimoji="1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4995731" y="4192622"/>
            <a:ext cx="1728192" cy="4320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rPr>
              <a:t>员工关系</a:t>
            </a:r>
            <a:endParaRPr kumimoji="1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48" name="标题 1"/>
          <p:cNvSpPr txBox="1"/>
          <p:nvPr/>
        </p:nvSpPr>
        <p:spPr bwMode="auto">
          <a:xfrm>
            <a:off x="1331640" y="5647296"/>
            <a:ext cx="2861824" cy="57606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zh-CN" altLang="en-US" sz="2400" b="1" kern="0" dirty="0" smtClean="0">
                <a:solidFill>
                  <a:schemeClr val="tx1"/>
                </a:solidFill>
              </a:rPr>
              <a:t>专业导向</a:t>
            </a:r>
            <a:endParaRPr lang="zh-CN" altLang="en-US" sz="2400" b="1" kern="0" dirty="0">
              <a:solidFill>
                <a:schemeClr val="tx1"/>
              </a:solidFill>
            </a:endParaRPr>
          </a:p>
        </p:txBody>
      </p:sp>
      <p:sp>
        <p:nvSpPr>
          <p:cNvPr id="49" name="标题 1"/>
          <p:cNvSpPr txBox="1"/>
          <p:nvPr/>
        </p:nvSpPr>
        <p:spPr bwMode="auto">
          <a:xfrm>
            <a:off x="4644008" y="5517232"/>
            <a:ext cx="2861824" cy="7200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zh-CN" altLang="en-US" sz="2400" b="1" kern="0" dirty="0" smtClean="0">
                <a:solidFill>
                  <a:schemeClr val="tx1"/>
                </a:solidFill>
              </a:rPr>
              <a:t>人力资本增值</a:t>
            </a:r>
            <a:endParaRPr lang="en-US" altLang="zh-CN" sz="2400" b="1" kern="0" dirty="0" smtClean="0">
              <a:solidFill>
                <a:schemeClr val="tx1"/>
              </a:solidFill>
            </a:endParaRPr>
          </a:p>
          <a:p>
            <a:r>
              <a:rPr lang="zh-CN" altLang="en-US" sz="2400" b="1" kern="0" dirty="0" smtClean="0">
                <a:solidFill>
                  <a:schemeClr val="tx1"/>
                </a:solidFill>
              </a:rPr>
              <a:t>战略实现</a:t>
            </a:r>
            <a:endParaRPr lang="en-US" altLang="zh-CN" sz="2400" b="1" kern="0" dirty="0" smtClean="0">
              <a:solidFill>
                <a:schemeClr val="tx1"/>
              </a:solidFill>
            </a:endParaRPr>
          </a:p>
          <a:p>
            <a:r>
              <a:rPr lang="zh-CN" altLang="en-US" sz="2400" b="1" kern="0" dirty="0" smtClean="0">
                <a:solidFill>
                  <a:schemeClr val="tx1"/>
                </a:solidFill>
              </a:rPr>
              <a:t>业务导向</a:t>
            </a:r>
            <a:endParaRPr lang="zh-CN" altLang="en-US" sz="2400" b="1" kern="0" dirty="0">
              <a:solidFill>
                <a:schemeClr val="tx1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3755377" y="5415607"/>
            <a:ext cx="10823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VS</a:t>
            </a:r>
            <a:endParaRPr lang="zh-CN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Freeform 3"/>
          <p:cNvSpPr/>
          <p:nvPr/>
        </p:nvSpPr>
        <p:spPr bwMode="ltGray">
          <a:xfrm>
            <a:off x="3500872" y="2878296"/>
            <a:ext cx="1893315" cy="1530350"/>
          </a:xfrm>
          <a:custGeom>
            <a:avLst/>
            <a:gdLst>
              <a:gd name="T0" fmla="*/ 2147483647 w 273"/>
              <a:gd name="T1" fmla="*/ 2147483647 h 254"/>
              <a:gd name="T2" fmla="*/ 2147483647 w 273"/>
              <a:gd name="T3" fmla="*/ 2147483647 h 254"/>
              <a:gd name="T4" fmla="*/ 2147483647 w 273"/>
              <a:gd name="T5" fmla="*/ 2147483647 h 254"/>
              <a:gd name="T6" fmla="*/ 2147483647 w 273"/>
              <a:gd name="T7" fmla="*/ 2147483647 h 254"/>
              <a:gd name="T8" fmla="*/ 2147483647 w 273"/>
              <a:gd name="T9" fmla="*/ 2147483647 h 254"/>
              <a:gd name="T10" fmla="*/ 2147483647 w 273"/>
              <a:gd name="T11" fmla="*/ 2147483647 h 254"/>
              <a:gd name="T12" fmla="*/ 2147483647 w 273"/>
              <a:gd name="T13" fmla="*/ 2147483647 h 254"/>
              <a:gd name="T14" fmla="*/ 2147483647 w 273"/>
              <a:gd name="T15" fmla="*/ 2147483647 h 254"/>
              <a:gd name="T16" fmla="*/ 2147483647 w 273"/>
              <a:gd name="T17" fmla="*/ 2147483647 h 254"/>
              <a:gd name="T18" fmla="*/ 2147483647 w 273"/>
              <a:gd name="T19" fmla="*/ 2147483647 h 254"/>
              <a:gd name="T20" fmla="*/ 2147483647 w 273"/>
              <a:gd name="T21" fmla="*/ 2147483647 h 254"/>
              <a:gd name="T22" fmla="*/ 2147483647 w 273"/>
              <a:gd name="T23" fmla="*/ 2147483647 h 254"/>
              <a:gd name="T24" fmla="*/ 2147483647 w 273"/>
              <a:gd name="T25" fmla="*/ 2147483647 h 25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73"/>
              <a:gd name="T40" fmla="*/ 0 h 254"/>
              <a:gd name="T41" fmla="*/ 273 w 273"/>
              <a:gd name="T42" fmla="*/ 254 h 25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73" h="254">
                <a:moveTo>
                  <a:pt x="87" y="27"/>
                </a:moveTo>
                <a:cubicBezTo>
                  <a:pt x="97" y="69"/>
                  <a:pt x="106" y="96"/>
                  <a:pt x="124" y="98"/>
                </a:cubicBezTo>
                <a:lnTo>
                  <a:pt x="196" y="38"/>
                </a:lnTo>
                <a:cubicBezTo>
                  <a:pt x="216" y="34"/>
                  <a:pt x="264" y="66"/>
                  <a:pt x="247" y="75"/>
                </a:cubicBezTo>
                <a:cubicBezTo>
                  <a:pt x="220" y="90"/>
                  <a:pt x="161" y="129"/>
                  <a:pt x="162" y="149"/>
                </a:cubicBezTo>
                <a:cubicBezTo>
                  <a:pt x="163" y="170"/>
                  <a:pt x="221" y="195"/>
                  <a:pt x="256" y="200"/>
                </a:cubicBezTo>
                <a:cubicBezTo>
                  <a:pt x="273" y="202"/>
                  <a:pt x="220" y="239"/>
                  <a:pt x="199" y="239"/>
                </a:cubicBezTo>
                <a:cubicBezTo>
                  <a:pt x="176" y="245"/>
                  <a:pt x="154" y="191"/>
                  <a:pt x="130" y="194"/>
                </a:cubicBezTo>
                <a:cubicBezTo>
                  <a:pt x="106" y="197"/>
                  <a:pt x="93" y="254"/>
                  <a:pt x="54" y="254"/>
                </a:cubicBezTo>
                <a:cubicBezTo>
                  <a:pt x="32" y="254"/>
                  <a:pt x="0" y="227"/>
                  <a:pt x="9" y="210"/>
                </a:cubicBezTo>
                <a:lnTo>
                  <a:pt x="91" y="156"/>
                </a:lnTo>
                <a:lnTo>
                  <a:pt x="36" y="74"/>
                </a:lnTo>
                <a:cubicBezTo>
                  <a:pt x="35" y="53"/>
                  <a:pt x="81" y="0"/>
                  <a:pt x="87" y="27"/>
                </a:cubicBezTo>
                <a:close/>
              </a:path>
            </a:pathLst>
          </a:custGeom>
          <a:solidFill>
            <a:srgbClr val="FF0000"/>
          </a:solidFill>
          <a:ln w="12700">
            <a:solidFill>
              <a:srgbClr val="FF0000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" name="Freeform 2"/>
          <p:cNvSpPr/>
          <p:nvPr/>
        </p:nvSpPr>
        <p:spPr bwMode="ltGray">
          <a:xfrm>
            <a:off x="6723923" y="5355232"/>
            <a:ext cx="1149003" cy="1044079"/>
          </a:xfrm>
          <a:custGeom>
            <a:avLst/>
            <a:gdLst>
              <a:gd name="T0" fmla="*/ 2147483647 w 363"/>
              <a:gd name="T1" fmla="*/ 2147483647 h 361"/>
              <a:gd name="T2" fmla="*/ 2147483647 w 363"/>
              <a:gd name="T3" fmla="*/ 2147483647 h 361"/>
              <a:gd name="T4" fmla="*/ 2147483647 w 363"/>
              <a:gd name="T5" fmla="*/ 2147483647 h 361"/>
              <a:gd name="T6" fmla="*/ 2147483647 w 363"/>
              <a:gd name="T7" fmla="*/ 2147483647 h 361"/>
              <a:gd name="T8" fmla="*/ 2147483647 w 363"/>
              <a:gd name="T9" fmla="*/ 0 h 361"/>
              <a:gd name="T10" fmla="*/ 2147483647 w 363"/>
              <a:gd name="T11" fmla="*/ 2147483647 h 361"/>
              <a:gd name="T12" fmla="*/ 2147483647 w 363"/>
              <a:gd name="T13" fmla="*/ 2147483647 h 361"/>
              <a:gd name="T14" fmla="*/ 2147483647 w 363"/>
              <a:gd name="T15" fmla="*/ 2147483647 h 36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63"/>
              <a:gd name="T25" fmla="*/ 0 h 361"/>
              <a:gd name="T26" fmla="*/ 363 w 363"/>
              <a:gd name="T27" fmla="*/ 361 h 36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63" h="361">
                <a:moveTo>
                  <a:pt x="8" y="206"/>
                </a:moveTo>
                <a:cubicBezTo>
                  <a:pt x="61" y="246"/>
                  <a:pt x="67" y="329"/>
                  <a:pt x="89" y="345"/>
                </a:cubicBezTo>
                <a:cubicBezTo>
                  <a:pt x="111" y="361"/>
                  <a:pt x="124" y="334"/>
                  <a:pt x="138" y="303"/>
                </a:cubicBezTo>
                <a:cubicBezTo>
                  <a:pt x="212" y="147"/>
                  <a:pt x="327" y="62"/>
                  <a:pt x="363" y="12"/>
                </a:cubicBezTo>
                <a:cubicBezTo>
                  <a:pt x="363" y="12"/>
                  <a:pt x="354" y="0"/>
                  <a:pt x="354" y="0"/>
                </a:cubicBezTo>
                <a:cubicBezTo>
                  <a:pt x="186" y="105"/>
                  <a:pt x="128" y="254"/>
                  <a:pt x="108" y="252"/>
                </a:cubicBezTo>
                <a:cubicBezTo>
                  <a:pt x="88" y="250"/>
                  <a:pt x="83" y="188"/>
                  <a:pt x="66" y="180"/>
                </a:cubicBezTo>
                <a:cubicBezTo>
                  <a:pt x="49" y="172"/>
                  <a:pt x="0" y="201"/>
                  <a:pt x="8" y="206"/>
                </a:cubicBezTo>
                <a:close/>
              </a:path>
            </a:pathLst>
          </a:custGeom>
          <a:solidFill>
            <a:schemeClr val="hlink"/>
          </a:solidFill>
          <a:ln w="12700">
            <a:solidFill>
              <a:schemeClr val="hlink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" name="Freeform 3"/>
          <p:cNvSpPr/>
          <p:nvPr/>
        </p:nvSpPr>
        <p:spPr bwMode="ltGray">
          <a:xfrm>
            <a:off x="1331640" y="5516241"/>
            <a:ext cx="946658" cy="707119"/>
          </a:xfrm>
          <a:custGeom>
            <a:avLst/>
            <a:gdLst>
              <a:gd name="T0" fmla="*/ 2147483647 w 273"/>
              <a:gd name="T1" fmla="*/ 2147483647 h 254"/>
              <a:gd name="T2" fmla="*/ 2147483647 w 273"/>
              <a:gd name="T3" fmla="*/ 2147483647 h 254"/>
              <a:gd name="T4" fmla="*/ 2147483647 w 273"/>
              <a:gd name="T5" fmla="*/ 2147483647 h 254"/>
              <a:gd name="T6" fmla="*/ 2147483647 w 273"/>
              <a:gd name="T7" fmla="*/ 2147483647 h 254"/>
              <a:gd name="T8" fmla="*/ 2147483647 w 273"/>
              <a:gd name="T9" fmla="*/ 2147483647 h 254"/>
              <a:gd name="T10" fmla="*/ 2147483647 w 273"/>
              <a:gd name="T11" fmla="*/ 2147483647 h 254"/>
              <a:gd name="T12" fmla="*/ 2147483647 w 273"/>
              <a:gd name="T13" fmla="*/ 2147483647 h 254"/>
              <a:gd name="T14" fmla="*/ 2147483647 w 273"/>
              <a:gd name="T15" fmla="*/ 2147483647 h 254"/>
              <a:gd name="T16" fmla="*/ 2147483647 w 273"/>
              <a:gd name="T17" fmla="*/ 2147483647 h 254"/>
              <a:gd name="T18" fmla="*/ 2147483647 w 273"/>
              <a:gd name="T19" fmla="*/ 2147483647 h 254"/>
              <a:gd name="T20" fmla="*/ 2147483647 w 273"/>
              <a:gd name="T21" fmla="*/ 2147483647 h 254"/>
              <a:gd name="T22" fmla="*/ 2147483647 w 273"/>
              <a:gd name="T23" fmla="*/ 2147483647 h 254"/>
              <a:gd name="T24" fmla="*/ 2147483647 w 273"/>
              <a:gd name="T25" fmla="*/ 2147483647 h 25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73"/>
              <a:gd name="T40" fmla="*/ 0 h 254"/>
              <a:gd name="T41" fmla="*/ 273 w 273"/>
              <a:gd name="T42" fmla="*/ 254 h 25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73" h="254">
                <a:moveTo>
                  <a:pt x="87" y="27"/>
                </a:moveTo>
                <a:cubicBezTo>
                  <a:pt x="97" y="69"/>
                  <a:pt x="106" y="96"/>
                  <a:pt x="124" y="98"/>
                </a:cubicBezTo>
                <a:lnTo>
                  <a:pt x="196" y="38"/>
                </a:lnTo>
                <a:cubicBezTo>
                  <a:pt x="216" y="34"/>
                  <a:pt x="264" y="66"/>
                  <a:pt x="247" y="75"/>
                </a:cubicBezTo>
                <a:cubicBezTo>
                  <a:pt x="220" y="90"/>
                  <a:pt x="161" y="129"/>
                  <a:pt x="162" y="149"/>
                </a:cubicBezTo>
                <a:cubicBezTo>
                  <a:pt x="163" y="170"/>
                  <a:pt x="221" y="195"/>
                  <a:pt x="256" y="200"/>
                </a:cubicBezTo>
                <a:cubicBezTo>
                  <a:pt x="273" y="202"/>
                  <a:pt x="220" y="239"/>
                  <a:pt x="199" y="239"/>
                </a:cubicBezTo>
                <a:cubicBezTo>
                  <a:pt x="176" y="245"/>
                  <a:pt x="154" y="191"/>
                  <a:pt x="130" y="194"/>
                </a:cubicBezTo>
                <a:cubicBezTo>
                  <a:pt x="106" y="197"/>
                  <a:pt x="93" y="254"/>
                  <a:pt x="54" y="254"/>
                </a:cubicBezTo>
                <a:cubicBezTo>
                  <a:pt x="32" y="254"/>
                  <a:pt x="0" y="227"/>
                  <a:pt x="9" y="210"/>
                </a:cubicBezTo>
                <a:lnTo>
                  <a:pt x="91" y="156"/>
                </a:lnTo>
                <a:lnTo>
                  <a:pt x="36" y="74"/>
                </a:lnTo>
                <a:cubicBezTo>
                  <a:pt x="35" y="53"/>
                  <a:pt x="81" y="0"/>
                  <a:pt x="87" y="27"/>
                </a:cubicBezTo>
                <a:close/>
              </a:path>
            </a:pathLst>
          </a:custGeom>
          <a:solidFill>
            <a:srgbClr val="FF0000"/>
          </a:solidFill>
          <a:ln w="12700">
            <a:solidFill>
              <a:srgbClr val="FF0000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35496" y="836712"/>
            <a:ext cx="8929688" cy="6397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l"/>
            <a:r>
              <a:rPr lang="zh-CN" altLang="en-US" sz="3200" b="1" smtClean="0">
                <a:solidFill>
                  <a:srgbClr val="002060"/>
                </a:solidFill>
                <a:latin typeface="黑体" pitchFamily="2" charset="-122"/>
              </a:rPr>
              <a:t>第二章 企业驱动</a:t>
            </a:r>
            <a:r>
              <a:rPr lang="zh-CN" altLang="zh-CN" sz="3200" b="1" smtClean="0">
                <a:solidFill>
                  <a:srgbClr val="002060"/>
                </a:solidFill>
                <a:latin typeface="黑体" pitchFamily="2" charset="-122"/>
              </a:rPr>
              <a:t>人力资本增值创新实践</a:t>
            </a:r>
            <a:endParaRPr lang="zh-CN" altLang="en-US" sz="3200" b="1" dirty="0">
              <a:solidFill>
                <a:srgbClr val="002060"/>
              </a:solidFill>
              <a:latin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Oval 6"/>
          <p:cNvSpPr>
            <a:spLocks noChangeArrowheads="1"/>
          </p:cNvSpPr>
          <p:nvPr/>
        </p:nvSpPr>
        <p:spPr bwMode="auto">
          <a:xfrm>
            <a:off x="1109663" y="4793381"/>
            <a:ext cx="6559550" cy="1731963"/>
          </a:xfrm>
          <a:prstGeom prst="ellipse">
            <a:avLst/>
          </a:prstGeom>
          <a:gradFill rotWithShape="1">
            <a:gsLst>
              <a:gs pos="0">
                <a:srgbClr val="99CCFF"/>
              </a:gs>
              <a:gs pos="100000">
                <a:srgbClr val="283643"/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lIns="91432" tIns="45715" rIns="91432" bIns="45715" anchor="ctr"/>
          <a:lstStyle/>
          <a:p>
            <a:pPr algn="ctr" latinLnBrk="1"/>
            <a:endParaRPr kumimoji="1" lang="ko-KR" altLang="en-US" sz="3600" b="1">
              <a:solidFill>
                <a:srgbClr val="FFFFFF"/>
              </a:solidFill>
              <a:latin typeface="Times New Roman" pitchFamily="18" charset="0"/>
              <a:ea typeface="HY각헤드라인M"/>
              <a:cs typeface="HY각헤드라인M"/>
            </a:endParaRPr>
          </a:p>
        </p:txBody>
      </p:sp>
      <p:sp>
        <p:nvSpPr>
          <p:cNvPr id="112643" name="Freeform 2"/>
          <p:cNvSpPr/>
          <p:nvPr/>
        </p:nvSpPr>
        <p:spPr bwMode="auto">
          <a:xfrm rot="10800000">
            <a:off x="411956" y="2420887"/>
            <a:ext cx="7993062" cy="3273053"/>
          </a:xfrm>
          <a:custGeom>
            <a:avLst/>
            <a:gdLst>
              <a:gd name="T0" fmla="*/ 2147483647 w 5034"/>
              <a:gd name="T1" fmla="*/ 0 h 1908"/>
              <a:gd name="T2" fmla="*/ 2147483647 w 5034"/>
              <a:gd name="T3" fmla="*/ 2147483647 h 1908"/>
              <a:gd name="T4" fmla="*/ 2147483647 w 5034"/>
              <a:gd name="T5" fmla="*/ 2147483647 h 1908"/>
              <a:gd name="T6" fmla="*/ 0 w 5034"/>
              <a:gd name="T7" fmla="*/ 2147483647 h 1908"/>
              <a:gd name="T8" fmla="*/ 2147483647 w 5034"/>
              <a:gd name="T9" fmla="*/ 2147483647 h 1908"/>
              <a:gd name="T10" fmla="*/ 2147483647 w 5034"/>
              <a:gd name="T11" fmla="*/ 2147483647 h 1908"/>
              <a:gd name="T12" fmla="*/ 2147483647 w 5034"/>
              <a:gd name="T13" fmla="*/ 2147483647 h 1908"/>
              <a:gd name="T14" fmla="*/ 2147483647 w 5034"/>
              <a:gd name="T15" fmla="*/ 0 h 19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034"/>
              <a:gd name="T25" fmla="*/ 0 h 1908"/>
              <a:gd name="T26" fmla="*/ 5034 w 5034"/>
              <a:gd name="T27" fmla="*/ 1908 h 19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034" h="1908">
                <a:moveTo>
                  <a:pt x="2502" y="0"/>
                </a:moveTo>
                <a:lnTo>
                  <a:pt x="1465" y="383"/>
                </a:lnTo>
                <a:lnTo>
                  <a:pt x="1783" y="383"/>
                </a:lnTo>
                <a:lnTo>
                  <a:pt x="0" y="1908"/>
                </a:lnTo>
                <a:lnTo>
                  <a:pt x="5034" y="1908"/>
                </a:lnTo>
                <a:lnTo>
                  <a:pt x="3229" y="383"/>
                </a:lnTo>
                <a:lnTo>
                  <a:pt x="3613" y="395"/>
                </a:lnTo>
                <a:lnTo>
                  <a:pt x="2502" y="0"/>
                </a:ln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lIns="91432" tIns="45715" rIns="91432" bIns="45715" anchor="ctr"/>
          <a:lstStyle/>
          <a:p>
            <a:endParaRPr lang="zh-CN" altLang="en-US"/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1766888" y="1276350"/>
            <a:ext cx="5541962" cy="7667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99CC00"/>
              </a:gs>
              <a:gs pos="100000">
                <a:srgbClr val="99CC00">
                  <a:gamma/>
                  <a:shade val="56078"/>
                  <a:invGamma/>
                </a:srgbClr>
              </a:gs>
            </a:gsLst>
            <a:lin ang="5400000" scaled="1"/>
          </a:gradFill>
          <a:ln w="19050">
            <a:noFill/>
            <a:round/>
          </a:ln>
          <a:effectLst>
            <a:outerShdw dist="107763" dir="2700000" algn="ctr" rotWithShape="0">
              <a:srgbClr val="008080">
                <a:alpha val="50000"/>
              </a:srgbClr>
            </a:outerShdw>
          </a:effectLst>
        </p:spPr>
        <p:txBody>
          <a:bodyPr wrap="none" lIns="91432" tIns="45715" rIns="91432" bIns="45715" anchor="ctr"/>
          <a:lstStyle/>
          <a:p>
            <a:pPr algn="ctr" latinLnBrk="1">
              <a:buFont typeface="Wingdings" pitchFamily="2" charset="2"/>
              <a:buNone/>
              <a:defRPr/>
            </a:pPr>
            <a:r>
              <a:rPr lang="zh-CN" altLang="en-US" sz="3600" b="1" dirty="0" smtClean="0">
                <a:solidFill>
                  <a:srgbClr val="FFFFFF"/>
                </a:solidFill>
                <a:latin typeface="+mn-ea"/>
                <a:ea typeface="+mn-ea"/>
                <a:cs typeface="HY각헤드라인M"/>
              </a:rPr>
              <a:t>驱动人力资本增值的产品</a:t>
            </a:r>
            <a:endParaRPr lang="ko-KR" altLang="en-US" sz="3600" b="1" dirty="0">
              <a:solidFill>
                <a:srgbClr val="FFFFFF"/>
              </a:solidFill>
              <a:latin typeface="+mn-ea"/>
              <a:ea typeface="+mn-ea"/>
              <a:cs typeface="HY각헤드라인M"/>
            </a:endParaRPr>
          </a:p>
        </p:txBody>
      </p:sp>
      <p:sp>
        <p:nvSpPr>
          <p:cNvPr id="112645" name="Oval 4"/>
          <p:cNvSpPr>
            <a:spLocks noChangeArrowheads="1"/>
          </p:cNvSpPr>
          <p:nvPr/>
        </p:nvSpPr>
        <p:spPr bwMode="auto">
          <a:xfrm>
            <a:off x="1763688" y="4837708"/>
            <a:ext cx="2476500" cy="1471612"/>
          </a:xfrm>
          <a:prstGeom prst="ellipse">
            <a:avLst/>
          </a:prstGeom>
          <a:gradFill rotWithShape="1">
            <a:gsLst>
              <a:gs pos="0">
                <a:srgbClr val="99CC00"/>
              </a:gs>
              <a:gs pos="100000">
                <a:srgbClr val="283600"/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lIns="91432" tIns="45715" rIns="91432" bIns="45715" anchor="ctr"/>
          <a:lstStyle/>
          <a:p>
            <a:pPr algn="ctr" latinLnBrk="1"/>
            <a:r>
              <a:rPr kumimoji="1" lang="zh-CN" altLang="en-US" sz="3600" b="1" dirty="0" smtClean="0">
                <a:solidFill>
                  <a:srgbClr val="FFFFFF"/>
                </a:solidFill>
                <a:latin typeface="+mn-ea"/>
                <a:ea typeface="+mn-ea"/>
                <a:cs typeface="HY각헤드라인M"/>
              </a:rPr>
              <a:t>战略目标</a:t>
            </a:r>
            <a:endParaRPr kumimoji="1" lang="ko-KR" altLang="en-US" sz="3600" b="1" dirty="0">
              <a:solidFill>
                <a:srgbClr val="FFFFFF"/>
              </a:solidFill>
              <a:latin typeface="+mn-ea"/>
              <a:ea typeface="+mn-ea"/>
              <a:cs typeface="HY각헤드라인M"/>
            </a:endParaRPr>
          </a:p>
        </p:txBody>
      </p:sp>
      <p:sp>
        <p:nvSpPr>
          <p:cNvPr id="112646" name="Oval 5"/>
          <p:cNvSpPr>
            <a:spLocks noChangeArrowheads="1"/>
          </p:cNvSpPr>
          <p:nvPr/>
        </p:nvSpPr>
        <p:spPr bwMode="auto">
          <a:xfrm>
            <a:off x="4777258" y="4765700"/>
            <a:ext cx="2459038" cy="1471612"/>
          </a:xfrm>
          <a:prstGeom prst="ellipse">
            <a:avLst/>
          </a:prstGeom>
          <a:gradFill rotWithShape="1">
            <a:gsLst>
              <a:gs pos="0">
                <a:srgbClr val="FF9900"/>
              </a:gs>
              <a:gs pos="100000">
                <a:srgbClr val="432800"/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lIns="91432" tIns="45715" rIns="91432" bIns="45715" anchor="ctr"/>
          <a:lstStyle/>
          <a:p>
            <a:pPr algn="ctr" latinLnBrk="1">
              <a:defRPr/>
            </a:pPr>
            <a:r>
              <a:rPr lang="zh-CN" altLang="en-US" sz="3600" b="1" dirty="0">
                <a:solidFill>
                  <a:srgbClr val="FFFFFF"/>
                </a:solidFill>
                <a:latin typeface="+mn-ea"/>
                <a:ea typeface="+mn-ea"/>
                <a:cs typeface="HY각헤드라인M"/>
              </a:rPr>
              <a:t>业务问题</a:t>
            </a:r>
            <a:endParaRPr lang="ko-KR" altLang="en-US" sz="3600" b="1" dirty="0">
              <a:solidFill>
                <a:srgbClr val="FFFFFF"/>
              </a:solidFill>
              <a:latin typeface="+mn-ea"/>
              <a:ea typeface="+mn-ea"/>
              <a:cs typeface="HY각헤드라인M"/>
            </a:endParaRPr>
          </a:p>
        </p:txBody>
      </p:sp>
      <p:sp>
        <p:nvSpPr>
          <p:cNvPr id="112647" name="Line 9"/>
          <p:cNvSpPr>
            <a:spLocks noChangeShapeType="1"/>
          </p:cNvSpPr>
          <p:nvPr/>
        </p:nvSpPr>
        <p:spPr bwMode="auto">
          <a:xfrm>
            <a:off x="-26988" y="80168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2" tIns="45715" rIns="91432" bIns="45715" anchor="ctr"/>
          <a:lstStyle/>
          <a:p>
            <a:endParaRPr lang="zh-CN" altLang="en-US"/>
          </a:p>
        </p:txBody>
      </p:sp>
      <p:sp>
        <p:nvSpPr>
          <p:cNvPr id="112648" name="Oval 12"/>
          <p:cNvSpPr>
            <a:spLocks noChangeArrowheads="1"/>
          </p:cNvSpPr>
          <p:nvPr/>
        </p:nvSpPr>
        <p:spPr bwMode="auto">
          <a:xfrm>
            <a:off x="1731963" y="5951538"/>
            <a:ext cx="1473200" cy="393700"/>
          </a:xfrm>
          <a:prstGeom prst="ellipse">
            <a:avLst/>
          </a:prstGeom>
          <a:gradFill rotWithShape="1">
            <a:gsLst>
              <a:gs pos="0">
                <a:srgbClr val="3333CC">
                  <a:alpha val="29999"/>
                </a:srgbClr>
              </a:gs>
              <a:gs pos="100000">
                <a:srgbClr val="18185E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lIns="91432" tIns="45715" rIns="91432" bIns="45715" anchor="ctr"/>
          <a:lstStyle/>
          <a:p>
            <a:endParaRPr lang="zh-CN" altLang="en-US"/>
          </a:p>
        </p:txBody>
      </p:sp>
      <p:sp>
        <p:nvSpPr>
          <p:cNvPr id="112649" name="Oval 13"/>
          <p:cNvSpPr>
            <a:spLocks noChangeArrowheads="1"/>
          </p:cNvSpPr>
          <p:nvPr/>
        </p:nvSpPr>
        <p:spPr bwMode="auto">
          <a:xfrm>
            <a:off x="3670300" y="6059636"/>
            <a:ext cx="1476375" cy="393700"/>
          </a:xfrm>
          <a:prstGeom prst="ellipse">
            <a:avLst/>
          </a:prstGeom>
          <a:gradFill rotWithShape="1">
            <a:gsLst>
              <a:gs pos="0">
                <a:srgbClr val="3333CC">
                  <a:alpha val="29999"/>
                </a:srgbClr>
              </a:gs>
              <a:gs pos="100000">
                <a:srgbClr val="18185E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lIns="91432" tIns="45715" rIns="91432" bIns="45715" anchor="ctr"/>
          <a:lstStyle/>
          <a:p>
            <a:endParaRPr lang="zh-CN" altLang="en-US"/>
          </a:p>
        </p:txBody>
      </p:sp>
      <p:sp>
        <p:nvSpPr>
          <p:cNvPr id="112650" name="Oval 14"/>
          <p:cNvSpPr>
            <a:spLocks noChangeArrowheads="1"/>
          </p:cNvSpPr>
          <p:nvPr/>
        </p:nvSpPr>
        <p:spPr bwMode="auto">
          <a:xfrm>
            <a:off x="5830888" y="5951538"/>
            <a:ext cx="1474787" cy="393700"/>
          </a:xfrm>
          <a:prstGeom prst="ellipse">
            <a:avLst/>
          </a:prstGeom>
          <a:gradFill rotWithShape="1">
            <a:gsLst>
              <a:gs pos="0">
                <a:srgbClr val="3333CC">
                  <a:alpha val="29999"/>
                </a:srgbClr>
              </a:gs>
              <a:gs pos="100000">
                <a:srgbClr val="18185E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lIns="91432" tIns="45715" rIns="91432" bIns="45715" anchor="ctr"/>
          <a:lstStyle/>
          <a:p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5022850" y="5775054"/>
            <a:ext cx="228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latinLnBrk="1"/>
            <a:r>
              <a:rPr lang="zh-CN" altLang="en-US" sz="1600" b="1" dirty="0" smtClean="0">
                <a:solidFill>
                  <a:schemeClr val="bg1"/>
                </a:solidFill>
                <a:ea typeface="HY각헤드라인M"/>
                <a:cs typeface="HY각헤드라인M"/>
              </a:rPr>
              <a:t>效率、成本、品质</a:t>
            </a:r>
            <a:endParaRPr lang="ko-KR" altLang="en-US" sz="1600" b="1" dirty="0">
              <a:solidFill>
                <a:schemeClr val="bg1"/>
              </a:solidFill>
              <a:ea typeface="HY각헤드라인M"/>
              <a:cs typeface="HY각헤드라인M"/>
            </a:endParaRPr>
          </a:p>
        </p:txBody>
      </p:sp>
      <p:sp>
        <p:nvSpPr>
          <p:cNvPr id="14" name="矩形 13"/>
          <p:cNvSpPr/>
          <p:nvPr/>
        </p:nvSpPr>
        <p:spPr>
          <a:xfrm rot="2611558">
            <a:off x="1537382" y="3749025"/>
            <a:ext cx="228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latinLnBrk="1"/>
            <a:r>
              <a:rPr lang="zh-CN" altLang="en-US" b="1" dirty="0" smtClean="0">
                <a:solidFill>
                  <a:srgbClr val="0000FF"/>
                </a:solidFill>
                <a:ea typeface="HY각헤드라인M"/>
                <a:cs typeface="HY각헤드라인M"/>
              </a:rPr>
              <a:t>战略导向</a:t>
            </a:r>
            <a:endParaRPr lang="ko-KR" altLang="en-US" b="1" dirty="0">
              <a:solidFill>
                <a:srgbClr val="0000FF"/>
              </a:solidFill>
              <a:ea typeface="HY각헤드라인M"/>
              <a:cs typeface="HY각헤드라인M"/>
            </a:endParaRPr>
          </a:p>
        </p:txBody>
      </p:sp>
      <p:sp>
        <p:nvSpPr>
          <p:cNvPr id="15" name="矩形 14"/>
          <p:cNvSpPr/>
          <p:nvPr/>
        </p:nvSpPr>
        <p:spPr>
          <a:xfrm rot="18520951">
            <a:off x="5246234" y="3652343"/>
            <a:ext cx="1661993" cy="461665"/>
          </a:xfrm>
          <a:prstGeom prst="rect">
            <a:avLst/>
          </a:prstGeom>
        </p:spPr>
        <p:txBody>
          <a:bodyPr vert="eaVert">
            <a:spAutoFit/>
          </a:bodyPr>
          <a:lstStyle/>
          <a:p>
            <a:pPr lvl="0" latinLnBrk="1"/>
            <a:r>
              <a:rPr lang="zh-CN" altLang="en-US" b="1" dirty="0">
                <a:solidFill>
                  <a:srgbClr val="0000FF"/>
                </a:solidFill>
                <a:ea typeface="HY각헤드라인M"/>
                <a:cs typeface="HY각헤드라인M"/>
              </a:rPr>
              <a:t>业务</a:t>
            </a:r>
            <a:r>
              <a:rPr lang="zh-CN" altLang="en-US" b="1" dirty="0" smtClean="0">
                <a:solidFill>
                  <a:srgbClr val="0000FF"/>
                </a:solidFill>
                <a:ea typeface="HY각헤드라인M"/>
                <a:cs typeface="HY각헤드라인M"/>
              </a:rPr>
              <a:t>导向</a:t>
            </a:r>
            <a:endParaRPr lang="ko-KR" altLang="en-US" b="1" dirty="0">
              <a:solidFill>
                <a:srgbClr val="0000FF"/>
              </a:solidFill>
              <a:ea typeface="HY각헤드라인M"/>
              <a:cs typeface="HY각헤드라인M"/>
            </a:endParaRPr>
          </a:p>
        </p:txBody>
      </p:sp>
      <p:sp>
        <p:nvSpPr>
          <p:cNvPr id="3" name="左右箭头 2"/>
          <p:cNvSpPr/>
          <p:nvPr/>
        </p:nvSpPr>
        <p:spPr bwMode="auto">
          <a:xfrm>
            <a:off x="2857488" y="3090210"/>
            <a:ext cx="3000396" cy="1030320"/>
          </a:xfrm>
          <a:prstGeom prst="leftRightArrow">
            <a:avLst>
              <a:gd name="adj1" fmla="val 100000"/>
              <a:gd name="adj2" fmla="val 50000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000" b="1" dirty="0" smtClean="0">
                <a:solidFill>
                  <a:schemeClr val="bg1"/>
                </a:solidFill>
                <a:ea typeface="宋体" pitchFamily="2" charset="-122"/>
              </a:rPr>
              <a:t>以终为始</a:t>
            </a:r>
            <a:endParaRPr lang="en-US" altLang="zh-CN" sz="2000" b="1" dirty="0" smtClean="0">
              <a:solidFill>
                <a:schemeClr val="bg1"/>
              </a:solidFill>
              <a:ea typeface="宋体" pitchFamily="2" charset="-122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宋体" pitchFamily="2" charset="-122"/>
              </a:rPr>
              <a:t>以驱动人力资本增值为核心</a:t>
            </a:r>
            <a:endParaRPr kumimoji="1" lang="zh-CN" altLang="en-US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52422" y="3170501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人力</a:t>
            </a:r>
            <a:r>
              <a:rPr lang="zh-CN" altLang="en-US" dirty="0" smtClean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资本投资收益率</a:t>
            </a:r>
            <a:endParaRPr lang="zh-CN" altLang="en-US" dirty="0"/>
          </a:p>
        </p:txBody>
      </p:sp>
      <p:cxnSp>
        <p:nvCxnSpPr>
          <p:cNvPr id="5" name="直接连接符 4"/>
          <p:cNvCxnSpPr/>
          <p:nvPr/>
        </p:nvCxnSpPr>
        <p:spPr bwMode="auto">
          <a:xfrm>
            <a:off x="3880814" y="3420129"/>
            <a:ext cx="227536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矩形 5"/>
          <p:cNvSpPr/>
          <p:nvPr/>
        </p:nvSpPr>
        <p:spPr bwMode="auto">
          <a:xfrm>
            <a:off x="4348658" y="2858616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净利润</a:t>
            </a:r>
            <a:endParaRPr lang="zh-CN" altLang="en-US" dirty="0">
              <a:solidFill>
                <a:schemeClr val="tx2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3980835" y="3534666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人力资本投入</a:t>
            </a:r>
            <a:endParaRPr lang="zh-CN" altLang="en-US" dirty="0">
              <a:solidFill>
                <a:schemeClr val="tx2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232742" y="3057613"/>
            <a:ext cx="4411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dirty="0" smtClean="0">
                <a:latin typeface="+mn-ea"/>
                <a:ea typeface="+mn-ea"/>
              </a:rPr>
              <a:t>=</a:t>
            </a:r>
            <a:endParaRPr lang="zh-CN" altLang="en-US" sz="4000" dirty="0">
              <a:latin typeface="+mn-ea"/>
              <a:ea typeface="+mn-ea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502960" y="4472386"/>
            <a:ext cx="8494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人力资本</a:t>
            </a:r>
            <a:r>
              <a:rPr lang="zh-CN" altLang="en-US" dirty="0" smtClean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投入包括：工资、福利、奖金、培训投入、招聘费用</a:t>
            </a:r>
            <a:endParaRPr lang="zh-CN" altLang="en-US" dirty="0">
              <a:solidFill>
                <a:schemeClr val="tx2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16563" y="1052734"/>
            <a:ext cx="5803192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chemeClr val="accent6"/>
                </a:solidFill>
                <a:latin typeface="黑体" pitchFamily="2" charset="-122"/>
                <a:ea typeface="黑体" pitchFamily="2" charset="-122"/>
              </a:rPr>
              <a:t>◆</a:t>
            </a:r>
            <a:r>
              <a:rPr lang="zh-CN" altLang="en-US" b="1" dirty="0" smtClean="0">
                <a:solidFill>
                  <a:schemeClr val="accent6"/>
                </a:solidFill>
                <a:latin typeface="黑体" pitchFamily="2" charset="-122"/>
                <a:ea typeface="黑体" pitchFamily="2" charset="-122"/>
              </a:rPr>
              <a:t>以终为始，以驱动人力资本增值为目标</a:t>
            </a:r>
            <a:endParaRPr lang="en-US" altLang="zh-CN" b="1" dirty="0" smtClean="0">
              <a:solidFill>
                <a:schemeClr val="accent6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solidFill>
                  <a:schemeClr val="tx2"/>
                </a:solidFill>
                <a:latin typeface="黑体" pitchFamily="2" charset="-122"/>
                <a:ea typeface="黑体" pitchFamily="2" charset="-122"/>
              </a:rPr>
              <a:t>设立人力资本的评价指标</a:t>
            </a:r>
            <a:endParaRPr lang="en-US" altLang="zh-CN" b="1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2743932" y="5602656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是否掩盖了事实？</a:t>
            </a:r>
            <a:endParaRPr lang="zh-CN" altLang="en-US" sz="2800" dirty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00034" y="2214554"/>
            <a:ext cx="6340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人均销售额、人均利润、万元薪酬产值率</a:t>
            </a:r>
            <a:r>
              <a:rPr lang="en-US" altLang="zh-CN" dirty="0" smtClean="0"/>
              <a:t>……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9" name="Group 31"/>
          <p:cNvGrpSpPr/>
          <p:nvPr/>
        </p:nvGrpSpPr>
        <p:grpSpPr bwMode="auto">
          <a:xfrm>
            <a:off x="1274763" y="2447925"/>
            <a:ext cx="5003800" cy="4267200"/>
            <a:chOff x="2347" y="1376"/>
            <a:chExt cx="1152" cy="2688"/>
          </a:xfrm>
        </p:grpSpPr>
        <p:sp>
          <p:nvSpPr>
            <p:cNvPr id="80921" name="AutoShape 14"/>
            <p:cNvSpPr>
              <a:spLocks noChangeArrowheads="1"/>
            </p:cNvSpPr>
            <p:nvPr/>
          </p:nvSpPr>
          <p:spPr bwMode="auto">
            <a:xfrm>
              <a:off x="2347" y="1376"/>
              <a:ext cx="1152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</a:ln>
          </p:spPr>
          <p:txBody>
            <a:bodyPr anchor="ctr"/>
            <a:lstStyle/>
            <a:p>
              <a:pPr eaLnBrk="0" hangingPunct="0"/>
              <a:r>
                <a:rPr lang="zh-CN" altLang="en-US" sz="1400">
                  <a:solidFill>
                    <a:schemeClr val="bg1"/>
                  </a:solidFill>
                  <a:ea typeface="仿宋_GB2312" pitchFamily="49" charset="-122"/>
                </a:rPr>
                <a:t>企业的战略是否创造出投资者所希望的价值？</a:t>
              </a:r>
              <a:endParaRPr lang="zh-CN" altLang="en-US" sz="1400">
                <a:solidFill>
                  <a:schemeClr val="bg1"/>
                </a:solidFill>
                <a:ea typeface="仿宋_GB2312" pitchFamily="49" charset="-122"/>
              </a:endParaRPr>
            </a:p>
          </p:txBody>
        </p:sp>
        <p:sp>
          <p:nvSpPr>
            <p:cNvPr id="80922" name="AutoShape 15"/>
            <p:cNvSpPr>
              <a:spLocks noChangeArrowheads="1"/>
            </p:cNvSpPr>
            <p:nvPr/>
          </p:nvSpPr>
          <p:spPr bwMode="auto">
            <a:xfrm>
              <a:off x="2347" y="2061"/>
              <a:ext cx="1152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</a:ln>
          </p:spPr>
          <p:txBody>
            <a:bodyPr anchor="ctr"/>
            <a:lstStyle/>
            <a:p>
              <a:pPr eaLnBrk="0" hangingPunct="0"/>
              <a:r>
                <a:rPr lang="zh-CN" altLang="en-US" sz="1400">
                  <a:solidFill>
                    <a:schemeClr val="bg1"/>
                  </a:solidFill>
                  <a:ea typeface="仿宋_GB2312" pitchFamily="49" charset="-122"/>
                </a:rPr>
                <a:t>我们的客户是否认同并嘉许我们所创造的价值？</a:t>
              </a:r>
              <a:endParaRPr lang="zh-CN" altLang="en-US" sz="1400">
                <a:solidFill>
                  <a:schemeClr val="bg1"/>
                </a:solidFill>
                <a:ea typeface="仿宋_GB2312" pitchFamily="49" charset="-122"/>
              </a:endParaRPr>
            </a:p>
          </p:txBody>
        </p:sp>
        <p:sp>
          <p:nvSpPr>
            <p:cNvPr id="80923" name="AutoShape 16"/>
            <p:cNvSpPr>
              <a:spLocks noChangeArrowheads="1"/>
            </p:cNvSpPr>
            <p:nvPr/>
          </p:nvSpPr>
          <p:spPr bwMode="auto">
            <a:xfrm>
              <a:off x="2347" y="2404"/>
              <a:ext cx="1152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</a:ln>
          </p:spPr>
          <p:txBody>
            <a:bodyPr anchor="ctr"/>
            <a:lstStyle/>
            <a:p>
              <a:pPr eaLnBrk="0" hangingPunct="0"/>
              <a:r>
                <a:rPr lang="en-US" altLang="zh-CN" sz="1400">
                  <a:solidFill>
                    <a:schemeClr val="bg1"/>
                  </a:solidFill>
                  <a:ea typeface="仿宋_GB2312" pitchFamily="49" charset="-122"/>
                </a:rPr>
                <a:t>——</a:t>
              </a:r>
              <a:r>
                <a:rPr lang="zh-CN" altLang="en-US" sz="1400">
                  <a:solidFill>
                    <a:schemeClr val="bg1"/>
                  </a:solidFill>
                  <a:ea typeface="仿宋_GB2312" pitchFamily="49" charset="-122"/>
                </a:rPr>
                <a:t>顾客的价值主张是什么？</a:t>
              </a:r>
              <a:endParaRPr lang="zh-CN" altLang="en-US" sz="1400">
                <a:solidFill>
                  <a:schemeClr val="bg1"/>
                </a:solidFill>
                <a:ea typeface="仿宋_GB2312" pitchFamily="49" charset="-122"/>
              </a:endParaRPr>
            </a:p>
          </p:txBody>
        </p:sp>
        <p:sp>
          <p:nvSpPr>
            <p:cNvPr id="80924" name="AutoShape 17"/>
            <p:cNvSpPr>
              <a:spLocks noChangeArrowheads="1"/>
            </p:cNvSpPr>
            <p:nvPr/>
          </p:nvSpPr>
          <p:spPr bwMode="auto">
            <a:xfrm>
              <a:off x="2347" y="1718"/>
              <a:ext cx="1152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</a:ln>
          </p:spPr>
          <p:txBody>
            <a:bodyPr anchor="ctr"/>
            <a:lstStyle/>
            <a:p>
              <a:pPr eaLnBrk="0" hangingPunct="0"/>
              <a:r>
                <a:rPr lang="en-US" altLang="zh-CN" sz="1400">
                  <a:solidFill>
                    <a:schemeClr val="bg1"/>
                  </a:solidFill>
                  <a:ea typeface="仿宋_GB2312" pitchFamily="49" charset="-122"/>
                </a:rPr>
                <a:t>——</a:t>
              </a:r>
              <a:r>
                <a:rPr lang="zh-CN" altLang="en-US" sz="1400">
                  <a:solidFill>
                    <a:schemeClr val="bg1"/>
                  </a:solidFill>
                  <a:ea typeface="仿宋_GB2312" pitchFamily="49" charset="-122"/>
                </a:rPr>
                <a:t>投资者所期望的最大回报是什么？</a:t>
              </a:r>
              <a:endParaRPr lang="zh-CN" altLang="en-US" sz="1400">
                <a:solidFill>
                  <a:schemeClr val="bg1"/>
                </a:solidFill>
                <a:ea typeface="仿宋_GB2312" pitchFamily="49" charset="-122"/>
              </a:endParaRPr>
            </a:p>
          </p:txBody>
        </p:sp>
        <p:sp>
          <p:nvSpPr>
            <p:cNvPr id="80925" name="AutoShape 18"/>
            <p:cNvSpPr>
              <a:spLocks noChangeArrowheads="1"/>
            </p:cNvSpPr>
            <p:nvPr/>
          </p:nvSpPr>
          <p:spPr bwMode="auto">
            <a:xfrm>
              <a:off x="2347" y="2747"/>
              <a:ext cx="1152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</a:ln>
          </p:spPr>
          <p:txBody>
            <a:bodyPr anchor="ctr"/>
            <a:lstStyle/>
            <a:p>
              <a:pPr eaLnBrk="0" hangingPunct="0"/>
              <a:r>
                <a:rPr lang="zh-CN" altLang="en-US" sz="1400">
                  <a:solidFill>
                    <a:schemeClr val="bg1"/>
                  </a:solidFill>
                  <a:ea typeface="仿宋_GB2312" pitchFamily="49" charset="-122"/>
                </a:rPr>
                <a:t>我们的流程在效率、质量、成本方面是否有足够的竞争力？</a:t>
              </a:r>
              <a:endParaRPr lang="zh-CN" altLang="en-US" sz="1400">
                <a:solidFill>
                  <a:schemeClr val="bg1"/>
                </a:solidFill>
                <a:ea typeface="仿宋_GB2312" pitchFamily="49" charset="-122"/>
              </a:endParaRPr>
            </a:p>
          </p:txBody>
        </p:sp>
        <p:sp>
          <p:nvSpPr>
            <p:cNvPr id="80926" name="AutoShape 19"/>
            <p:cNvSpPr>
              <a:spLocks noChangeArrowheads="1"/>
            </p:cNvSpPr>
            <p:nvPr/>
          </p:nvSpPr>
          <p:spPr bwMode="auto">
            <a:xfrm>
              <a:off x="2347" y="3090"/>
              <a:ext cx="1152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</a:ln>
          </p:spPr>
          <p:txBody>
            <a:bodyPr anchor="ctr"/>
            <a:lstStyle/>
            <a:p>
              <a:pPr eaLnBrk="0" hangingPunct="0"/>
              <a:r>
                <a:rPr lang="en-US" altLang="zh-CN" sz="1400">
                  <a:solidFill>
                    <a:schemeClr val="bg1"/>
                  </a:solidFill>
                  <a:ea typeface="仿宋_GB2312" pitchFamily="49" charset="-122"/>
                </a:rPr>
                <a:t>——</a:t>
              </a:r>
              <a:r>
                <a:rPr lang="zh-CN" altLang="en-US" sz="1400">
                  <a:solidFill>
                    <a:schemeClr val="bg1"/>
                  </a:solidFill>
                  <a:ea typeface="仿宋_GB2312" pitchFamily="49" charset="-122"/>
                </a:rPr>
                <a:t>如何改善内部运作以增加我们持续的竞争优势？</a:t>
              </a:r>
              <a:endParaRPr lang="zh-CN" altLang="en-US" sz="1400">
                <a:solidFill>
                  <a:schemeClr val="bg1"/>
                </a:solidFill>
                <a:ea typeface="仿宋_GB2312" pitchFamily="49" charset="-122"/>
              </a:endParaRPr>
            </a:p>
          </p:txBody>
        </p:sp>
        <p:sp>
          <p:nvSpPr>
            <p:cNvPr id="80927" name="AutoShape 25"/>
            <p:cNvSpPr>
              <a:spLocks noChangeArrowheads="1"/>
            </p:cNvSpPr>
            <p:nvPr/>
          </p:nvSpPr>
          <p:spPr bwMode="auto">
            <a:xfrm>
              <a:off x="2347" y="3433"/>
              <a:ext cx="1152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</a:ln>
          </p:spPr>
          <p:txBody>
            <a:bodyPr anchor="ctr"/>
            <a:lstStyle/>
            <a:p>
              <a:pPr eaLnBrk="0" hangingPunct="0"/>
              <a:r>
                <a:rPr lang="zh-CN" altLang="en-US" sz="1400">
                  <a:solidFill>
                    <a:schemeClr val="bg1"/>
                  </a:solidFill>
                  <a:latin typeface="楷体" pitchFamily="49" charset="-122"/>
                  <a:ea typeface="仿宋_GB2312" pitchFamily="49" charset="-122"/>
                </a:rPr>
                <a:t>我们的员工是否有足够的能力？</a:t>
              </a:r>
              <a:endParaRPr lang="zh-CN" altLang="en-US" sz="1400">
                <a:solidFill>
                  <a:schemeClr val="bg1"/>
                </a:solidFill>
                <a:latin typeface="楷体" pitchFamily="49" charset="-122"/>
                <a:ea typeface="仿宋_GB2312" pitchFamily="49" charset="-122"/>
              </a:endParaRPr>
            </a:p>
          </p:txBody>
        </p:sp>
        <p:sp>
          <p:nvSpPr>
            <p:cNvPr id="80928" name="AutoShape 26"/>
            <p:cNvSpPr>
              <a:spLocks noChangeArrowheads="1"/>
            </p:cNvSpPr>
            <p:nvPr/>
          </p:nvSpPr>
          <p:spPr bwMode="auto">
            <a:xfrm>
              <a:off x="2347" y="3776"/>
              <a:ext cx="1152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</a:ln>
          </p:spPr>
          <p:txBody>
            <a:bodyPr anchor="ctr"/>
            <a:lstStyle/>
            <a:p>
              <a:pPr eaLnBrk="0" hangingPunct="0"/>
              <a:r>
                <a:rPr lang="en-US" altLang="zh-CN" sz="1400">
                  <a:solidFill>
                    <a:schemeClr val="bg1"/>
                  </a:solidFill>
                  <a:ea typeface="仿宋_GB2312" pitchFamily="49" charset="-122"/>
                </a:rPr>
                <a:t>——</a:t>
              </a:r>
              <a:r>
                <a:rPr lang="zh-CN" altLang="en-US" sz="1400">
                  <a:solidFill>
                    <a:schemeClr val="bg1"/>
                  </a:solidFill>
                  <a:latin typeface="楷体" pitchFamily="49" charset="-122"/>
                  <a:ea typeface="仿宋_GB2312" pitchFamily="49" charset="-122"/>
                </a:rPr>
                <a:t>如何形成支持战略的核心能力？</a:t>
              </a:r>
              <a:endParaRPr lang="zh-CN" altLang="en-US" sz="1400">
                <a:solidFill>
                  <a:schemeClr val="bg1"/>
                </a:solidFill>
                <a:latin typeface="楷体" pitchFamily="49" charset="-122"/>
                <a:ea typeface="仿宋_GB2312" pitchFamily="49" charset="-122"/>
              </a:endParaRPr>
            </a:p>
          </p:txBody>
        </p:sp>
      </p:grpSp>
      <p:sp>
        <p:nvSpPr>
          <p:cNvPr id="80900" name="Rectangle 5"/>
          <p:cNvSpPr>
            <a:spLocks noChangeArrowheads="1"/>
          </p:cNvSpPr>
          <p:nvPr/>
        </p:nvSpPr>
        <p:spPr bwMode="auto">
          <a:xfrm>
            <a:off x="7045325" y="2749550"/>
            <a:ext cx="8207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zh-CN" altLang="en-US" sz="1600">
                <a:latin typeface="仿宋_GB2312" pitchFamily="49" charset="-122"/>
                <a:ea typeface="仿宋_GB2312" pitchFamily="49" charset="-122"/>
              </a:rPr>
              <a:t>财务指标</a:t>
            </a:r>
            <a:endParaRPr lang="zh-CN" altLang="en-US" sz="4400"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80901" name="Rectangle 6"/>
          <p:cNvSpPr>
            <a:spLocks noChangeArrowheads="1"/>
          </p:cNvSpPr>
          <p:nvPr/>
        </p:nvSpPr>
        <p:spPr bwMode="auto">
          <a:xfrm>
            <a:off x="7038975" y="3852863"/>
            <a:ext cx="820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zh-CN" altLang="en-US" sz="1600">
                <a:latin typeface="仿宋_GB2312" pitchFamily="49" charset="-122"/>
                <a:ea typeface="仿宋_GB2312" pitchFamily="49" charset="-122"/>
              </a:rPr>
              <a:t>市场客户</a:t>
            </a:r>
            <a:endParaRPr lang="zh-CN" altLang="en-US" sz="4400"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80902" name="Rectangle 7"/>
          <p:cNvSpPr>
            <a:spLocks noChangeArrowheads="1"/>
          </p:cNvSpPr>
          <p:nvPr/>
        </p:nvSpPr>
        <p:spPr bwMode="auto">
          <a:xfrm>
            <a:off x="7019925" y="4975225"/>
            <a:ext cx="8207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zh-CN" altLang="en-US" sz="1600">
                <a:latin typeface="仿宋_GB2312" pitchFamily="49" charset="-122"/>
                <a:ea typeface="仿宋_GB2312" pitchFamily="49" charset="-122"/>
              </a:rPr>
              <a:t>内部营运</a:t>
            </a:r>
            <a:endParaRPr lang="zh-CN" altLang="en-US" sz="4400"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80903" name="Rectangle 8"/>
          <p:cNvSpPr>
            <a:spLocks noChangeArrowheads="1"/>
          </p:cNvSpPr>
          <p:nvPr/>
        </p:nvSpPr>
        <p:spPr bwMode="auto">
          <a:xfrm>
            <a:off x="7058025" y="5992813"/>
            <a:ext cx="820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zh-CN" altLang="en-US" sz="1600">
                <a:latin typeface="仿宋_GB2312" pitchFamily="49" charset="-122"/>
                <a:ea typeface="仿宋_GB2312" pitchFamily="49" charset="-122"/>
              </a:rPr>
              <a:t>学习发展</a:t>
            </a:r>
            <a:endParaRPr lang="zh-CN" altLang="en-US" sz="4400"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80904" name="AutoShape 20"/>
          <p:cNvSpPr/>
          <p:nvPr/>
        </p:nvSpPr>
        <p:spPr bwMode="auto">
          <a:xfrm rot="-10746930">
            <a:off x="6369050" y="4581525"/>
            <a:ext cx="144463" cy="990600"/>
          </a:xfrm>
          <a:prstGeom prst="leftBrace">
            <a:avLst>
              <a:gd name="adj1" fmla="val 52762"/>
              <a:gd name="adj2" fmla="val 50000"/>
            </a:avLst>
          </a:prstGeom>
          <a:noFill/>
          <a:ln w="19050">
            <a:solidFill>
              <a:srgbClr val="FF33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80905" name="AutoShape 21"/>
          <p:cNvSpPr/>
          <p:nvPr/>
        </p:nvSpPr>
        <p:spPr bwMode="auto">
          <a:xfrm rot="-10746930">
            <a:off x="6369050" y="2371725"/>
            <a:ext cx="144463" cy="990600"/>
          </a:xfrm>
          <a:prstGeom prst="leftBrace">
            <a:avLst>
              <a:gd name="adj1" fmla="val 52762"/>
              <a:gd name="adj2" fmla="val 50000"/>
            </a:avLst>
          </a:prstGeom>
          <a:noFill/>
          <a:ln w="19050">
            <a:solidFill>
              <a:srgbClr val="FF33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80906" name="AutoShape 22"/>
          <p:cNvSpPr/>
          <p:nvPr/>
        </p:nvSpPr>
        <p:spPr bwMode="auto">
          <a:xfrm rot="-10746930">
            <a:off x="6367463" y="3513138"/>
            <a:ext cx="144462" cy="914400"/>
          </a:xfrm>
          <a:prstGeom prst="leftBrace">
            <a:avLst>
              <a:gd name="adj1" fmla="val 48703"/>
              <a:gd name="adj2" fmla="val 50000"/>
            </a:avLst>
          </a:prstGeom>
          <a:noFill/>
          <a:ln w="19050">
            <a:solidFill>
              <a:srgbClr val="FF33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80907" name="AutoShape 23"/>
          <p:cNvSpPr/>
          <p:nvPr/>
        </p:nvSpPr>
        <p:spPr bwMode="auto">
          <a:xfrm rot="-10746930">
            <a:off x="6369050" y="5648325"/>
            <a:ext cx="144463" cy="990600"/>
          </a:xfrm>
          <a:prstGeom prst="leftBrace">
            <a:avLst>
              <a:gd name="adj1" fmla="val 52762"/>
              <a:gd name="adj2" fmla="val 50000"/>
            </a:avLst>
          </a:prstGeom>
          <a:noFill/>
          <a:ln w="19050">
            <a:solidFill>
              <a:srgbClr val="FF33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80908" name="Line 27"/>
          <p:cNvSpPr>
            <a:spLocks noChangeShapeType="1"/>
          </p:cNvSpPr>
          <p:nvPr/>
        </p:nvSpPr>
        <p:spPr bwMode="auto">
          <a:xfrm>
            <a:off x="6511925" y="2879725"/>
            <a:ext cx="460375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09" name="Line 28"/>
          <p:cNvSpPr>
            <a:spLocks noChangeShapeType="1"/>
          </p:cNvSpPr>
          <p:nvPr/>
        </p:nvSpPr>
        <p:spPr bwMode="auto">
          <a:xfrm>
            <a:off x="6511925" y="3954463"/>
            <a:ext cx="460375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10" name="Line 29"/>
          <p:cNvSpPr>
            <a:spLocks noChangeShapeType="1"/>
          </p:cNvSpPr>
          <p:nvPr/>
        </p:nvSpPr>
        <p:spPr bwMode="auto">
          <a:xfrm>
            <a:off x="6475413" y="5092700"/>
            <a:ext cx="461962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11" name="Line 30"/>
          <p:cNvSpPr>
            <a:spLocks noChangeShapeType="1"/>
          </p:cNvSpPr>
          <p:nvPr/>
        </p:nvSpPr>
        <p:spPr bwMode="auto">
          <a:xfrm>
            <a:off x="6511925" y="6145213"/>
            <a:ext cx="460375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12" name="Line 35"/>
          <p:cNvSpPr>
            <a:spLocks noChangeShapeType="1"/>
          </p:cNvSpPr>
          <p:nvPr/>
        </p:nvSpPr>
        <p:spPr bwMode="auto">
          <a:xfrm>
            <a:off x="584200" y="3411538"/>
            <a:ext cx="777716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0913" name="Line 36"/>
          <p:cNvSpPr>
            <a:spLocks noChangeShapeType="1"/>
          </p:cNvSpPr>
          <p:nvPr/>
        </p:nvSpPr>
        <p:spPr bwMode="auto">
          <a:xfrm>
            <a:off x="584200" y="4503738"/>
            <a:ext cx="777716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0914" name="Line 37"/>
          <p:cNvSpPr>
            <a:spLocks noChangeShapeType="1"/>
          </p:cNvSpPr>
          <p:nvPr/>
        </p:nvSpPr>
        <p:spPr bwMode="auto">
          <a:xfrm>
            <a:off x="650875" y="5592763"/>
            <a:ext cx="777716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0915" name="Line 38"/>
          <p:cNvSpPr>
            <a:spLocks noChangeShapeType="1"/>
          </p:cNvSpPr>
          <p:nvPr/>
        </p:nvSpPr>
        <p:spPr bwMode="auto">
          <a:xfrm>
            <a:off x="650875" y="6684963"/>
            <a:ext cx="777716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0916" name="Line 39"/>
          <p:cNvSpPr>
            <a:spLocks noChangeShapeType="1"/>
          </p:cNvSpPr>
          <p:nvPr/>
        </p:nvSpPr>
        <p:spPr bwMode="auto">
          <a:xfrm>
            <a:off x="584200" y="2317750"/>
            <a:ext cx="777716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0917" name="Rectangle 41"/>
          <p:cNvSpPr>
            <a:spLocks noChangeArrowheads="1"/>
          </p:cNvSpPr>
          <p:nvPr/>
        </p:nvSpPr>
        <p:spPr bwMode="auto">
          <a:xfrm>
            <a:off x="8029575" y="2579688"/>
            <a:ext cx="398463" cy="38893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</a:ln>
        </p:spPr>
        <p:txBody>
          <a:bodyPr vert="eaVert" wrap="none" anchor="ctr"/>
          <a:lstStyle/>
          <a:p>
            <a:pPr algn="ctr"/>
            <a:r>
              <a:rPr lang="zh-CN" altLang="en-US">
                <a:solidFill>
                  <a:schemeClr val="bg1"/>
                </a:solidFill>
                <a:ea typeface="仿宋_GB2312" pitchFamily="49" charset="-122"/>
              </a:rPr>
              <a:t>战略地图</a:t>
            </a:r>
            <a:endParaRPr lang="zh-CN" altLang="en-US">
              <a:solidFill>
                <a:schemeClr val="bg1"/>
              </a:solidFill>
              <a:ea typeface="仿宋_GB2312" pitchFamily="49" charset="-122"/>
            </a:endParaRPr>
          </a:p>
        </p:txBody>
      </p:sp>
      <p:sp>
        <p:nvSpPr>
          <p:cNvPr id="80918" name="Rectangle 42"/>
          <p:cNvSpPr>
            <a:spLocks noChangeArrowheads="1"/>
          </p:cNvSpPr>
          <p:nvPr/>
        </p:nvSpPr>
        <p:spPr bwMode="auto">
          <a:xfrm>
            <a:off x="517525" y="2579688"/>
            <a:ext cx="398463" cy="38893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</a:ln>
        </p:spPr>
        <p:txBody>
          <a:bodyPr vert="eaVert" wrap="none" anchor="ctr"/>
          <a:lstStyle/>
          <a:p>
            <a:pPr algn="ctr"/>
            <a:r>
              <a:rPr lang="zh-CN" altLang="en-US">
                <a:solidFill>
                  <a:schemeClr val="bg1"/>
                </a:solidFill>
                <a:ea typeface="仿宋_GB2312" pitchFamily="49" charset="-122"/>
              </a:rPr>
              <a:t>发展战略</a:t>
            </a:r>
            <a:endParaRPr lang="zh-CN" altLang="en-US">
              <a:solidFill>
                <a:schemeClr val="bg1"/>
              </a:solidFill>
              <a:ea typeface="仿宋_GB2312" pitchFamily="49" charset="-122"/>
            </a:endParaRPr>
          </a:p>
        </p:txBody>
      </p:sp>
      <p:sp>
        <p:nvSpPr>
          <p:cNvPr id="31" name="Rectangle 34"/>
          <p:cNvSpPr>
            <a:spLocks noChangeArrowheads="1"/>
          </p:cNvSpPr>
          <p:nvPr/>
        </p:nvSpPr>
        <p:spPr bwMode="auto">
          <a:xfrm>
            <a:off x="107504" y="806797"/>
            <a:ext cx="8001000" cy="461963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u"/>
              <a:defRPr/>
            </a:pPr>
            <a:r>
              <a:rPr kumimoji="1" lang="zh-CN" altLang="en-US" sz="2400" b="1" dirty="0" smtClean="0">
                <a:solidFill>
                  <a:schemeClr val="accent6"/>
                </a:solidFill>
                <a:latin typeface="+mn-ea"/>
                <a:ea typeface="+mn-ea"/>
              </a:rPr>
              <a:t>战略</a:t>
            </a:r>
            <a:r>
              <a:rPr lang="zh-CN" altLang="en-US" b="1" dirty="0">
                <a:solidFill>
                  <a:schemeClr val="accent6"/>
                </a:solidFill>
                <a:latin typeface="+mn-ea"/>
                <a:ea typeface="+mn-ea"/>
              </a:rPr>
              <a:t>导向</a:t>
            </a:r>
            <a:endParaRPr kumimoji="1" lang="zh-CN" altLang="en-US" sz="2400" b="1" dirty="0">
              <a:solidFill>
                <a:schemeClr val="accent6"/>
              </a:solidFill>
              <a:latin typeface="+mn-ea"/>
              <a:ea typeface="+mn-ea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00100" y="1428736"/>
            <a:ext cx="62151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清楚公司的生意脉络，清楚战略</a:t>
            </a:r>
            <a:r>
              <a:rPr lang="en-US" altLang="zh-CN" dirty="0" smtClean="0"/>
              <a:t>/</a:t>
            </a:r>
            <a:r>
              <a:rPr lang="zh-CN" altLang="en-US" dirty="0" smtClean="0"/>
              <a:t>年度目标是如何得以实现的？</a:t>
            </a:r>
            <a:endParaRPr lang="zh-CN" alt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2985</Words>
  <Application>WPS 演示</Application>
  <PresentationFormat>全屏显示(4:3)</PresentationFormat>
  <Paragraphs>388</Paragraphs>
  <Slides>24</Slides>
  <Notes>4</Notes>
  <HiddenSlides>0</HiddenSlides>
  <MMClips>1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默认设计模板</vt:lpstr>
      <vt:lpstr>PowerPoint 演示文稿</vt:lpstr>
      <vt:lpstr>驱动人力资本增值创新实践</vt:lpstr>
      <vt:lpstr>PowerPoint 演示文稿</vt:lpstr>
      <vt:lpstr>第一章 人力资本在企业发展中的重要意义</vt:lpstr>
      <vt:lpstr>PowerPoint 演示文稿</vt:lpstr>
      <vt:lpstr>1、驱动人力资本增值的产品设计原则</vt:lpstr>
      <vt:lpstr>PowerPoint 演示文稿</vt:lpstr>
      <vt:lpstr>PowerPoint 演示文稿</vt:lpstr>
      <vt:lpstr>PowerPoint 演示文稿</vt:lpstr>
      <vt:lpstr>PowerPoint 演示文稿</vt:lpstr>
      <vt:lpstr>根据顾客需求---战略业务适配 设计系统解决方案</vt:lpstr>
      <vt:lpstr>设计影响力产品的8S需求模型诊断及行动工具</vt:lpstr>
      <vt:lpstr>６σ提升产品设计品质</vt:lpstr>
      <vt:lpstr>PowerPoint 演示文稿</vt:lpstr>
      <vt:lpstr>项目制协作，形成合力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HR部门素质提升</vt:lpstr>
    </vt:vector>
  </TitlesOfParts>
  <Company>goodidea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doris</dc:creator>
  <cp:lastModifiedBy>user</cp:lastModifiedBy>
  <cp:revision>610</cp:revision>
  <dcterms:created xsi:type="dcterms:W3CDTF">2009-03-25T02:39:00Z</dcterms:created>
  <dcterms:modified xsi:type="dcterms:W3CDTF">2016-04-18T06:28:36Z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2052-10.1.0.5603</vt:lpwstr>
  </property>
</Properties>
</file>