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416" r:id="rId5"/>
    <p:sldId id="391" r:id="rId6"/>
    <p:sldId id="390" r:id="rId7"/>
    <p:sldId id="385" r:id="rId8"/>
    <p:sldId id="363" r:id="rId9"/>
    <p:sldId id="383" r:id="rId10"/>
    <p:sldId id="364" r:id="rId11"/>
    <p:sldId id="382" r:id="rId12"/>
    <p:sldId id="413" r:id="rId13"/>
    <p:sldId id="422" r:id="rId14"/>
    <p:sldId id="423" r:id="rId15"/>
    <p:sldId id="424" r:id="rId16"/>
    <p:sldId id="425" r:id="rId17"/>
    <p:sldId id="426" r:id="rId18"/>
    <p:sldId id="427" r:id="rId19"/>
    <p:sldId id="395" r:id="rId20"/>
  </p:sldIdLst>
  <p:sldSz cx="12192000" cy="6858000"/>
  <p:notesSz cx="7103745" cy="10234295"/>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342" userDrawn="1">
          <p15:clr>
            <a:srgbClr val="A4A3A4"/>
          </p15:clr>
        </p15:guide>
        <p15:guide id="3" pos="3780" userDrawn="1">
          <p15:clr>
            <a:srgbClr val="A4A3A4"/>
          </p15:clr>
        </p15:guide>
        <p15:guide id="4" orient="horz" pos="2196" userDrawn="1">
          <p15:clr>
            <a:srgbClr val="A4A3A4"/>
          </p15:clr>
        </p15:guide>
        <p15:guide id="5" pos="7219" userDrawn="1">
          <p15:clr>
            <a:srgbClr val="A4A3A4"/>
          </p15:clr>
        </p15:guide>
        <p15:guide id="6" orient="horz" pos="4042" userDrawn="1">
          <p15:clr>
            <a:srgbClr val="A4A3A4"/>
          </p15:clr>
        </p15:guide>
        <p15:guide id="7" orient="horz" pos="3294" userDrawn="1">
          <p15:clr>
            <a:srgbClr val="A4A3A4"/>
          </p15:clr>
        </p15:guide>
        <p15:guide id="8" orient="horz" pos="12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程山" initials="程"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7DEA"/>
    <a:srgbClr val="FFFFFF"/>
    <a:srgbClr val="0080FF"/>
    <a:srgbClr val="9CDCF2"/>
    <a:srgbClr val="2683C8"/>
    <a:srgbClr val="61A5D7"/>
    <a:srgbClr val="00B3FA"/>
    <a:srgbClr val="5094B9"/>
    <a:srgbClr val="03A6FF"/>
    <a:srgbClr val="689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70082" autoAdjust="0"/>
  </p:normalViewPr>
  <p:slideViewPr>
    <p:cSldViewPr snapToGrid="0" showGuides="1">
      <p:cViewPr>
        <p:scale>
          <a:sx n="90" d="100"/>
          <a:sy n="90" d="100"/>
        </p:scale>
        <p:origin x="714" y="-282"/>
      </p:cViewPr>
      <p:guideLst>
        <p:guide orient="horz" pos="3067"/>
        <p:guide pos="342"/>
        <p:guide pos="3780"/>
        <p:guide orient="horz" pos="2196"/>
        <p:guide pos="7219"/>
        <p:guide orient="horz" pos="4042"/>
        <p:guide orient="horz" pos="3294"/>
        <p:guide orient="horz" pos="1298"/>
      </p:guideLst>
    </p:cSldViewPr>
  </p:slideViewPr>
  <p:notesTextViewPr>
    <p:cViewPr>
      <p:scale>
        <a:sx n="3" d="2"/>
        <a:sy n="3" d="2"/>
      </p:scale>
      <p:origin x="0" y="0"/>
    </p:cViewPr>
  </p:notesTextViewPr>
  <p:notesViewPr>
    <p:cSldViewPr snapToGrid="0">
      <p:cViewPr varScale="1">
        <p:scale>
          <a:sx n="67" d="100"/>
          <a:sy n="67" d="100"/>
        </p:scale>
        <p:origin x="2778" y="60"/>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技术合同认定登记的相关文件：</a:t>
            </a:r>
            <a:endParaRPr lang="en-US" altLang="zh-CN" dirty="0"/>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200" dirty="0">
                <a:solidFill>
                  <a:srgbClr val="000000"/>
                </a:solidFill>
                <a:effectLst/>
                <a:ea typeface="仿宋_GB2312" panose="02010609030101010101" pitchFamily="49" charset="-122"/>
                <a:cs typeface="宋体" panose="02010600030101010101" pitchFamily="2" charset="-122"/>
              </a:rPr>
              <a:t>《技术合同认定登记管理办法》（国发科政字〔</a:t>
            </a:r>
            <a:r>
              <a:rPr lang="en-US" altLang="zh-CN" sz="1200" dirty="0">
                <a:solidFill>
                  <a:srgbClr val="000000"/>
                </a:solidFill>
                <a:effectLst/>
                <a:ea typeface="仿宋_GB2312" panose="02010609030101010101" pitchFamily="49" charset="-122"/>
                <a:cs typeface="宋体" panose="02010600030101010101" pitchFamily="2" charset="-122"/>
              </a:rPr>
              <a:t>2000</a:t>
            </a:r>
            <a:r>
              <a:rPr lang="zh-CN" altLang="zh-CN" sz="1200" dirty="0">
                <a:solidFill>
                  <a:srgbClr val="000000"/>
                </a:solidFill>
                <a:effectLst/>
                <a:ea typeface="仿宋_GB2312" panose="02010609030101010101" pitchFamily="49" charset="-122"/>
                <a:cs typeface="宋体" panose="02010600030101010101" pitchFamily="2" charset="-122"/>
              </a:rPr>
              <a:t>〕</a:t>
            </a:r>
            <a:r>
              <a:rPr lang="en-US" altLang="zh-CN" sz="1200" dirty="0">
                <a:solidFill>
                  <a:srgbClr val="000000"/>
                </a:solidFill>
                <a:effectLst/>
                <a:ea typeface="仿宋_GB2312" panose="02010609030101010101" pitchFamily="49" charset="-122"/>
                <a:cs typeface="宋体" panose="02010600030101010101" pitchFamily="2" charset="-122"/>
              </a:rPr>
              <a:t>063</a:t>
            </a:r>
            <a:r>
              <a:rPr lang="zh-CN" altLang="zh-CN" sz="1200" dirty="0">
                <a:solidFill>
                  <a:srgbClr val="000000"/>
                </a:solidFill>
                <a:effectLst/>
                <a:ea typeface="仿宋_GB2312" panose="02010609030101010101" pitchFamily="49" charset="-122"/>
                <a:cs typeface="宋体" panose="02010600030101010101" pitchFamily="2" charset="-122"/>
              </a:rPr>
              <a:t>号</a:t>
            </a:r>
            <a:endParaRPr lang="en-US" altLang="zh-CN" sz="1200" dirty="0">
              <a:solidFill>
                <a:srgbClr val="000000"/>
              </a:solidFill>
              <a:effectLst/>
              <a:ea typeface="仿宋_GB2312" panose="02010609030101010101" pitchFamily="49" charset="-122"/>
              <a:cs typeface="宋体" panose="02010600030101010101" pitchFamily="2" charset="-122"/>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800" dirty="0">
                <a:solidFill>
                  <a:srgbClr val="000000"/>
                </a:solidFill>
                <a:effectLst/>
                <a:ea typeface="仿宋_GB2312" panose="02010609030101010101" pitchFamily="49" charset="-122"/>
                <a:cs typeface="宋体" panose="02010600030101010101" pitchFamily="2" charset="-122"/>
              </a:rPr>
              <a:t>《技术合同认定规则》（国科发政字〔</a:t>
            </a:r>
            <a:r>
              <a:rPr lang="en-US" altLang="zh-CN" sz="1800" dirty="0">
                <a:solidFill>
                  <a:srgbClr val="000000"/>
                </a:solidFill>
                <a:effectLst/>
                <a:ea typeface="仿宋_GB2312" panose="02010609030101010101" pitchFamily="49" charset="-122"/>
                <a:cs typeface="宋体" panose="02010600030101010101" pitchFamily="2" charset="-122"/>
              </a:rPr>
              <a:t>2001</a:t>
            </a:r>
            <a:r>
              <a:rPr lang="zh-CN" altLang="zh-CN" sz="1800" dirty="0">
                <a:solidFill>
                  <a:srgbClr val="000000"/>
                </a:solidFill>
                <a:effectLst/>
                <a:ea typeface="仿宋_GB2312" panose="02010609030101010101" pitchFamily="49" charset="-122"/>
                <a:cs typeface="宋体" panose="02010600030101010101" pitchFamily="2" charset="-122"/>
              </a:rPr>
              <a:t>〕</a:t>
            </a:r>
            <a:r>
              <a:rPr lang="en-US" altLang="zh-CN" sz="1800" dirty="0">
                <a:solidFill>
                  <a:srgbClr val="000000"/>
                </a:solidFill>
                <a:effectLst/>
                <a:ea typeface="仿宋_GB2312" panose="02010609030101010101" pitchFamily="49" charset="-122"/>
                <a:cs typeface="宋体" panose="02010600030101010101" pitchFamily="2" charset="-122"/>
              </a:rPr>
              <a:t>253</a:t>
            </a:r>
            <a:r>
              <a:rPr lang="zh-CN" altLang="zh-CN" sz="1800" dirty="0">
                <a:solidFill>
                  <a:srgbClr val="000000"/>
                </a:solidFill>
                <a:effectLst/>
                <a:ea typeface="仿宋_GB2312" panose="02010609030101010101" pitchFamily="49" charset="-122"/>
                <a:cs typeface="宋体" panose="02010600030101010101" pitchFamily="2" charset="-122"/>
              </a:rPr>
              <a:t>号）</a:t>
            </a:r>
            <a:endParaRPr lang="en-US" altLang="zh-CN" sz="1800" dirty="0">
              <a:solidFill>
                <a:srgbClr val="000000"/>
              </a:solidFill>
              <a:effectLst/>
              <a:ea typeface="仿宋_GB2312" panose="02010609030101010101" pitchFamily="49" charset="-122"/>
              <a:cs typeface="宋体" panose="02010600030101010101" pitchFamily="2" charset="-122"/>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800" dirty="0">
                <a:solidFill>
                  <a:srgbClr val="000000"/>
                </a:solidFill>
                <a:effectLst/>
                <a:ea typeface="仿宋_GB2312" panose="02010609030101010101" pitchFamily="49" charset="-122"/>
                <a:cs typeface="宋体" panose="02010600030101010101" pitchFamily="2" charset="-122"/>
              </a:rPr>
              <a:t>《深圳市技术转让技术开发及相关服务性收入免征营业税审批管理办法》（深地税发〔</a:t>
            </a:r>
            <a:r>
              <a:rPr lang="en-US" altLang="zh-CN" sz="1800" dirty="0">
                <a:solidFill>
                  <a:srgbClr val="000000"/>
                </a:solidFill>
                <a:effectLst/>
                <a:ea typeface="仿宋_GB2312" panose="02010609030101010101" pitchFamily="49" charset="-122"/>
                <a:cs typeface="宋体" panose="02010600030101010101" pitchFamily="2" charset="-122"/>
              </a:rPr>
              <a:t>2003</a:t>
            </a:r>
            <a:r>
              <a:rPr lang="zh-CN" altLang="zh-CN" sz="1800" dirty="0">
                <a:solidFill>
                  <a:srgbClr val="000000"/>
                </a:solidFill>
                <a:effectLst/>
                <a:ea typeface="仿宋_GB2312" panose="02010609030101010101" pitchFamily="49" charset="-122"/>
                <a:cs typeface="宋体" panose="02010600030101010101" pitchFamily="2" charset="-122"/>
              </a:rPr>
              <a:t>〕</a:t>
            </a:r>
            <a:r>
              <a:rPr lang="en-US" altLang="zh-CN" sz="1800" dirty="0">
                <a:solidFill>
                  <a:srgbClr val="000000"/>
                </a:solidFill>
                <a:effectLst/>
                <a:ea typeface="仿宋_GB2312" panose="02010609030101010101" pitchFamily="49" charset="-122"/>
                <a:cs typeface="宋体" panose="02010600030101010101" pitchFamily="2" charset="-122"/>
              </a:rPr>
              <a:t>348</a:t>
            </a:r>
            <a:r>
              <a:rPr lang="zh-CN" altLang="zh-CN" sz="1800" dirty="0">
                <a:solidFill>
                  <a:srgbClr val="000000"/>
                </a:solidFill>
                <a:effectLst/>
                <a:ea typeface="仿宋_GB2312" panose="02010609030101010101" pitchFamily="49" charset="-122"/>
                <a:cs typeface="宋体" panose="02010600030101010101" pitchFamily="2" charset="-122"/>
              </a:rPr>
              <a:t>号</a:t>
            </a:r>
            <a:r>
              <a:rPr lang="zh-CN" altLang="en-US"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rPr>
              <a:t>）</a:t>
            </a:r>
            <a:endParaRPr lang="en-US" altLang="zh-CN"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200" dirty="0">
                <a:solidFill>
                  <a:srgbClr val="000000"/>
                </a:solidFill>
                <a:effectLst/>
                <a:ea typeface="仿宋_GB2312" panose="02010609030101010101" pitchFamily="49" charset="-122"/>
                <a:cs typeface="宋体" panose="02010600030101010101" pitchFamily="2" charset="-122"/>
              </a:rPr>
              <a:t>《关于技术转让所得减免企业所得税有关问题的通知》</a:t>
            </a:r>
            <a:r>
              <a:rPr lang="en-US" altLang="zh-CN" sz="1200" dirty="0">
                <a:solidFill>
                  <a:srgbClr val="000000"/>
                </a:solidFill>
                <a:effectLst/>
                <a:ea typeface="仿宋_GB2312" panose="02010609030101010101" pitchFamily="49" charset="-122"/>
                <a:cs typeface="宋体" panose="02010600030101010101" pitchFamily="2" charset="-122"/>
              </a:rPr>
              <a:t>2009</a:t>
            </a:r>
            <a:r>
              <a:rPr lang="zh-CN" altLang="en-US" sz="1200" dirty="0">
                <a:solidFill>
                  <a:srgbClr val="000000"/>
                </a:solidFill>
                <a:effectLst/>
                <a:ea typeface="仿宋_GB2312" panose="02010609030101010101" pitchFamily="49" charset="-122"/>
                <a:cs typeface="宋体" panose="02010600030101010101" pitchFamily="2" charset="-122"/>
              </a:rPr>
              <a:t>年</a:t>
            </a:r>
            <a:endParaRPr lang="en-US" altLang="zh-CN"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800" dirty="0">
                <a:solidFill>
                  <a:srgbClr val="000000"/>
                </a:solidFill>
                <a:effectLst/>
                <a:ea typeface="仿宋_GB2312" panose="02010609030101010101" pitchFamily="49" charset="-122"/>
                <a:cs typeface="宋体" panose="02010600030101010101" pitchFamily="2" charset="-122"/>
              </a:rPr>
              <a:t>《关于企业研究开发费用税前加计扣除政策有关问题的公告》</a:t>
            </a:r>
            <a:r>
              <a:rPr lang="en-US" altLang="zh-CN"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rPr>
              <a:t> 2015</a:t>
            </a:r>
            <a:r>
              <a:rPr lang="zh-CN" altLang="en-US"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rPr>
              <a:t>年</a:t>
            </a:r>
            <a:endParaRPr lang="en-US" altLang="zh-CN" sz="1050" dirty="0">
              <a:solidFill>
                <a:srgbClr val="FFFFFF">
                  <a:lumMod val="50000"/>
                </a:srgbClr>
              </a:solidFill>
              <a:effectLst/>
              <a:latin typeface="微软雅黑" panose="020B0503020204020204" pitchFamily="34" charset="-122"/>
              <a:ea typeface="微软雅黑" panose="020B0503020204020204" pitchFamily="34" charset="-122"/>
              <a:cs typeface="宋体" panose="02010600030101010101" pitchFamily="2" charset="-122"/>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defRPr/>
            </a:pPr>
            <a:r>
              <a:rPr lang="zh-CN" altLang="zh-CN" sz="1800" dirty="0">
                <a:solidFill>
                  <a:srgbClr val="000000"/>
                </a:solidFill>
                <a:effectLst/>
                <a:ea typeface="仿宋_GB2312" panose="02010609030101010101" pitchFamily="49" charset="-122"/>
                <a:cs typeface="宋体" panose="02010600030101010101" pitchFamily="2" charset="-122"/>
              </a:rPr>
              <a:t>《关于全面推开营业税改征增值税试点的通知》（财税〔</a:t>
            </a:r>
            <a:r>
              <a:rPr lang="en-US" altLang="zh-CN" sz="1800" dirty="0">
                <a:solidFill>
                  <a:srgbClr val="000000"/>
                </a:solidFill>
                <a:effectLst/>
                <a:ea typeface="仿宋_GB2312" panose="02010609030101010101" pitchFamily="49" charset="-122"/>
                <a:cs typeface="宋体" panose="02010600030101010101" pitchFamily="2" charset="-122"/>
              </a:rPr>
              <a:t>2016</a:t>
            </a:r>
            <a:r>
              <a:rPr lang="zh-CN" altLang="zh-CN" sz="1800" dirty="0">
                <a:solidFill>
                  <a:srgbClr val="000000"/>
                </a:solidFill>
                <a:effectLst/>
                <a:ea typeface="仿宋_GB2312" panose="02010609030101010101" pitchFamily="49" charset="-122"/>
                <a:cs typeface="宋体" panose="02010600030101010101" pitchFamily="2" charset="-122"/>
              </a:rPr>
              <a:t>〕</a:t>
            </a:r>
            <a:r>
              <a:rPr lang="en-US" altLang="zh-CN" sz="1800" dirty="0">
                <a:solidFill>
                  <a:srgbClr val="000000"/>
                </a:solidFill>
                <a:effectLst/>
                <a:ea typeface="仿宋_GB2312" panose="02010609030101010101" pitchFamily="49" charset="-122"/>
                <a:cs typeface="宋体" panose="02010600030101010101" pitchFamily="2" charset="-122"/>
              </a:rPr>
              <a:t>36</a:t>
            </a:r>
            <a:r>
              <a:rPr lang="zh-CN" altLang="zh-CN" sz="1800" dirty="0">
                <a:solidFill>
                  <a:srgbClr val="000000"/>
                </a:solidFill>
                <a:effectLst/>
                <a:ea typeface="仿宋_GB2312" panose="02010609030101010101" pitchFamily="49" charset="-122"/>
                <a:cs typeface="宋体" panose="02010600030101010101" pitchFamily="2" charset="-122"/>
              </a:rPr>
              <a:t>号）</a:t>
            </a:r>
            <a:endParaRPr lang="zh-CN" altLang="en-US" b="1"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a:solidFill>
                  <a:srgbClr val="585858"/>
                </a:solidFill>
                <a:effectLst/>
                <a:latin typeface="微软雅黑" panose="020B0503020204020204" pitchFamily="34" charset="-122"/>
                <a:ea typeface="微软雅黑" panose="020B0503020204020204" pitchFamily="34" charset="-122"/>
              </a:rPr>
              <a:t>所得税税收优惠事项采取“</a:t>
            </a:r>
            <a:r>
              <a:rPr lang="zh-CN" altLang="en-US" b="0" i="0">
                <a:solidFill>
                  <a:srgbClr val="FF0000"/>
                </a:solidFill>
                <a:effectLst/>
                <a:latin typeface="微软雅黑" panose="020B0503020204020204" pitchFamily="34" charset="-122"/>
                <a:ea typeface="微软雅黑" panose="020B0503020204020204" pitchFamily="34" charset="-122"/>
              </a:rPr>
              <a:t>自行判别、申报享受、相关资料留存备查</a:t>
            </a:r>
            <a:r>
              <a:rPr lang="zh-CN" altLang="en-US" b="0" i="0">
                <a:solidFill>
                  <a:srgbClr val="585858"/>
                </a:solidFill>
                <a:effectLst/>
                <a:latin typeface="微软雅黑" panose="020B0503020204020204" pitchFamily="34" charset="-122"/>
                <a:ea typeface="微软雅黑" panose="020B0503020204020204" pitchFamily="34" charset="-122"/>
              </a:rPr>
              <a:t>”的管理方式。</a:t>
            </a:r>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1" kern="1200" dirty="0">
              <a:solidFill>
                <a:schemeClr val="tx1">
                  <a:lumMod val="65000"/>
                  <a:lumOff val="35000"/>
                </a:schemeClr>
              </a:solidFill>
              <a:latin typeface="+mj-ea"/>
              <a:ea typeface="+mj-ea"/>
              <a:cs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4"/>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30"/>
            <a:ext cx="7321551"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2"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1" y="434342"/>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5"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8879959"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3.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userDrawn="1"/>
        </p:nvSpPr>
        <p:spPr>
          <a:xfrm>
            <a:off x="8153401" y="4587875"/>
            <a:ext cx="408940" cy="368300"/>
          </a:xfrm>
          <a:prstGeom prst="rect">
            <a:avLst/>
          </a:prstGeom>
          <a:noFill/>
        </p:spPr>
        <p:txBody>
          <a:bodyPr wrap="square" rtlCol="0">
            <a:spAutoFit/>
          </a:bodyPr>
          <a:lstStyle/>
          <a:p>
            <a:r>
              <a:rPr lang="zh-CN" altLang="en-US" sz="1800">
                <a:solidFill>
                  <a:schemeClr val="bg1">
                    <a:alpha val="0"/>
                  </a:schemeClr>
                </a:solidFill>
              </a:rPr>
              <a:t>熊</a:t>
            </a:r>
            <a:endParaRPr lang="zh-CN" altLang="en-US" sz="1800">
              <a:solidFill>
                <a:schemeClr val="bg1">
                  <a:alpha val="0"/>
                </a:schemeClr>
              </a:solidFill>
            </a:endParaRPr>
          </a:p>
        </p:txBody>
      </p:sp>
      <p:pic>
        <p:nvPicPr>
          <p:cNvPr id="8" name="图片 7"/>
          <p:cNvPicPr>
            <a:picLocks noChangeAspect="1"/>
          </p:cNvPicPr>
          <p:nvPr userDrawn="1"/>
        </p:nvPicPr>
        <p:blipFill>
          <a:blip r:embed="rId12" cstate="print">
            <a:lum contrast="30000"/>
          </a:blip>
          <a:stretch>
            <a:fillRect/>
          </a:stretch>
        </p:blipFill>
        <p:spPr>
          <a:xfrm>
            <a:off x="0" y="0"/>
            <a:ext cx="12192000" cy="6858000"/>
          </a:xfrm>
          <a:prstGeom prst="rect">
            <a:avLst/>
          </a:prstGeom>
          <a:noFill/>
          <a:ln w="9525">
            <a:noFill/>
          </a:ln>
        </p:spPr>
      </p:pic>
      <p:sp>
        <p:nvSpPr>
          <p:cNvPr id="2" name="标题占位符 1"/>
          <p:cNvSpPr>
            <a:spLocks noGrp="1"/>
          </p:cNvSpPr>
          <p:nvPr>
            <p:ph type="title"/>
            <p:custDataLst>
              <p:tags r:id="rId13"/>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11963" y="2012707"/>
            <a:ext cx="9202017" cy="2183765"/>
          </a:xfrm>
          <a:prstGeom prst="rect">
            <a:avLst/>
          </a:prstGeom>
          <a:noFill/>
        </p:spPr>
        <p:txBody>
          <a:bodyPr wrap="square">
            <a:spAutoFit/>
          </a:bodyPr>
          <a:lstStyle/>
          <a:p>
            <a:pPr algn="ctr"/>
            <a:r>
              <a:rPr lang="zh-CN" altLang="en-US" sz="4400" b="1" dirty="0">
                <a:solidFill>
                  <a:schemeClr val="accent1"/>
                </a:solidFill>
                <a:latin typeface="+mj-ea"/>
                <a:ea typeface="+mj-ea"/>
                <a:cs typeface="+mj-ea"/>
              </a:rPr>
              <a:t>深圳市技术合同认定登记</a:t>
            </a:r>
            <a:endParaRPr lang="zh-CN" altLang="en-US" sz="4400" b="1" dirty="0">
              <a:solidFill>
                <a:schemeClr val="accent1"/>
              </a:solidFill>
              <a:latin typeface="+mj-ea"/>
              <a:ea typeface="+mj-ea"/>
              <a:cs typeface="+mj-ea"/>
            </a:endParaRPr>
          </a:p>
          <a:p>
            <a:pPr algn="ctr"/>
            <a:r>
              <a:rPr lang="zh-CN" altLang="en-US" sz="4400" b="1" dirty="0">
                <a:solidFill>
                  <a:schemeClr val="accent1"/>
                </a:solidFill>
                <a:latin typeface="+mj-ea"/>
                <a:ea typeface="+mj-ea"/>
                <a:cs typeface="+mj-ea"/>
              </a:rPr>
              <a:t>相关政策介绍</a:t>
            </a:r>
            <a:endParaRPr lang="en-US" altLang="zh-CN" sz="4400" b="1" dirty="0">
              <a:solidFill>
                <a:schemeClr val="accent1"/>
              </a:solidFill>
              <a:latin typeface="+mj-ea"/>
              <a:ea typeface="+mj-ea"/>
              <a:cs typeface="+mj-ea"/>
            </a:endParaRPr>
          </a:p>
          <a:p>
            <a:pPr algn="r"/>
            <a:endParaRPr lang="en-US" altLang="zh-CN" sz="2800" b="1" dirty="0">
              <a:solidFill>
                <a:schemeClr val="accent1"/>
              </a:solidFill>
              <a:latin typeface="+mj-ea"/>
              <a:ea typeface="+mj-ea"/>
              <a:cs typeface="+mj-ea"/>
            </a:endParaRPr>
          </a:p>
          <a:p>
            <a:r>
              <a:rPr lang="zh-CN" altLang="en-US" sz="2000" b="1" dirty="0">
                <a:solidFill>
                  <a:schemeClr val="accent1"/>
                </a:solidFill>
                <a:latin typeface="+mj-ea"/>
                <a:ea typeface="+mj-ea"/>
                <a:cs typeface="+mj-ea"/>
              </a:rPr>
              <a:t>                                     </a:t>
            </a:r>
            <a:endParaRPr lang="zh-CN" altLang="en-US" sz="4000" b="1" dirty="0">
              <a:solidFill>
                <a:schemeClr val="accent1"/>
              </a:solidFill>
              <a:effectLst>
                <a:outerShdw blurRad="38100" dist="25400" dir="5400000" algn="ctr" rotWithShape="0">
                  <a:srgbClr val="6E747A">
                    <a:alpha val="43000"/>
                  </a:srgbClr>
                </a:outerShdw>
              </a:effectLst>
              <a:latin typeface="+mj-ea"/>
              <a:ea typeface="+mj-ea"/>
              <a:cs typeface="+mj-ea"/>
            </a:endParaRPr>
          </a:p>
        </p:txBody>
      </p:sp>
      <p:sp>
        <p:nvSpPr>
          <p:cNvPr id="9" name="矩形 8"/>
          <p:cNvSpPr/>
          <p:nvPr/>
        </p:nvSpPr>
        <p:spPr>
          <a:xfrm>
            <a:off x="-101600" y="4999315"/>
            <a:ext cx="12293600" cy="1863519"/>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1" name="文本框 10"/>
          <p:cNvSpPr txBox="1"/>
          <p:nvPr/>
        </p:nvSpPr>
        <p:spPr>
          <a:xfrm>
            <a:off x="2040200" y="4288809"/>
            <a:ext cx="7545545" cy="1014730"/>
          </a:xfrm>
          <a:prstGeom prst="rect">
            <a:avLst/>
          </a:prstGeom>
          <a:noFill/>
        </p:spPr>
        <p:txBody>
          <a:bodyPr wrap="square">
            <a:spAutoFit/>
          </a:bodyPr>
          <a:lstStyle/>
          <a:p>
            <a:pPr algn="ctr"/>
            <a:r>
              <a:rPr lang="zh-CN" altLang="en-US" sz="2400" b="1" dirty="0">
                <a:solidFill>
                  <a:srgbClr val="6895EE"/>
                </a:solidFill>
                <a:latin typeface="+mj-ea"/>
                <a:ea typeface="+mj-ea"/>
                <a:cs typeface="+mj-ea"/>
              </a:rPr>
              <a:t>深圳市科技创新局</a:t>
            </a:r>
            <a:endParaRPr lang="zh-CN" altLang="en-US" sz="2400" b="1" dirty="0">
              <a:solidFill>
                <a:srgbClr val="6895EE"/>
              </a:solidFill>
              <a:latin typeface="+mj-ea"/>
              <a:ea typeface="+mj-ea"/>
              <a:cs typeface="+mj-ea"/>
            </a:endParaRPr>
          </a:p>
          <a:p>
            <a:pPr algn="ctr"/>
            <a:endParaRPr lang="zh-CN" altLang="en-US" sz="3600" b="1" dirty="0">
              <a:solidFill>
                <a:schemeClr val="accent1"/>
              </a:solidFill>
              <a:latin typeface="+mj-ea"/>
              <a:ea typeface="+mj-ea"/>
              <a:cs typeface="+mj-ea"/>
            </a:endParaRPr>
          </a:p>
        </p:txBody>
      </p:sp>
      <p:cxnSp>
        <p:nvCxnSpPr>
          <p:cNvPr id="14" name="直接连接符 13"/>
          <p:cNvCxnSpPr/>
          <p:nvPr/>
        </p:nvCxnSpPr>
        <p:spPr>
          <a:xfrm flipH="1">
            <a:off x="2741981" y="4108536"/>
            <a:ext cx="1849957" cy="13581"/>
          </a:xfrm>
          <a:prstGeom prst="line">
            <a:avLst/>
          </a:prstGeom>
          <a:ln cap="sq">
            <a:gradFill flip="none" rotWithShape="1">
              <a:gsLst>
                <a:gs pos="19000">
                  <a:srgbClr val="477DEA"/>
                </a:gs>
                <a:gs pos="100000">
                  <a:schemeClr val="bg1"/>
                </a:gs>
              </a:gsLst>
              <a:lin ang="10800000" scaled="1"/>
              <a:tileRect/>
            </a:gradFill>
            <a:headEnd type="diamond"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976320" y="5175503"/>
            <a:ext cx="1849957" cy="13581"/>
          </a:xfrm>
          <a:prstGeom prst="line">
            <a:avLst/>
          </a:prstGeom>
          <a:ln cap="sq">
            <a:gradFill flip="none" rotWithShape="1">
              <a:gsLst>
                <a:gs pos="19000">
                  <a:srgbClr val="477DEA"/>
                </a:gs>
                <a:gs pos="100000">
                  <a:schemeClr val="bg1"/>
                </a:gs>
              </a:gsLst>
              <a:lin ang="10800000" scaled="1"/>
              <a:tileRect/>
            </a:gradFill>
            <a:headEnd type="diamond" w="sm" len="sm"/>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技术合同认定登记热点问题</a:t>
            </a:r>
            <a:endParaRPr lang="zh-CN" altLang="en-US" sz="3200" b="1" dirty="0">
              <a:solidFill>
                <a:srgbClr val="03A6FF"/>
              </a:solidFill>
              <a:latin typeface="+mj-ea"/>
              <a:ea typeface="+mj-ea"/>
              <a:cs typeface="+mj-ea"/>
            </a:endParaRPr>
          </a:p>
        </p:txBody>
      </p:sp>
      <p:cxnSp>
        <p:nvCxnSpPr>
          <p:cNvPr id="3" name="Straight Connector 5"/>
          <p:cNvCxnSpPr/>
          <p:nvPr/>
        </p:nvCxnSpPr>
        <p:spPr>
          <a:xfrm>
            <a:off x="1337367" y="1311872"/>
            <a:ext cx="0" cy="1080000"/>
          </a:xfrm>
          <a:prstGeom prst="line">
            <a:avLst/>
          </a:prstGeom>
          <a:noFill/>
          <a:ln w="19050" cap="flat" cmpd="sng" algn="ctr">
            <a:solidFill>
              <a:srgbClr val="1C7EBA"/>
            </a:solidFill>
            <a:prstDash val="solid"/>
            <a:miter lim="800000"/>
          </a:ln>
          <a:effectLst/>
        </p:spPr>
      </p:cxnSp>
      <p:sp>
        <p:nvSpPr>
          <p:cNvPr id="4" name="Title 3"/>
          <p:cNvSpPr txBox="1"/>
          <p:nvPr/>
        </p:nvSpPr>
        <p:spPr>
          <a:xfrm>
            <a:off x="1429890" y="1198541"/>
            <a:ext cx="10030273" cy="110467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panose="020B0606020202050201" charset="0"/>
                <a:ea typeface="Bebas Neue" panose="020B0606020202050201" charset="0"/>
                <a:cs typeface="Bebas Neue" panose="020B0606020202050201" charset="0"/>
              </a:defRPr>
            </a:lvl1pPr>
          </a:lstStyle>
          <a:p>
            <a:pPr>
              <a:lnSpc>
                <a:spcPct val="150000"/>
              </a:lnSpc>
              <a:defRPr/>
            </a:pPr>
            <a:r>
              <a:rPr lang="zh-CN" altLang="en-US" sz="1800" dirty="0">
                <a:solidFill>
                  <a:srgbClr val="00B3FA"/>
                </a:solidFill>
                <a:latin typeface="微软雅黑" panose="020B0503020204020204" pitchFamily="34" charset="-122"/>
                <a:ea typeface="微软雅黑" panose="020B0503020204020204" pitchFamily="34" charset="-122"/>
              </a:rPr>
              <a:t>免税和其他类别的技术合同的区别</a:t>
            </a:r>
            <a:endParaRPr lang="zh-CN" altLang="en-US" sz="1800" dirty="0">
              <a:solidFill>
                <a:srgbClr val="00B3FA"/>
              </a:solidFill>
              <a:latin typeface="微软雅黑" panose="020B0503020204020204" pitchFamily="34" charset="-122"/>
              <a:ea typeface="微软雅黑" panose="020B0503020204020204" pitchFamily="34" charset="-122"/>
            </a:endParaRPr>
          </a:p>
          <a:p>
            <a:pPr algn="just">
              <a:lnSpc>
                <a:spcPct val="10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如果申请单位技术合同认定为免税合同，则该技术合同可开普通增值税发票，也可开专用增值税发票（即免税合同想开专票不必去作废，直接开具即可），如果技术合同认定为其他合同，则该技术合同只能开专用增值税发票。</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 name="Title 3"/>
          <p:cNvSpPr txBox="1"/>
          <p:nvPr/>
        </p:nvSpPr>
        <p:spPr>
          <a:xfrm>
            <a:off x="479425" y="1446471"/>
            <a:ext cx="1172126"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panose="020B0606020202050201" charset="0"/>
                <a:ea typeface="Bebas Neue" panose="020B0606020202050201" charset="0"/>
                <a:cs typeface="Bebas Neue" panose="020B0606020202050201"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6600" b="1" i="0" u="none" strike="noStrike" kern="1200" cap="none" spc="0" normalizeH="0" baseline="0" noProof="0" dirty="0">
                <a:ln>
                  <a:noFill/>
                </a:ln>
                <a:solidFill>
                  <a:srgbClr val="1C7EBA">
                    <a:alpha val="30000"/>
                  </a:srgbClr>
                </a:solidFill>
                <a:effectLst/>
                <a:uLnTx/>
                <a:uFillTx/>
                <a:latin typeface="Bebas Neue" panose="020B0606020202050201" charset="0"/>
              </a:rPr>
              <a:t>01</a:t>
            </a:r>
            <a:endParaRPr kumimoji="0" lang="en-US" sz="6600" b="1" i="0" u="none" strike="noStrike" kern="1200" cap="none" spc="0" normalizeH="0" baseline="0" noProof="0" dirty="0">
              <a:ln>
                <a:noFill/>
              </a:ln>
              <a:solidFill>
                <a:srgbClr val="1C7EBA">
                  <a:alpha val="30000"/>
                </a:srgbClr>
              </a:solidFill>
              <a:effectLst/>
              <a:uLnTx/>
              <a:uFillTx/>
              <a:latin typeface="Bebas Neue" panose="020B0606020202050201" charset="0"/>
            </a:endParaRPr>
          </a:p>
        </p:txBody>
      </p:sp>
      <p:sp>
        <p:nvSpPr>
          <p:cNvPr id="11" name="矩形: 圆角 10"/>
          <p:cNvSpPr/>
          <p:nvPr/>
        </p:nvSpPr>
        <p:spPr>
          <a:xfrm>
            <a:off x="811768" y="3104544"/>
            <a:ext cx="9854526" cy="1963759"/>
          </a:xfrm>
          <a:prstGeom prst="roundRect">
            <a:avLst>
              <a:gd name="adj" fmla="val 7422"/>
            </a:avLst>
          </a:prstGeom>
          <a:solidFill>
            <a:srgbClr val="1C7EBA">
              <a:lumMod val="20000"/>
              <a:lumOff val="80000"/>
              <a:alpha val="17000"/>
            </a:srgbClr>
          </a:solidFill>
          <a:ln w="12700" cap="flat" cmpd="sng" algn="ctr">
            <a:noFill/>
            <a:prstDash val="solid"/>
            <a:miter lim="800000"/>
          </a:ln>
          <a:effectLst/>
        </p:spPr>
        <p:txBody>
          <a:bodyPr lIns="396000" tIns="252000" rIns="396000" bIns="252000" rtlCol="0" anchor="t" anchorCtr="0"/>
          <a:lstStyle/>
          <a:p>
            <a:pPr marL="0" marR="0" lvl="0" indent="0" algn="ctr" defTabSz="457200" eaLnBrk="1" fontAlgn="auto" latinLnBrk="0" hangingPunct="1">
              <a:lnSpc>
                <a:spcPts val="2600"/>
              </a:lnSpc>
              <a:spcBef>
                <a:spcPts val="0"/>
              </a:spcBef>
              <a:spcAft>
                <a:spcPts val="0"/>
              </a:spcAft>
              <a:buClrTx/>
              <a:buSzTx/>
              <a:buFontTx/>
              <a:buNone/>
              <a:defRPr/>
            </a:pPr>
            <a:endParaRPr kumimoji="0" lang="en-US" altLang="zh-CN" sz="14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Title 3"/>
          <p:cNvSpPr txBox="1"/>
          <p:nvPr/>
        </p:nvSpPr>
        <p:spPr>
          <a:xfrm>
            <a:off x="10666295" y="3739954"/>
            <a:ext cx="1172126"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panose="020B0606020202050201" charset="0"/>
                <a:ea typeface="Bebas Neue" panose="020B0606020202050201" charset="0"/>
                <a:cs typeface="Bebas Neue" panose="020B0606020202050201"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6600" b="1" i="0" u="none" strike="noStrike" kern="1200" cap="none" spc="0" normalizeH="0" baseline="0" noProof="0" dirty="0">
                <a:ln>
                  <a:noFill/>
                </a:ln>
                <a:solidFill>
                  <a:srgbClr val="1C7EBA">
                    <a:alpha val="30000"/>
                  </a:srgbClr>
                </a:solidFill>
                <a:effectLst/>
                <a:uLnTx/>
                <a:uFillTx/>
                <a:latin typeface="Bebas Neue" panose="020B0606020202050201" charset="0"/>
              </a:rPr>
              <a:t>02</a:t>
            </a:r>
            <a:endParaRPr kumimoji="0" lang="en-US" sz="6600" b="1" i="0" u="none" strike="noStrike" kern="1200" cap="none" spc="0" normalizeH="0" baseline="0" noProof="0" dirty="0">
              <a:ln>
                <a:noFill/>
              </a:ln>
              <a:solidFill>
                <a:srgbClr val="1C7EBA">
                  <a:alpha val="30000"/>
                </a:srgbClr>
              </a:solidFill>
              <a:effectLst/>
              <a:uLnTx/>
              <a:uFillTx/>
              <a:latin typeface="Bebas Neue" panose="020B0606020202050201" charset="0"/>
            </a:endParaRPr>
          </a:p>
        </p:txBody>
      </p:sp>
      <p:sp>
        <p:nvSpPr>
          <p:cNvPr id="13" name="Title 3"/>
          <p:cNvSpPr txBox="1"/>
          <p:nvPr/>
        </p:nvSpPr>
        <p:spPr>
          <a:xfrm>
            <a:off x="939642" y="3602519"/>
            <a:ext cx="9628209" cy="73243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panose="020B0606020202050201" charset="0"/>
                <a:ea typeface="Bebas Neue" panose="020B0606020202050201" charset="0"/>
                <a:cs typeface="Bebas Neue" panose="020B0606020202050201" charset="0"/>
              </a:defRPr>
            </a:lvl1pPr>
          </a:lstStyle>
          <a:p>
            <a:pPr marL="285750" indent="-285750" algn="just">
              <a:lnSpc>
                <a:spcPct val="100000"/>
              </a:lnSpc>
              <a:buFont typeface="Arial" panose="020B0604020202020204" pitchFamily="34" charset="0"/>
              <a:buChar char="•"/>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如遇填写不了信息，证书验证失败等技术性问题，应首先拨打页面下端的超算中心电话，市科技创新委官网办事指南的咨询电话负责解决业务上的专业性问题。</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a:p>
            <a:pPr marL="285750" indent="-285750" algn="just">
              <a:lnSpc>
                <a:spcPct val="100000"/>
              </a:lnSpc>
              <a:buFont typeface="Arial" panose="020B0604020202020204" pitchFamily="34" charset="0"/>
              <a:buChar char="•"/>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技术合同登记过程中，“社会经济目标”不能确定，填“工商业发展”。</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a:p>
            <a:pPr marL="285750" indent="-285750" algn="just">
              <a:lnSpc>
                <a:spcPct val="100000"/>
              </a:lnSpc>
              <a:buFont typeface="Arial" panose="020B0604020202020204" pitchFamily="34" charset="0"/>
              <a:buChar char="•"/>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合同签订之日起有合同金额即可进行合同登记，不必等待客户回款，以免合同过有效期无法认定登记</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4" name="Straight Connector 5"/>
          <p:cNvCxnSpPr/>
          <p:nvPr/>
        </p:nvCxnSpPr>
        <p:spPr>
          <a:xfrm>
            <a:off x="10666295" y="3104544"/>
            <a:ext cx="0" cy="1963759"/>
          </a:xfrm>
          <a:prstGeom prst="line">
            <a:avLst/>
          </a:prstGeom>
          <a:noFill/>
          <a:ln w="19050" cap="flat" cmpd="sng" algn="ctr">
            <a:solidFill>
              <a:srgbClr val="1C7EBA"/>
            </a:solidFill>
            <a:prstDash val="solid"/>
            <a:miter lim="800000"/>
          </a:ln>
          <a:effectLst/>
        </p:spPr>
      </p:cxnSp>
      <p:sp>
        <p:nvSpPr>
          <p:cNvPr id="15" name="文本框 14"/>
          <p:cNvSpPr txBox="1"/>
          <p:nvPr/>
        </p:nvSpPr>
        <p:spPr>
          <a:xfrm>
            <a:off x="6774518" y="3297858"/>
            <a:ext cx="4095500"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00B3FA"/>
                </a:solidFill>
                <a:effectLst/>
                <a:uLnTx/>
                <a:uFillTx/>
                <a:latin typeface="微软雅黑" panose="020B0503020204020204" pitchFamily="34" charset="-122"/>
              </a:rPr>
              <a:t>技术合同业务办理过程中的注意事项</a:t>
            </a:r>
            <a:endParaRPr kumimoji="0" lang="zh-CN" altLang="en-US" b="1" i="0" u="none" strike="noStrike" kern="0" cap="none" spc="0" normalizeH="0" baseline="0" noProof="0" dirty="0">
              <a:ln>
                <a:noFill/>
              </a:ln>
              <a:solidFill>
                <a:srgbClr val="00B3FA"/>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pic>
        <p:nvPicPr>
          <p:cNvPr id="10" name="图片 9"/>
          <p:cNvPicPr>
            <a:picLocks noChangeAspect="1"/>
          </p:cNvPicPr>
          <p:nvPr/>
        </p:nvPicPr>
        <p:blipFill>
          <a:blip r:embed="rId1"/>
          <a:stretch>
            <a:fillRect/>
          </a:stretch>
        </p:blipFill>
        <p:spPr>
          <a:xfrm>
            <a:off x="479425" y="1964531"/>
            <a:ext cx="10980738" cy="4452145"/>
          </a:xfrm>
          <a:prstGeom prst="rect">
            <a:avLst/>
          </a:prstGeom>
        </p:spPr>
      </p:pic>
      <p:sp>
        <p:nvSpPr>
          <p:cNvPr id="12" name="文本框 11"/>
          <p:cNvSpPr txBox="1"/>
          <p:nvPr/>
        </p:nvSpPr>
        <p:spPr>
          <a:xfrm>
            <a:off x="809962" y="1367274"/>
            <a:ext cx="8082213" cy="368300"/>
          </a:xfrm>
          <a:prstGeom prst="rect">
            <a:avLst/>
          </a:prstGeom>
          <a:noFill/>
        </p:spPr>
        <p:txBody>
          <a:bodyPr wrap="square">
            <a:spAutoFit/>
          </a:bodyPr>
          <a:lstStyle/>
          <a:p>
            <a:r>
              <a:rPr lang="zh-CN" altLang="en-US" b="1" dirty="0">
                <a:solidFill>
                  <a:srgbClr val="0080FF"/>
                </a:solidFill>
                <a:latin typeface="微软雅黑" panose="020B0503020204020204" pitchFamily="34" charset="-122"/>
                <a:ea typeface="微软雅黑" panose="020B0503020204020204" pitchFamily="34" charset="-122"/>
              </a:rPr>
              <a:t>百度搜“深圳市科技创新局” 或者网址：</a:t>
            </a:r>
            <a:r>
              <a:rPr lang="en-US" altLang="zh-CN" b="1" dirty="0">
                <a:solidFill>
                  <a:srgbClr val="0080FF"/>
                </a:solidFill>
                <a:latin typeface="微软雅黑" panose="020B0503020204020204" pitchFamily="34" charset="-122"/>
                <a:ea typeface="微软雅黑" panose="020B0503020204020204" pitchFamily="34" charset="-122"/>
              </a:rPr>
              <a:t>http://stic.sz.gov.cn/</a:t>
            </a:r>
            <a:endParaRPr lang="en-US" altLang="zh-CN" b="1" dirty="0">
              <a:solidFill>
                <a:srgbClr val="0080FF"/>
              </a:solidFill>
              <a:latin typeface="微软雅黑" panose="020B0503020204020204" pitchFamily="34" charset="-122"/>
              <a:ea typeface="微软雅黑" panose="020B0503020204020204" pitchFamily="34" charset="-122"/>
            </a:endParaRPr>
          </a:p>
        </p:txBody>
      </p:sp>
      <p:pic>
        <p:nvPicPr>
          <p:cNvPr id="8" name="图片 7" descr="屏幕上有字&#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9" y="1268413"/>
            <a:ext cx="576000" cy="5760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sp>
        <p:nvSpPr>
          <p:cNvPr id="12" name="文本框 11"/>
          <p:cNvSpPr txBox="1"/>
          <p:nvPr/>
        </p:nvSpPr>
        <p:spPr>
          <a:xfrm>
            <a:off x="956382" y="1371747"/>
            <a:ext cx="8082213" cy="369332"/>
          </a:xfrm>
          <a:prstGeom prst="rect">
            <a:avLst/>
          </a:prstGeom>
          <a:noFill/>
        </p:spPr>
        <p:txBody>
          <a:bodyPr wrap="square">
            <a:spAutoFit/>
          </a:bodyPr>
          <a:lstStyle/>
          <a:p>
            <a:r>
              <a:rPr lang="zh-CN" altLang="en-US" b="1" dirty="0">
                <a:solidFill>
                  <a:srgbClr val="0080FF"/>
                </a:solidFill>
                <a:latin typeface="微软雅黑" panose="020B0503020204020204" pitchFamily="34" charset="-122"/>
                <a:ea typeface="微软雅黑" panose="020B0503020204020204" pitchFamily="34" charset="-122"/>
              </a:rPr>
              <a:t>政务服务</a:t>
            </a:r>
            <a:r>
              <a:rPr lang="en-US" altLang="zh-CN" b="1" dirty="0">
                <a:solidFill>
                  <a:srgbClr val="0080FF"/>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b="1" dirty="0">
                <a:solidFill>
                  <a:srgbClr val="0080FF"/>
                </a:solidFill>
                <a:latin typeface="微软雅黑" panose="020B0503020204020204" pitchFamily="34" charset="-122"/>
                <a:ea typeface="微软雅黑" panose="020B0503020204020204" pitchFamily="34" charset="-122"/>
                <a:sym typeface="Wingdings" panose="05000000000000000000" pitchFamily="2" charset="2"/>
              </a:rPr>
              <a:t>技术合同认定登记</a:t>
            </a:r>
            <a:endParaRPr lang="en-US" altLang="zh-CN" b="1" dirty="0">
              <a:solidFill>
                <a:srgbClr val="0080FF"/>
              </a:solidFill>
              <a:latin typeface="微软雅黑" panose="020B0503020204020204" pitchFamily="34" charset="-122"/>
              <a:ea typeface="微软雅黑" panose="020B0503020204020204" pitchFamily="34" charset="-122"/>
            </a:endParaRPr>
          </a:p>
        </p:txBody>
      </p:sp>
      <p:pic>
        <p:nvPicPr>
          <p:cNvPr id="11" name="图片 10" descr="图标&#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382" y="1268413"/>
            <a:ext cx="576000" cy="576000"/>
          </a:xfrm>
          <a:prstGeom prst="rect">
            <a:avLst/>
          </a:prstGeom>
        </p:spPr>
      </p:pic>
      <p:pic>
        <p:nvPicPr>
          <p:cNvPr id="2" name="图片 1" descr="3d71f7e386de18fb78a8dd9ec5398bd"/>
          <p:cNvPicPr>
            <a:picLocks noChangeAspect="1"/>
          </p:cNvPicPr>
          <p:nvPr/>
        </p:nvPicPr>
        <p:blipFill>
          <a:blip r:embed="rId2"/>
          <a:stretch>
            <a:fillRect/>
          </a:stretch>
        </p:blipFill>
        <p:spPr>
          <a:xfrm>
            <a:off x="1036955" y="1844675"/>
            <a:ext cx="9740900" cy="483997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sp>
        <p:nvSpPr>
          <p:cNvPr id="12" name="文本框 11"/>
          <p:cNvSpPr txBox="1"/>
          <p:nvPr/>
        </p:nvSpPr>
        <p:spPr>
          <a:xfrm>
            <a:off x="923662" y="1371747"/>
            <a:ext cx="10103056" cy="369332"/>
          </a:xfrm>
          <a:prstGeom prst="rect">
            <a:avLst/>
          </a:prstGeom>
          <a:noFill/>
        </p:spPr>
        <p:txBody>
          <a:bodyPr wrap="square">
            <a:spAutoFit/>
          </a:bodyPr>
          <a:lstStyle/>
          <a:p>
            <a:r>
              <a:rPr lang="zh-CN" altLang="en-US" b="1" dirty="0">
                <a:solidFill>
                  <a:srgbClr val="477DEA"/>
                </a:solidFill>
                <a:latin typeface="微软雅黑" panose="020B0503020204020204" pitchFamily="34" charset="-122"/>
                <a:ea typeface="微软雅黑" panose="020B0503020204020204" pitchFamily="34" charset="-122"/>
              </a:rPr>
              <a:t>个人业务个人登录，公司业务选择法人登录。国内交易，合同卖方申报。境外交易，国内企业申报。</a:t>
            </a:r>
            <a:endParaRPr lang="zh-CN" altLang="en-US" b="1" dirty="0">
              <a:solidFill>
                <a:srgbClr val="477DE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79425" y="2060575"/>
            <a:ext cx="10980738" cy="4356100"/>
          </a:xfrm>
          <a:prstGeom prst="rect">
            <a:avLst/>
          </a:prstGeom>
        </p:spPr>
      </p:pic>
      <p:pic>
        <p:nvPicPr>
          <p:cNvPr id="9" name="图片 8"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 y="1268413"/>
            <a:ext cx="576000" cy="5760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sp>
        <p:nvSpPr>
          <p:cNvPr id="12" name="文本框 11"/>
          <p:cNvSpPr txBox="1"/>
          <p:nvPr/>
        </p:nvSpPr>
        <p:spPr>
          <a:xfrm>
            <a:off x="981063" y="1371747"/>
            <a:ext cx="10103056" cy="368300"/>
          </a:xfrm>
          <a:prstGeom prst="rect">
            <a:avLst/>
          </a:prstGeom>
          <a:noFill/>
        </p:spPr>
        <p:txBody>
          <a:bodyPr wrap="square">
            <a:spAutoFit/>
          </a:bodyPr>
          <a:lstStyle/>
          <a:p>
            <a:r>
              <a:rPr lang="zh-CN" altLang="en-US" b="1" dirty="0">
                <a:solidFill>
                  <a:srgbClr val="477DEA"/>
                </a:solidFill>
                <a:latin typeface="微软雅黑" panose="020B0503020204020204" pitchFamily="34" charset="-122"/>
                <a:ea typeface="微软雅黑" panose="020B0503020204020204" pitchFamily="34" charset="-122"/>
              </a:rPr>
              <a:t>点击路径：业务申请</a:t>
            </a:r>
            <a:r>
              <a:rPr lang="en-US" altLang="zh-CN" b="1" dirty="0">
                <a:solidFill>
                  <a:srgbClr val="477DEA"/>
                </a:solidFill>
                <a:latin typeface="微软雅黑" panose="020B0503020204020204" pitchFamily="34" charset="-122"/>
                <a:ea typeface="微软雅黑" panose="020B0503020204020204" pitchFamily="34" charset="-122"/>
              </a:rPr>
              <a:t>-</a:t>
            </a:r>
            <a:r>
              <a:rPr lang="zh-CN" altLang="en-US" b="1" dirty="0">
                <a:solidFill>
                  <a:srgbClr val="477DEA"/>
                </a:solidFill>
                <a:latin typeface="微软雅黑" panose="020B0503020204020204" pitchFamily="34" charset="-122"/>
                <a:ea typeface="微软雅黑" panose="020B0503020204020204" pitchFamily="34" charset="-122"/>
              </a:rPr>
              <a:t>市科创局</a:t>
            </a:r>
            <a:r>
              <a:rPr lang="en-US" altLang="zh-CN" b="1" dirty="0">
                <a:solidFill>
                  <a:srgbClr val="477DEA"/>
                </a:solidFill>
                <a:latin typeface="微软雅黑" panose="020B0503020204020204" pitchFamily="34" charset="-122"/>
                <a:ea typeface="微软雅黑" panose="020B0503020204020204" pitchFamily="34" charset="-122"/>
              </a:rPr>
              <a:t>-</a:t>
            </a:r>
            <a:r>
              <a:rPr lang="zh-CN" altLang="en-US" b="1" dirty="0">
                <a:solidFill>
                  <a:srgbClr val="477DEA"/>
                </a:solidFill>
                <a:latin typeface="微软雅黑" panose="020B0503020204020204" pitchFamily="34" charset="-122"/>
                <a:ea typeface="微软雅黑" panose="020B0503020204020204" pitchFamily="34" charset="-122"/>
              </a:rPr>
              <a:t>其他业务</a:t>
            </a:r>
            <a:r>
              <a:rPr lang="en-US" altLang="zh-CN" b="1" dirty="0">
                <a:solidFill>
                  <a:srgbClr val="477DEA"/>
                </a:solidFill>
                <a:latin typeface="微软雅黑" panose="020B0503020204020204" pitchFamily="34" charset="-122"/>
                <a:ea typeface="微软雅黑" panose="020B0503020204020204" pitchFamily="34" charset="-122"/>
              </a:rPr>
              <a:t>-</a:t>
            </a:r>
            <a:r>
              <a:rPr lang="zh-CN" altLang="en-US" b="1" dirty="0">
                <a:solidFill>
                  <a:srgbClr val="477DEA"/>
                </a:solidFill>
                <a:latin typeface="微软雅黑" panose="020B0503020204020204" pitchFamily="34" charset="-122"/>
                <a:ea typeface="微软雅黑" panose="020B0503020204020204" pitchFamily="34" charset="-122"/>
              </a:rPr>
              <a:t>技术合同登记</a:t>
            </a:r>
            <a:endParaRPr lang="zh-CN" altLang="en-US" b="1" dirty="0">
              <a:solidFill>
                <a:srgbClr val="477DEA"/>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42775" y="2060575"/>
            <a:ext cx="10917387" cy="4356100"/>
          </a:xfrm>
          <a:prstGeom prst="rect">
            <a:avLst/>
          </a:prstGeom>
        </p:spPr>
      </p:pic>
      <p:pic>
        <p:nvPicPr>
          <p:cNvPr id="9" name="图片 8" descr="图片包含 游戏机, 灯光&#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63" y="1268413"/>
            <a:ext cx="576000" cy="5760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sp>
        <p:nvSpPr>
          <p:cNvPr id="12" name="文本框 11"/>
          <p:cNvSpPr txBox="1"/>
          <p:nvPr/>
        </p:nvSpPr>
        <p:spPr>
          <a:xfrm>
            <a:off x="981063" y="1268413"/>
            <a:ext cx="10377150" cy="646331"/>
          </a:xfrm>
          <a:prstGeom prst="rect">
            <a:avLst/>
          </a:prstGeom>
          <a:noFill/>
        </p:spPr>
        <p:txBody>
          <a:bodyPr wrap="square">
            <a:spAutoFit/>
          </a:bodyPr>
          <a:lstStyle/>
          <a:p>
            <a:r>
              <a:rPr lang="zh-CN" altLang="en-US" b="1" dirty="0">
                <a:solidFill>
                  <a:srgbClr val="477DEA"/>
                </a:solidFill>
                <a:latin typeface="微软雅黑" panose="020B0503020204020204" pitchFamily="34" charset="-122"/>
                <a:ea typeface="微软雅黑" panose="020B0503020204020204" pitchFamily="34" charset="-122"/>
              </a:rPr>
              <a:t>登记类别：按申报方需求填写，需要免征增值税选“免征流转税”，不需要免征增值税可选“其他”。“其他”属于不免流转税</a:t>
            </a:r>
            <a:endParaRPr lang="zh-CN" altLang="en-US" b="1" dirty="0">
              <a:solidFill>
                <a:srgbClr val="477DE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79425" y="2119814"/>
            <a:ext cx="10836275" cy="4296861"/>
          </a:xfrm>
          <a:prstGeom prst="rect">
            <a:avLst/>
          </a:prstGeom>
        </p:spPr>
      </p:pic>
      <p:pic>
        <p:nvPicPr>
          <p:cNvPr id="9" name="图片 8" descr="图片包含 游戏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63" y="1268413"/>
            <a:ext cx="576000" cy="5760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技术合同认定登记操作指引</a:t>
            </a:r>
            <a:endParaRPr lang="zh-CN" altLang="en-US" sz="3200" b="1" dirty="0">
              <a:solidFill>
                <a:srgbClr val="03A6FF"/>
              </a:solidFill>
              <a:latin typeface="+mj-ea"/>
              <a:ea typeface="+mj-ea"/>
              <a:cs typeface="+mj-ea"/>
            </a:endParaRPr>
          </a:p>
        </p:txBody>
      </p:sp>
      <p:sp>
        <p:nvSpPr>
          <p:cNvPr id="12" name="文本框 11"/>
          <p:cNvSpPr txBox="1"/>
          <p:nvPr/>
        </p:nvSpPr>
        <p:spPr>
          <a:xfrm>
            <a:off x="931406" y="1268413"/>
            <a:ext cx="10103056" cy="646331"/>
          </a:xfrm>
          <a:prstGeom prst="rect">
            <a:avLst/>
          </a:prstGeom>
          <a:noFill/>
        </p:spPr>
        <p:txBody>
          <a:bodyPr wrap="square">
            <a:spAutoFit/>
          </a:bodyPr>
          <a:lstStyle/>
          <a:p>
            <a:r>
              <a:rPr lang="zh-CN" altLang="en-US" b="1" dirty="0">
                <a:solidFill>
                  <a:srgbClr val="477DEA"/>
                </a:solidFill>
                <a:latin typeface="微软雅黑" panose="020B0503020204020204" pitchFamily="34" charset="-122"/>
                <a:ea typeface="微软雅黑" panose="020B0503020204020204" pitchFamily="34" charset="-122"/>
              </a:rPr>
              <a:t>注意：上传文件格式只限</a:t>
            </a:r>
            <a:r>
              <a:rPr lang="en-US" altLang="zh-CN" b="1" dirty="0">
                <a:solidFill>
                  <a:srgbClr val="477DEA"/>
                </a:solidFill>
                <a:latin typeface="微软雅黑" panose="020B0503020204020204" pitchFamily="34" charset="-122"/>
                <a:ea typeface="微软雅黑" panose="020B0503020204020204" pitchFamily="34" charset="-122"/>
              </a:rPr>
              <a:t>PDF</a:t>
            </a:r>
            <a:r>
              <a:rPr lang="zh-CN" altLang="en-US" b="1" dirty="0">
                <a:solidFill>
                  <a:srgbClr val="477DEA"/>
                </a:solidFill>
                <a:latin typeface="微软雅黑" panose="020B0503020204020204" pitchFamily="34" charset="-122"/>
                <a:ea typeface="微软雅黑" panose="020B0503020204020204" pitchFamily="34" charset="-122"/>
              </a:rPr>
              <a:t>格式。最后弹出送达方式确认书选择第一个“自行到窗口办理”确认跳过即可。</a:t>
            </a:r>
            <a:endParaRPr lang="zh-CN" altLang="en-US" b="1" dirty="0">
              <a:solidFill>
                <a:srgbClr val="477DEA"/>
              </a:solidFill>
              <a:latin typeface="微软雅黑" panose="020B0503020204020204" pitchFamily="34" charset="-122"/>
              <a:ea typeface="微软雅黑" panose="020B0503020204020204" pitchFamily="34" charset="-122"/>
            </a:endParaRPr>
          </a:p>
        </p:txBody>
      </p:sp>
      <p:pic>
        <p:nvPicPr>
          <p:cNvPr id="3" name="图片 2" descr="微信图片_20220609162344"/>
          <p:cNvPicPr>
            <a:picLocks noChangeAspect="1"/>
          </p:cNvPicPr>
          <p:nvPr/>
        </p:nvPicPr>
        <p:blipFill>
          <a:blip r:embed="rId1"/>
          <a:stretch>
            <a:fillRect/>
          </a:stretch>
        </p:blipFill>
        <p:spPr>
          <a:xfrm>
            <a:off x="479425" y="1991226"/>
            <a:ext cx="10980738" cy="4425449"/>
          </a:xfrm>
          <a:prstGeom prst="rect">
            <a:avLst/>
          </a:prstGeom>
        </p:spPr>
      </p:pic>
      <p:pic>
        <p:nvPicPr>
          <p:cNvPr id="9" name="图片 8" descr="卡通人物&#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6" y="1268413"/>
            <a:ext cx="576000" cy="5760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hlinkClick r:id="" action="ppaction://hlinkshowjump?jump=endshow"/>
          </p:cNvPr>
          <p:cNvSpPr txBox="1"/>
          <p:nvPr/>
        </p:nvSpPr>
        <p:spPr>
          <a:xfrm>
            <a:off x="4926240" y="2767280"/>
            <a:ext cx="2339520" cy="1323439"/>
          </a:xfrm>
          <a:prstGeom prst="rect">
            <a:avLst/>
          </a:prstGeom>
          <a:noFill/>
        </p:spPr>
        <p:txBody>
          <a:bodyPr wrap="square">
            <a:spAutoFit/>
          </a:bodyPr>
          <a:lstStyle/>
          <a:p>
            <a:r>
              <a:rPr lang="zh-CN" altLang="en-US" sz="4000" b="1" dirty="0">
                <a:solidFill>
                  <a:srgbClr val="0080FF"/>
                </a:solidFill>
                <a:latin typeface="微软雅黑" panose="020B0503020204020204" pitchFamily="34" charset="-122"/>
                <a:ea typeface="微软雅黑" panose="020B0503020204020204" pitchFamily="34" charset="-122"/>
                <a:cs typeface="Clear Sans Light" pitchFamily="34" charset="0"/>
              </a:rPr>
              <a:t>讲解完毕</a:t>
            </a:r>
            <a:endParaRPr lang="en-US" altLang="zh-CN" sz="4000" b="1" dirty="0">
              <a:solidFill>
                <a:srgbClr val="0080FF"/>
              </a:solidFill>
              <a:latin typeface="微软雅黑" panose="020B0503020204020204" pitchFamily="34" charset="-122"/>
              <a:ea typeface="微软雅黑" panose="020B0503020204020204" pitchFamily="34" charset="-122"/>
              <a:cs typeface="Clear Sans Light" pitchFamily="34" charset="0"/>
            </a:endParaRPr>
          </a:p>
          <a:p>
            <a:r>
              <a:rPr lang="zh-CN" altLang="en-US" sz="4000" b="1" dirty="0">
                <a:solidFill>
                  <a:srgbClr val="0080FF"/>
                </a:solidFill>
                <a:latin typeface="微软雅黑" panose="020B0503020204020204" pitchFamily="34" charset="-122"/>
                <a:ea typeface="微软雅黑" panose="020B0503020204020204" pitchFamily="34" charset="-122"/>
                <a:cs typeface="Clear Sans Light" pitchFamily="34" charset="0"/>
              </a:rPr>
              <a:t>感谢聆听</a:t>
            </a:r>
            <a:endParaRPr lang="id-ID" altLang="zh-CN" sz="4000" b="1" dirty="0">
              <a:solidFill>
                <a:srgbClr val="0080FF"/>
              </a:solidFill>
              <a:latin typeface="微软雅黑" panose="020B0503020204020204" pitchFamily="34" charset="-122"/>
              <a:ea typeface="微软雅黑" panose="020B0503020204020204" pitchFamily="34" charset="-122"/>
              <a:cs typeface="Clear Sans Light"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p:nvPr/>
        </p:nvSpPr>
        <p:spPr>
          <a:xfrm>
            <a:off x="2783349" y="2009460"/>
            <a:ext cx="1035540" cy="123110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000" dirty="0">
                <a:solidFill>
                  <a:srgbClr val="03A6FF"/>
                </a:solidFill>
                <a:latin typeface="方正姚体" panose="02010601030101010101" pitchFamily="2" charset="-122"/>
                <a:ea typeface="方正姚体" panose="02010601030101010101" pitchFamily="2" charset="-122"/>
                <a:cs typeface="Arial" panose="020B0604020202020204" pitchFamily="34" charset="0"/>
              </a:rPr>
              <a:t>01</a:t>
            </a:r>
            <a:endParaRPr lang="en-US" sz="8000" dirty="0">
              <a:solidFill>
                <a:srgbClr val="03A6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9" name="文本框 8"/>
          <p:cNvSpPr txBox="1"/>
          <p:nvPr/>
        </p:nvSpPr>
        <p:spPr>
          <a:xfrm>
            <a:off x="4097930" y="2405053"/>
            <a:ext cx="3341029" cy="707886"/>
          </a:xfrm>
          <a:prstGeom prst="rect">
            <a:avLst/>
          </a:prstGeom>
        </p:spPr>
        <p:txBody>
          <a:bodyPr>
            <a:spAutoFit/>
          </a:bodyPr>
          <a:lstStyle>
            <a:defPPr>
              <a:defRPr lang="zh-CN"/>
            </a:defPPr>
            <a:lvl1pPr>
              <a:defRPr sz="3200" b="1">
                <a:solidFill>
                  <a:srgbClr val="03A6FF"/>
                </a:solidFill>
                <a:latin typeface="微软雅黑" panose="020B0503020204020204" pitchFamily="34" charset="-122"/>
                <a:ea typeface="微软雅黑" panose="020B0503020204020204" pitchFamily="34" charset="-122"/>
                <a:cs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03A6FF"/>
                </a:solidFill>
                <a:effectLst/>
                <a:uLnTx/>
                <a:uFillTx/>
                <a:latin typeface="微软雅黑" panose="020B0503020204020204" pitchFamily="34" charset="-122"/>
                <a:ea typeface="微软雅黑" panose="020B0503020204020204" pitchFamily="34" charset="-122"/>
              </a:rPr>
              <a:t>技术合同</a:t>
            </a:r>
            <a:endParaRPr kumimoji="0" lang="zh-CN" altLang="en-US" sz="4000" b="1" i="0" u="none" strike="noStrike" kern="0" cap="none" spc="0" normalizeH="0" baseline="0" noProof="0" dirty="0">
              <a:ln>
                <a:noFill/>
              </a:ln>
              <a:solidFill>
                <a:srgbClr val="03A6FF"/>
              </a:solidFill>
              <a:effectLst/>
              <a:uLnTx/>
              <a:uFillTx/>
              <a:latin typeface="微软雅黑" panose="020B0503020204020204" pitchFamily="34" charset="-122"/>
              <a:ea typeface="微软雅黑" panose="020B0503020204020204" pitchFamily="34" charset="-122"/>
            </a:endParaRPr>
          </a:p>
        </p:txBody>
      </p:sp>
      <p:cxnSp>
        <p:nvCxnSpPr>
          <p:cNvPr id="11" name="Straight Connector 13"/>
          <p:cNvCxnSpPr/>
          <p:nvPr/>
        </p:nvCxnSpPr>
        <p:spPr>
          <a:xfrm flipH="1">
            <a:off x="-39058" y="3386744"/>
            <a:ext cx="6840000" cy="0"/>
          </a:xfrm>
          <a:prstGeom prst="line">
            <a:avLst/>
          </a:prstGeom>
          <a:noFill/>
          <a:ln w="19050" cap="sq" cmpd="sng" algn="ctr">
            <a:solidFill>
              <a:srgbClr val="51718D"/>
            </a:solidFill>
            <a:prstDash val="solid"/>
            <a:miter lim="800000"/>
            <a:headEnd type="oval"/>
          </a:ln>
          <a:effectLst/>
        </p:spPr>
      </p:cxnSp>
      <p:sp>
        <p:nvSpPr>
          <p:cNvPr id="14" name="文本框 13"/>
          <p:cNvSpPr txBox="1"/>
          <p:nvPr/>
        </p:nvSpPr>
        <p:spPr>
          <a:xfrm>
            <a:off x="1848909" y="3507620"/>
            <a:ext cx="5590050" cy="584775"/>
          </a:xfrm>
          <a:prstGeom prst="rect">
            <a:avLst/>
          </a:prstGeom>
        </p:spPr>
        <p:txBody>
          <a:bodyPr>
            <a:spAutoFit/>
          </a:bodyPr>
          <a:lstStyle>
            <a:defPPr>
              <a:defRPr lang="zh-CN"/>
            </a:defPPr>
            <a:lvl1pPr>
              <a:defRPr sz="4000" b="1">
                <a:solidFill>
                  <a:srgbClr val="03A6FF"/>
                </a:solidFill>
                <a:latin typeface="微软雅黑" panose="020B0503020204020204" pitchFamily="34" charset="-122"/>
                <a:ea typeface="微软雅黑" panose="020B0503020204020204" pitchFamily="34" charset="-122"/>
                <a:cs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477DEA"/>
                </a:solidFill>
                <a:effectLst/>
                <a:uLnTx/>
                <a:uFillTx/>
                <a:latin typeface="微软雅黑" panose="020B0503020204020204" pitchFamily="34" charset="-122"/>
                <a:ea typeface="微软雅黑" panose="020B0503020204020204" pitchFamily="34" charset="-122"/>
              </a:rPr>
              <a:t>技术合同认定登记相关工作</a:t>
            </a:r>
            <a:endParaRPr kumimoji="0" lang="zh-CN" altLang="en-US" sz="3200" b="1" i="0" u="none" strike="noStrike" kern="0" cap="none" spc="0" normalizeH="0" baseline="0" noProof="0" dirty="0">
              <a:ln>
                <a:noFill/>
              </a:ln>
              <a:solidFill>
                <a:srgbClr val="477DEA"/>
              </a:solidFill>
              <a:effectLst/>
              <a:uLnTx/>
              <a:uFillTx/>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7114180" y="3070982"/>
            <a:ext cx="3867524" cy="430887"/>
          </a:xfrm>
          <a:prstGeom prst="rect">
            <a:avLst/>
          </a:prstGeom>
          <a:noFill/>
        </p:spPr>
        <p:txBody>
          <a:bodyPr wrap="square">
            <a:spAutoFit/>
          </a:bodyPr>
          <a:lstStyle/>
          <a:p>
            <a:r>
              <a:rPr lang="zh-CN" altLang="en-US" sz="2200" b="1" dirty="0">
                <a:solidFill>
                  <a:schemeClr val="tx1">
                    <a:lumMod val="65000"/>
                    <a:lumOff val="35000"/>
                  </a:schemeClr>
                </a:solidFill>
                <a:latin typeface="+mj-ea"/>
                <a:ea typeface="+mj-ea"/>
                <a:cs typeface="+mn-ea"/>
                <a:sym typeface="Arial" panose="020B0604020202020204" pitchFamily="34" charset="0"/>
              </a:rPr>
              <a:t>什么是技术合同认定登记</a:t>
            </a:r>
            <a:endParaRPr lang="zh-CN" altLang="en-US" sz="2200" dirty="0">
              <a:latin typeface="+mj-ea"/>
              <a:ea typeface="+mj-ea"/>
            </a:endParaRPr>
          </a:p>
        </p:txBody>
      </p:sp>
      <p:sp>
        <p:nvSpPr>
          <p:cNvPr id="2" name="矩形 1"/>
          <p:cNvSpPr/>
          <p:nvPr/>
        </p:nvSpPr>
        <p:spPr>
          <a:xfrm>
            <a:off x="406576" y="190558"/>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技术合同认定登记</a:t>
            </a:r>
            <a:endParaRPr lang="zh-CN" altLang="en-US" sz="3200" b="1" dirty="0">
              <a:solidFill>
                <a:srgbClr val="03A6FF"/>
              </a:solidFill>
              <a:latin typeface="+mj-ea"/>
              <a:ea typeface="+mj-ea"/>
              <a:cs typeface="+mj-ea"/>
            </a:endParaRPr>
          </a:p>
        </p:txBody>
      </p:sp>
      <p:grpSp>
        <p:nvGrpSpPr>
          <p:cNvPr id="3" name="组合 2"/>
          <p:cNvGrpSpPr/>
          <p:nvPr/>
        </p:nvGrpSpPr>
        <p:grpSpPr>
          <a:xfrm>
            <a:off x="5197447" y="1958981"/>
            <a:ext cx="1314307" cy="1298569"/>
            <a:chOff x="7300485" y="290126"/>
            <a:chExt cx="1314307" cy="1298569"/>
          </a:xfrm>
        </p:grpSpPr>
        <p:sp>
          <p:nvSpPr>
            <p:cNvPr id="78" name="圆角矩形 1"/>
            <p:cNvSpPr/>
            <p:nvPr/>
          </p:nvSpPr>
          <p:spPr>
            <a:xfrm>
              <a:off x="7300485" y="290126"/>
              <a:ext cx="1196907" cy="1200494"/>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008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9" name="矩形 6"/>
            <p:cNvSpPr/>
            <p:nvPr/>
          </p:nvSpPr>
          <p:spPr>
            <a:xfrm>
              <a:off x="7837523" y="819509"/>
              <a:ext cx="777269" cy="769186"/>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0080FF"/>
            </a:solidFill>
            <a:ln w="12700" cap="flat" cmpd="sng" algn="ctr">
              <a:noFill/>
              <a:prstDash val="solid"/>
              <a:miter lim="800000"/>
            </a:ln>
            <a:effectLst/>
          </p:spPr>
          <p:txBody>
            <a:bodyPr rtlCol="0" anchor="ctr"/>
            <a:lstStyle/>
            <a:p>
              <a:pPr algn="ctr"/>
              <a:endParaRPr lang="zh-CN" altLang="en-US" sz="3200" kern="0">
                <a:solidFill>
                  <a:prstClr val="white"/>
                </a:solidFill>
                <a:latin typeface="等线" panose="02010600030101010101" charset="-122"/>
                <a:ea typeface="等线" panose="02010600030101010101" charset="-122"/>
              </a:endParaRPr>
            </a:p>
          </p:txBody>
        </p:sp>
        <p:sp>
          <p:nvSpPr>
            <p:cNvPr id="80" name="椭圆 79"/>
            <p:cNvSpPr/>
            <p:nvPr/>
          </p:nvSpPr>
          <p:spPr>
            <a:xfrm>
              <a:off x="7357639" y="339625"/>
              <a:ext cx="479884" cy="479883"/>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1" name="TextBox 55"/>
            <p:cNvSpPr txBox="1"/>
            <p:nvPr/>
          </p:nvSpPr>
          <p:spPr>
            <a:xfrm>
              <a:off x="7312739" y="343406"/>
              <a:ext cx="5332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0080FF"/>
                  </a:solidFill>
                  <a:effectLst/>
                  <a:uLnTx/>
                  <a:uFillTx/>
                  <a:latin typeface="Impact" panose="020B0806030902050204" pitchFamily="34" charset="0"/>
                  <a:ea typeface="等线" panose="02010600030101010101" charset="-122"/>
                </a:rPr>
                <a:t>01</a:t>
              </a:r>
              <a:endParaRPr kumimoji="0" lang="zh-CN" altLang="en-US" sz="2400" b="0" i="0" u="none" strike="noStrike" kern="0" cap="none" spc="0" normalizeH="0" baseline="0" noProof="0" dirty="0">
                <a:ln>
                  <a:noFill/>
                </a:ln>
                <a:solidFill>
                  <a:srgbClr val="0080FF"/>
                </a:solidFill>
                <a:effectLst/>
                <a:uLnTx/>
                <a:uFillTx/>
                <a:latin typeface="Impact" panose="020B0806030902050204" pitchFamily="34" charset="0"/>
                <a:ea typeface="等线" panose="02010600030101010101" charset="-122"/>
              </a:endParaRPr>
            </a:p>
          </p:txBody>
        </p:sp>
      </p:grpSp>
      <p:grpSp>
        <p:nvGrpSpPr>
          <p:cNvPr id="4" name="组合 3"/>
          <p:cNvGrpSpPr/>
          <p:nvPr/>
        </p:nvGrpSpPr>
        <p:grpSpPr>
          <a:xfrm>
            <a:off x="5197447" y="3286426"/>
            <a:ext cx="1338611" cy="1348812"/>
            <a:chOff x="8857096" y="882388"/>
            <a:chExt cx="1338611" cy="1348812"/>
          </a:xfrm>
        </p:grpSpPr>
        <p:sp>
          <p:nvSpPr>
            <p:cNvPr id="88" name="圆角矩形 1"/>
            <p:cNvSpPr/>
            <p:nvPr/>
          </p:nvSpPr>
          <p:spPr>
            <a:xfrm flipH="1" flipV="1">
              <a:off x="8998800" y="1030706"/>
              <a:ext cx="1196907" cy="1200494"/>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rgbClr val="1EC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9" name="矩形 6"/>
            <p:cNvSpPr/>
            <p:nvPr/>
          </p:nvSpPr>
          <p:spPr>
            <a:xfrm flipH="1" flipV="1">
              <a:off x="8857096" y="882388"/>
              <a:ext cx="777269" cy="769186"/>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rgbClr val="1EC0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0" name="椭圆 89"/>
            <p:cNvSpPr/>
            <p:nvPr/>
          </p:nvSpPr>
          <p:spPr>
            <a:xfrm>
              <a:off x="9668885" y="1693702"/>
              <a:ext cx="479884" cy="479884"/>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miter lim="800000"/>
            </a:ln>
            <a:effectLst>
              <a:outerShdw blurRad="342900" dist="152400" dir="8100000" algn="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1" name="TextBox 63"/>
            <p:cNvSpPr txBox="1"/>
            <p:nvPr/>
          </p:nvSpPr>
          <p:spPr>
            <a:xfrm>
              <a:off x="9634365" y="1709513"/>
              <a:ext cx="5332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1EC0FF"/>
                  </a:solidFill>
                  <a:effectLst/>
                  <a:uLnTx/>
                  <a:uFillTx/>
                  <a:latin typeface="Impact" panose="020B0806030902050204" pitchFamily="34" charset="0"/>
                  <a:ea typeface="等线" panose="02010600030101010101" charset="-122"/>
                </a:rPr>
                <a:t>02</a:t>
              </a:r>
              <a:endParaRPr kumimoji="0" lang="zh-CN" altLang="en-US" sz="2400" b="0" i="0" u="none" strike="noStrike" kern="0" cap="none" spc="0" normalizeH="0" baseline="0" noProof="0" dirty="0">
                <a:ln>
                  <a:noFill/>
                </a:ln>
                <a:solidFill>
                  <a:srgbClr val="1EC0FF"/>
                </a:solidFill>
                <a:effectLst/>
                <a:uLnTx/>
                <a:uFillTx/>
                <a:latin typeface="Impact" panose="020B0806030902050204" pitchFamily="34" charset="0"/>
                <a:ea typeface="等线" panose="02010600030101010101" charset="-122"/>
              </a:endParaRPr>
            </a:p>
          </p:txBody>
        </p:sp>
      </p:grpSp>
      <p:cxnSp>
        <p:nvCxnSpPr>
          <p:cNvPr id="113" name="Straight Connector 13"/>
          <p:cNvCxnSpPr/>
          <p:nvPr/>
        </p:nvCxnSpPr>
        <p:spPr>
          <a:xfrm flipH="1">
            <a:off x="812821" y="1712702"/>
            <a:ext cx="2461043" cy="0"/>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114" name="文本框 113"/>
          <p:cNvSpPr txBox="1"/>
          <p:nvPr/>
        </p:nvSpPr>
        <p:spPr>
          <a:xfrm>
            <a:off x="812821" y="1265154"/>
            <a:ext cx="2277324" cy="430887"/>
          </a:xfrm>
          <a:prstGeom prst="rect">
            <a:avLst/>
          </a:prstGeom>
          <a:noFill/>
        </p:spPr>
        <p:txBody>
          <a:bodyPr wrap="square">
            <a:spAutoFit/>
          </a:bodyPr>
          <a:lstStyle/>
          <a:p>
            <a:r>
              <a:rPr lang="zh-CN" altLang="en-US" sz="2200" b="1" dirty="0">
                <a:solidFill>
                  <a:schemeClr val="tx1">
                    <a:lumMod val="65000"/>
                    <a:lumOff val="35000"/>
                  </a:schemeClr>
                </a:solidFill>
                <a:latin typeface="+mj-ea"/>
                <a:ea typeface="+mj-ea"/>
                <a:cs typeface="+mn-ea"/>
                <a:sym typeface="Arial" panose="020B0604020202020204" pitchFamily="34" charset="0"/>
              </a:rPr>
              <a:t>什么是技术合同</a:t>
            </a:r>
            <a:endParaRPr lang="zh-CN" altLang="en-US" sz="2200" dirty="0">
              <a:latin typeface="+mj-ea"/>
              <a:ea typeface="+mj-ea"/>
            </a:endParaRPr>
          </a:p>
        </p:txBody>
      </p:sp>
      <p:cxnSp>
        <p:nvCxnSpPr>
          <p:cNvPr id="117" name="Straight Connector 13"/>
          <p:cNvCxnSpPr/>
          <p:nvPr/>
        </p:nvCxnSpPr>
        <p:spPr>
          <a:xfrm flipH="1">
            <a:off x="7213175" y="3528488"/>
            <a:ext cx="3048658" cy="0"/>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120" name="文本框 119"/>
          <p:cNvSpPr txBox="1"/>
          <p:nvPr/>
        </p:nvSpPr>
        <p:spPr>
          <a:xfrm>
            <a:off x="668676" y="1743620"/>
            <a:ext cx="4345983" cy="1631216"/>
          </a:xfrm>
          <a:prstGeom prst="rect">
            <a:avLst/>
          </a:prstGeom>
          <a:noFill/>
        </p:spPr>
        <p:txBody>
          <a:bodyPr wrap="square">
            <a:spAutoFit/>
          </a:bodyPr>
          <a:lstStyle/>
          <a:p>
            <a:r>
              <a:rPr lang="zh-CN" altLang="en-US" b="1" dirty="0">
                <a:solidFill>
                  <a:schemeClr val="tx1">
                    <a:lumMod val="65000"/>
                    <a:lumOff val="35000"/>
                  </a:schemeClr>
                </a:solidFill>
                <a:latin typeface="+mj-ea"/>
                <a:ea typeface="+mj-ea"/>
                <a:cs typeface="+mn-ea"/>
              </a:rPr>
              <a:t>当事人就技术</a:t>
            </a:r>
            <a:r>
              <a:rPr lang="zh-CN" altLang="en-US" b="1" dirty="0">
                <a:solidFill>
                  <a:srgbClr val="477DEA"/>
                </a:solidFill>
                <a:effectLst/>
                <a:latin typeface="+mj-ea"/>
                <a:ea typeface="+mj-ea"/>
              </a:rPr>
              <a:t>开发、转让、许可、咨询或者服务</a:t>
            </a:r>
            <a:r>
              <a:rPr lang="zh-CN" altLang="en-US" b="1" dirty="0">
                <a:solidFill>
                  <a:schemeClr val="tx1">
                    <a:lumMod val="65000"/>
                    <a:lumOff val="35000"/>
                  </a:schemeClr>
                </a:solidFill>
                <a:latin typeface="+mj-ea"/>
                <a:ea typeface="+mj-ea"/>
                <a:cs typeface="+mn-ea"/>
              </a:rPr>
              <a:t>订立的确立相互之间权利和义务的合同。</a:t>
            </a:r>
            <a:endParaRPr lang="en-US" altLang="zh-CN" b="1" dirty="0">
              <a:solidFill>
                <a:schemeClr val="tx1">
                  <a:lumMod val="65000"/>
                  <a:lumOff val="35000"/>
                </a:schemeClr>
              </a:solidFill>
              <a:latin typeface="+mj-ea"/>
              <a:ea typeface="+mj-ea"/>
              <a:cs typeface="+mn-ea"/>
            </a:endParaRPr>
          </a:p>
          <a:p>
            <a:endParaRPr lang="en-US" altLang="zh-CN" dirty="0">
              <a:latin typeface="+mj-ea"/>
              <a:ea typeface="+mj-ea"/>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法律法规：今年</a:t>
            </a:r>
            <a:r>
              <a:rPr kumimoji="0" lang="en-US" altLang="zh-CN"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中华人民共和国民法典</a:t>
            </a:r>
            <a:r>
              <a:rPr kumimoji="0" lang="en-US" altLang="zh-CN"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将原技术转让合同细分为技术转让和技术许可合同。</a:t>
            </a:r>
            <a:endParaRPr kumimoji="0" lang="en-US" altLang="zh-CN"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23" name="Google Shape;4927;p31"/>
          <p:cNvGrpSpPr/>
          <p:nvPr/>
        </p:nvGrpSpPr>
        <p:grpSpPr>
          <a:xfrm>
            <a:off x="812821" y="4703921"/>
            <a:ext cx="720453" cy="727022"/>
            <a:chOff x="-61784125" y="3377700"/>
            <a:chExt cx="316650" cy="317450"/>
          </a:xfrm>
          <a:solidFill>
            <a:srgbClr val="03A6FF"/>
          </a:solidFill>
        </p:grpSpPr>
        <p:sp>
          <p:nvSpPr>
            <p:cNvPr id="124" name="Google Shape;4928;p31"/>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5" name="Google Shape;4929;p31"/>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6" name="Google Shape;4930;p31"/>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7" name="Google Shape;4931;p31"/>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8" name="Google Shape;4932;p31"/>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29" name="Google Shape;4933;p31"/>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130" name="Google Shape;4934;p31"/>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grpSp>
      <p:sp>
        <p:nvSpPr>
          <p:cNvPr id="6" name="文本框 5"/>
          <p:cNvSpPr txBox="1"/>
          <p:nvPr/>
        </p:nvSpPr>
        <p:spPr>
          <a:xfrm>
            <a:off x="7114180" y="3617913"/>
            <a:ext cx="4345983" cy="1200329"/>
          </a:xfrm>
          <a:prstGeom prst="rect">
            <a:avLst/>
          </a:prstGeom>
          <a:noFill/>
        </p:spPr>
        <p:txBody>
          <a:bodyPr wrap="square">
            <a:spAutoFit/>
          </a:bodyPr>
          <a:lstStyle/>
          <a:p>
            <a:r>
              <a:rPr lang="zh-CN" altLang="en-US" b="1" dirty="0">
                <a:solidFill>
                  <a:schemeClr val="tx1">
                    <a:lumMod val="65000"/>
                    <a:lumOff val="35000"/>
                  </a:schemeClr>
                </a:solidFill>
                <a:latin typeface="+mj-ea"/>
                <a:ea typeface="+mj-ea"/>
                <a:cs typeface="+mn-ea"/>
              </a:rPr>
              <a:t>深圳市科技创新委员会对当事人申报的合同文本所涉及的技术内容进行</a:t>
            </a:r>
            <a:r>
              <a:rPr lang="zh-CN" altLang="en-US" b="1" dirty="0">
                <a:solidFill>
                  <a:srgbClr val="477DEA"/>
                </a:solidFill>
                <a:latin typeface="+mj-ea"/>
                <a:ea typeface="+mj-ea"/>
                <a:cs typeface="+mn-ea"/>
              </a:rPr>
              <a:t>形式审查</a:t>
            </a:r>
            <a:r>
              <a:rPr lang="zh-CN" altLang="en-US" b="1" dirty="0">
                <a:solidFill>
                  <a:schemeClr val="tx1">
                    <a:lumMod val="65000"/>
                    <a:lumOff val="35000"/>
                  </a:schemeClr>
                </a:solidFill>
                <a:latin typeface="+mj-ea"/>
                <a:ea typeface="+mj-ea"/>
                <a:cs typeface="+mn-ea"/>
              </a:rPr>
              <a:t>，符合认定登记条件的，予以分类登记，并出具相应的认定登记证明。</a:t>
            </a:r>
            <a:endParaRPr kumimoji="0" lang="en-US" altLang="zh-CN" sz="140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6" y="190558"/>
            <a:ext cx="6096000" cy="584775"/>
          </a:xfrm>
          <a:prstGeom prst="rect">
            <a:avLst/>
          </a:prstGeom>
        </p:spPr>
        <p:txBody>
          <a:bodyPr>
            <a:spAutoFit/>
          </a:bodyPr>
          <a:lstStyle/>
          <a:p>
            <a:r>
              <a:rPr lang="zh-CN" altLang="en-US" sz="3200" b="1" dirty="0">
                <a:solidFill>
                  <a:srgbClr val="03A6FF"/>
                </a:solidFill>
                <a:latin typeface="+mj-ea"/>
                <a:ea typeface="+mj-ea"/>
                <a:cs typeface="+mj-ea"/>
              </a:rPr>
              <a:t>技术合同类型</a:t>
            </a:r>
            <a:endParaRPr lang="zh-CN" altLang="en-US" sz="3200" b="1" dirty="0">
              <a:solidFill>
                <a:srgbClr val="03A6FF"/>
              </a:solidFill>
              <a:latin typeface="+mj-ea"/>
              <a:ea typeface="+mj-ea"/>
              <a:cs typeface="+mj-ea"/>
            </a:endParaRPr>
          </a:p>
        </p:txBody>
      </p:sp>
      <p:grpSp>
        <p:nvGrpSpPr>
          <p:cNvPr id="39" name="Google Shape;4825;p31"/>
          <p:cNvGrpSpPr/>
          <p:nvPr/>
        </p:nvGrpSpPr>
        <p:grpSpPr>
          <a:xfrm>
            <a:off x="10339121" y="5593839"/>
            <a:ext cx="474560" cy="556862"/>
            <a:chOff x="-60988625" y="3740800"/>
            <a:chExt cx="316650" cy="310350"/>
          </a:xfrm>
          <a:solidFill>
            <a:srgbClr val="00B3FA"/>
          </a:solidFill>
        </p:grpSpPr>
        <p:sp>
          <p:nvSpPr>
            <p:cNvPr id="40" name="Google Shape;4826;p31"/>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827;p31"/>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828;p31"/>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 name="组合 66"/>
          <p:cNvGrpSpPr/>
          <p:nvPr/>
        </p:nvGrpSpPr>
        <p:grpSpPr>
          <a:xfrm>
            <a:off x="524463" y="1240631"/>
            <a:ext cx="3240000" cy="2246400"/>
            <a:chOff x="1047666" y="1579596"/>
            <a:chExt cx="3240000" cy="2246400"/>
          </a:xfrm>
        </p:grpSpPr>
        <p:sp>
          <p:nvSpPr>
            <p:cNvPr id="6" name="任意多边形: 形状 5"/>
            <p:cNvSpPr/>
            <p:nvPr/>
          </p:nvSpPr>
          <p:spPr>
            <a:xfrm>
              <a:off x="1047666" y="1579596"/>
              <a:ext cx="3240000" cy="518400"/>
            </a:xfrm>
            <a:custGeom>
              <a:avLst/>
              <a:gdLst>
                <a:gd name="connsiteX0" fmla="*/ 0 w 2009701"/>
                <a:gd name="connsiteY0" fmla="*/ 0 h 518400"/>
                <a:gd name="connsiteX1" fmla="*/ 2009701 w 2009701"/>
                <a:gd name="connsiteY1" fmla="*/ 0 h 518400"/>
                <a:gd name="connsiteX2" fmla="*/ 2009701 w 2009701"/>
                <a:gd name="connsiteY2" fmla="*/ 518400 h 518400"/>
                <a:gd name="connsiteX3" fmla="*/ 0 w 2009701"/>
                <a:gd name="connsiteY3" fmla="*/ 518400 h 518400"/>
                <a:gd name="connsiteX4" fmla="*/ 0 w 200970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518400">
                  <a:moveTo>
                    <a:pt x="0" y="0"/>
                  </a:moveTo>
                  <a:lnTo>
                    <a:pt x="2009701" y="0"/>
                  </a:lnTo>
                  <a:lnTo>
                    <a:pt x="2009701" y="518400"/>
                  </a:lnTo>
                  <a:lnTo>
                    <a:pt x="0" y="518400"/>
                  </a:lnTo>
                  <a:lnTo>
                    <a:pt x="0" y="0"/>
                  </a:lnTo>
                  <a:close/>
                </a:path>
              </a:pathLst>
            </a:custGeom>
            <a:solidFill>
              <a:srgbClr val="03A6FF"/>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j-ea"/>
                  <a:ea typeface="+mj-ea"/>
                </a:rPr>
                <a:t>技术开发</a:t>
              </a:r>
              <a:endParaRPr lang="zh-CN" altLang="en-US" sz="1800" kern="1200" dirty="0">
                <a:latin typeface="+mj-ea"/>
                <a:ea typeface="+mj-ea"/>
              </a:endParaRPr>
            </a:p>
          </p:txBody>
        </p:sp>
        <p:sp>
          <p:nvSpPr>
            <p:cNvPr id="7" name="任意多边形: 形状 6"/>
            <p:cNvSpPr/>
            <p:nvPr/>
          </p:nvSpPr>
          <p:spPr>
            <a:xfrm>
              <a:off x="1047666" y="2097996"/>
              <a:ext cx="3240000" cy="1728000"/>
            </a:xfrm>
            <a:custGeom>
              <a:avLst/>
              <a:gdLst>
                <a:gd name="connsiteX0" fmla="*/ 0 w 2009701"/>
                <a:gd name="connsiteY0" fmla="*/ 0 h 4780417"/>
                <a:gd name="connsiteX1" fmla="*/ 2009701 w 2009701"/>
                <a:gd name="connsiteY1" fmla="*/ 0 h 4780417"/>
                <a:gd name="connsiteX2" fmla="*/ 2009701 w 2009701"/>
                <a:gd name="connsiteY2" fmla="*/ 4780417 h 4780417"/>
                <a:gd name="connsiteX3" fmla="*/ 0 w 2009701"/>
                <a:gd name="connsiteY3" fmla="*/ 4780417 h 4780417"/>
                <a:gd name="connsiteX4" fmla="*/ 0 w 2009701"/>
                <a:gd name="connsiteY4" fmla="*/ 0 h 478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4780417">
                  <a:moveTo>
                    <a:pt x="0" y="0"/>
                  </a:moveTo>
                  <a:lnTo>
                    <a:pt x="2009701" y="0"/>
                  </a:lnTo>
                  <a:lnTo>
                    <a:pt x="2009701" y="4780417"/>
                  </a:lnTo>
                  <a:lnTo>
                    <a:pt x="0" y="4780417"/>
                  </a:lnTo>
                  <a:lnTo>
                    <a:pt x="0" y="0"/>
                  </a:lnTo>
                  <a:close/>
                </a:path>
              </a:pathLst>
            </a:custGeom>
            <a:noFill/>
            <a:ln>
              <a:solidFill>
                <a:srgbClr val="03A6FF">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just" defTabSz="7112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当事人之间就</a:t>
              </a:r>
              <a:r>
                <a:rPr lang="zh-CN" altLang="en-US" sz="1400" b="1" dirty="0">
                  <a:solidFill>
                    <a:srgbClr val="FF0000"/>
                  </a:solidFill>
                  <a:latin typeface="+mj-ea"/>
                  <a:ea typeface="+mj-ea"/>
                  <a:cs typeface="+mn-ea"/>
                </a:rPr>
                <a:t>新技术、新产品、新工艺、</a:t>
              </a:r>
              <a:endParaRPr lang="en-US" altLang="zh-CN" sz="1400" b="1" dirty="0">
                <a:solidFill>
                  <a:srgbClr val="FF0000"/>
                </a:solidFill>
                <a:latin typeface="+mj-ea"/>
                <a:ea typeface="+mj-ea"/>
                <a:cs typeface="+mn-ea"/>
              </a:endParaRPr>
            </a:p>
            <a:p>
              <a:pPr marL="171450" lvl="1" indent="-171450" algn="just" defTabSz="711200">
                <a:lnSpc>
                  <a:spcPts val="2200"/>
                </a:lnSpc>
                <a:spcBef>
                  <a:spcPct val="0"/>
                </a:spcBef>
                <a:spcAft>
                  <a:spcPct val="15000"/>
                </a:spcAft>
                <a:buNone/>
              </a:pPr>
              <a:r>
                <a:rPr lang="zh-CN" altLang="en-US" sz="1400" b="1" dirty="0">
                  <a:solidFill>
                    <a:srgbClr val="FF0000"/>
                  </a:solidFill>
                  <a:latin typeface="+mj-ea"/>
                  <a:ea typeface="+mj-ea"/>
                  <a:cs typeface="+mn-ea"/>
                </a:rPr>
                <a:t>新品种或者新材料</a:t>
              </a:r>
              <a:r>
                <a:rPr lang="zh-CN" altLang="en-US" sz="1400" dirty="0">
                  <a:solidFill>
                    <a:schemeClr val="tx1">
                      <a:lumMod val="65000"/>
                      <a:lumOff val="35000"/>
                    </a:schemeClr>
                  </a:solidFill>
                  <a:latin typeface="+mj-ea"/>
                  <a:ea typeface="+mj-ea"/>
                  <a:cs typeface="+mn-ea"/>
                </a:rPr>
                <a:t>及其系统的研究开发</a:t>
              </a:r>
              <a:endParaRPr lang="en-US" altLang="zh-CN" sz="1400" dirty="0">
                <a:solidFill>
                  <a:schemeClr val="tx1">
                    <a:lumMod val="65000"/>
                    <a:lumOff val="35000"/>
                  </a:schemeClr>
                </a:solidFill>
                <a:latin typeface="+mj-ea"/>
                <a:ea typeface="+mj-ea"/>
                <a:cs typeface="+mn-ea"/>
              </a:endParaRPr>
            </a:p>
            <a:p>
              <a:pPr marL="171450" lvl="1" indent="-171450" algn="just" defTabSz="7112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的行为，技术开发包括委托开发和合作</a:t>
              </a:r>
              <a:endParaRPr lang="en-US" altLang="zh-CN" sz="1400" dirty="0">
                <a:solidFill>
                  <a:schemeClr val="tx1">
                    <a:lumMod val="65000"/>
                    <a:lumOff val="35000"/>
                  </a:schemeClr>
                </a:solidFill>
                <a:latin typeface="+mj-ea"/>
                <a:ea typeface="+mj-ea"/>
                <a:cs typeface="+mn-ea"/>
              </a:endParaRPr>
            </a:p>
            <a:p>
              <a:pPr marL="171450" lvl="1" indent="-171450" algn="just" defTabSz="7112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开发。</a:t>
              </a:r>
              <a:endParaRPr lang="zh-CN" altLang="en-US" sz="1400" dirty="0">
                <a:solidFill>
                  <a:schemeClr val="tx1">
                    <a:lumMod val="65000"/>
                    <a:lumOff val="35000"/>
                  </a:schemeClr>
                </a:solidFill>
                <a:latin typeface="+mj-ea"/>
                <a:ea typeface="+mj-ea"/>
                <a:cs typeface="+mn-ea"/>
              </a:endParaRPr>
            </a:p>
          </p:txBody>
        </p:sp>
      </p:grpSp>
      <p:grpSp>
        <p:nvGrpSpPr>
          <p:cNvPr id="68" name="组合 67"/>
          <p:cNvGrpSpPr/>
          <p:nvPr/>
        </p:nvGrpSpPr>
        <p:grpSpPr>
          <a:xfrm>
            <a:off x="4277333" y="1240631"/>
            <a:ext cx="3240000" cy="2246400"/>
            <a:chOff x="4800536" y="1559183"/>
            <a:chExt cx="3240000" cy="2246400"/>
          </a:xfrm>
        </p:grpSpPr>
        <p:sp>
          <p:nvSpPr>
            <p:cNvPr id="8" name="任意多边形: 形状 7"/>
            <p:cNvSpPr/>
            <p:nvPr/>
          </p:nvSpPr>
          <p:spPr>
            <a:xfrm>
              <a:off x="4800536" y="1559183"/>
              <a:ext cx="3240000" cy="518400"/>
            </a:xfrm>
            <a:custGeom>
              <a:avLst/>
              <a:gdLst>
                <a:gd name="connsiteX0" fmla="*/ 0 w 2009701"/>
                <a:gd name="connsiteY0" fmla="*/ 0 h 518400"/>
                <a:gd name="connsiteX1" fmla="*/ 2009701 w 2009701"/>
                <a:gd name="connsiteY1" fmla="*/ 0 h 518400"/>
                <a:gd name="connsiteX2" fmla="*/ 2009701 w 2009701"/>
                <a:gd name="connsiteY2" fmla="*/ 518400 h 518400"/>
                <a:gd name="connsiteX3" fmla="*/ 0 w 2009701"/>
                <a:gd name="connsiteY3" fmla="*/ 518400 h 518400"/>
                <a:gd name="connsiteX4" fmla="*/ 0 w 200970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518400">
                  <a:moveTo>
                    <a:pt x="0" y="0"/>
                  </a:moveTo>
                  <a:lnTo>
                    <a:pt x="2009701" y="0"/>
                  </a:lnTo>
                  <a:lnTo>
                    <a:pt x="2009701" y="518400"/>
                  </a:lnTo>
                  <a:lnTo>
                    <a:pt x="0" y="518400"/>
                  </a:lnTo>
                  <a:lnTo>
                    <a:pt x="0" y="0"/>
                  </a:lnTo>
                  <a:close/>
                </a:path>
              </a:pathLst>
            </a:custGeom>
            <a:solidFill>
              <a:srgbClr val="567FDC"/>
            </a:solidFill>
          </p:spPr>
          <p:style>
            <a:lnRef idx="2">
              <a:schemeClr val="accent4">
                <a:hueOff val="-1427842"/>
                <a:satOff val="-10109"/>
                <a:lumOff val="-3224"/>
                <a:alphaOff val="0"/>
              </a:schemeClr>
            </a:lnRef>
            <a:fillRef idx="1">
              <a:schemeClr val="accent4">
                <a:hueOff val="-1427842"/>
                <a:satOff val="-10109"/>
                <a:lumOff val="-3224"/>
                <a:alphaOff val="0"/>
              </a:schemeClr>
            </a:fillRef>
            <a:effectRef idx="0">
              <a:schemeClr val="accent4">
                <a:hueOff val="-1427842"/>
                <a:satOff val="-10109"/>
                <a:lumOff val="-3224"/>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j-ea"/>
                  <a:ea typeface="+mj-ea"/>
                </a:rPr>
                <a:t>技术转让</a:t>
              </a:r>
              <a:endParaRPr lang="zh-CN" altLang="en-US" sz="1800" kern="1200" dirty="0">
                <a:solidFill>
                  <a:schemeClr val="bg1"/>
                </a:solidFill>
                <a:latin typeface="+mj-ea"/>
                <a:ea typeface="+mj-ea"/>
              </a:endParaRPr>
            </a:p>
          </p:txBody>
        </p:sp>
        <p:sp>
          <p:nvSpPr>
            <p:cNvPr id="9" name="任意多边形: 形状 8"/>
            <p:cNvSpPr/>
            <p:nvPr/>
          </p:nvSpPr>
          <p:spPr>
            <a:xfrm>
              <a:off x="4800536" y="2077583"/>
              <a:ext cx="3240000" cy="1728000"/>
            </a:xfrm>
            <a:custGeom>
              <a:avLst/>
              <a:gdLst>
                <a:gd name="connsiteX0" fmla="*/ 0 w 2009701"/>
                <a:gd name="connsiteY0" fmla="*/ 0 h 4780417"/>
                <a:gd name="connsiteX1" fmla="*/ 2009701 w 2009701"/>
                <a:gd name="connsiteY1" fmla="*/ 0 h 4780417"/>
                <a:gd name="connsiteX2" fmla="*/ 2009701 w 2009701"/>
                <a:gd name="connsiteY2" fmla="*/ 4780417 h 4780417"/>
                <a:gd name="connsiteX3" fmla="*/ 0 w 2009701"/>
                <a:gd name="connsiteY3" fmla="*/ 4780417 h 4780417"/>
                <a:gd name="connsiteX4" fmla="*/ 0 w 2009701"/>
                <a:gd name="connsiteY4" fmla="*/ 0 h 478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4780417">
                  <a:moveTo>
                    <a:pt x="0" y="0"/>
                  </a:moveTo>
                  <a:lnTo>
                    <a:pt x="2009701" y="0"/>
                  </a:lnTo>
                  <a:lnTo>
                    <a:pt x="2009701" y="4780417"/>
                  </a:lnTo>
                  <a:lnTo>
                    <a:pt x="0" y="4780417"/>
                  </a:lnTo>
                  <a:lnTo>
                    <a:pt x="0" y="0"/>
                  </a:lnTo>
                  <a:close/>
                </a:path>
              </a:pathLst>
            </a:custGeom>
            <a:noFill/>
            <a:ln>
              <a:solidFill>
                <a:srgbClr val="567FDC">
                  <a:alpha val="90000"/>
                </a:srgbClr>
              </a:solidFill>
            </a:ln>
          </p:spPr>
          <p:style>
            <a:lnRef idx="2">
              <a:schemeClr val="accent4">
                <a:tint val="40000"/>
                <a:alpha val="90000"/>
                <a:hueOff val="-1565525"/>
                <a:satOff val="-11820"/>
                <a:lumOff val="-1054"/>
                <a:alphaOff val="0"/>
              </a:schemeClr>
            </a:lnRef>
            <a:fillRef idx="1">
              <a:schemeClr val="accent4">
                <a:tint val="40000"/>
                <a:alpha val="90000"/>
                <a:hueOff val="-1565525"/>
                <a:satOff val="-11820"/>
                <a:lumOff val="-1054"/>
                <a:alphaOff val="0"/>
              </a:schemeClr>
            </a:fillRef>
            <a:effectRef idx="0">
              <a:schemeClr val="accent4">
                <a:tint val="40000"/>
                <a:alpha val="90000"/>
                <a:hueOff val="-1565525"/>
                <a:satOff val="-11820"/>
                <a:lumOff val="-105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just" defTabSz="711200">
                <a:lnSpc>
                  <a:spcPts val="2200"/>
                </a:lnSpc>
                <a:spcBef>
                  <a:spcPct val="0"/>
                </a:spcBef>
                <a:spcAft>
                  <a:spcPct val="15000"/>
                </a:spcAft>
              </a:pPr>
              <a:r>
                <a:rPr lang="zh-CN" altLang="en-US" sz="1400" dirty="0">
                  <a:solidFill>
                    <a:srgbClr val="567FDC"/>
                  </a:solidFill>
                  <a:latin typeface="+mj-ea"/>
                  <a:ea typeface="+mj-ea"/>
                  <a:cs typeface="+mn-ea"/>
                </a:rPr>
                <a:t>合法拥有技术的权利人，将现有特定</a:t>
              </a:r>
              <a:endParaRPr lang="en-US" altLang="zh-CN" sz="1400" dirty="0">
                <a:solidFill>
                  <a:srgbClr val="567FDC"/>
                </a:solidFill>
                <a:latin typeface="+mj-ea"/>
                <a:ea typeface="+mj-ea"/>
                <a:cs typeface="+mn-ea"/>
              </a:endParaRPr>
            </a:p>
            <a:p>
              <a:pPr marL="171450" lvl="1" indent="-171450" algn="just" defTabSz="711200">
                <a:lnSpc>
                  <a:spcPts val="2200"/>
                </a:lnSpc>
                <a:spcBef>
                  <a:spcPct val="0"/>
                </a:spcBef>
                <a:spcAft>
                  <a:spcPct val="15000"/>
                </a:spcAft>
              </a:pPr>
              <a:r>
                <a:rPr lang="zh-CN" altLang="en-US" sz="1400" dirty="0">
                  <a:solidFill>
                    <a:srgbClr val="567FDC"/>
                  </a:solidFill>
                  <a:latin typeface="+mj-ea"/>
                  <a:ea typeface="+mj-ea"/>
                  <a:cs typeface="+mn-ea"/>
                </a:rPr>
                <a:t>的专利、专利申请、技术秘密的相关</a:t>
              </a:r>
              <a:endParaRPr lang="en-US" altLang="zh-CN" sz="1400" dirty="0">
                <a:solidFill>
                  <a:srgbClr val="567FDC"/>
                </a:solidFill>
                <a:latin typeface="+mj-ea"/>
                <a:ea typeface="+mj-ea"/>
                <a:cs typeface="+mn-ea"/>
              </a:endParaRPr>
            </a:p>
            <a:p>
              <a:pPr marL="171450" lvl="1" indent="-171450" algn="just" defTabSz="711200">
                <a:lnSpc>
                  <a:spcPts val="2200"/>
                </a:lnSpc>
                <a:spcBef>
                  <a:spcPct val="0"/>
                </a:spcBef>
                <a:spcAft>
                  <a:spcPct val="15000"/>
                </a:spcAft>
              </a:pPr>
              <a:r>
                <a:rPr lang="zh-CN" altLang="en-US" sz="1400" b="1" dirty="0">
                  <a:solidFill>
                    <a:srgbClr val="567FDC"/>
                  </a:solidFill>
                  <a:latin typeface="+mj-ea"/>
                  <a:ea typeface="+mj-ea"/>
                  <a:cs typeface="+mn-ea"/>
                </a:rPr>
                <a:t>权利</a:t>
              </a:r>
              <a:r>
                <a:rPr lang="zh-CN" altLang="en-US" sz="1400" b="1" dirty="0">
                  <a:solidFill>
                    <a:srgbClr val="FF0000"/>
                  </a:solidFill>
                  <a:latin typeface="+mj-ea"/>
                  <a:ea typeface="+mj-ea"/>
                  <a:cs typeface="+mn-ea"/>
                </a:rPr>
                <a:t>让与</a:t>
              </a:r>
              <a:r>
                <a:rPr lang="zh-CN" altLang="en-US" sz="1400" b="1" dirty="0">
                  <a:solidFill>
                    <a:srgbClr val="567FDC"/>
                  </a:solidFill>
                  <a:latin typeface="+mj-ea"/>
                  <a:ea typeface="+mj-ea"/>
                  <a:cs typeface="+mn-ea"/>
                </a:rPr>
                <a:t>他人</a:t>
              </a:r>
              <a:r>
                <a:rPr lang="zh-CN" altLang="en-US" sz="1400" dirty="0">
                  <a:solidFill>
                    <a:srgbClr val="567FDC"/>
                  </a:solidFill>
                  <a:latin typeface="+mj-ea"/>
                  <a:ea typeface="+mj-ea"/>
                  <a:cs typeface="+mn-ea"/>
                </a:rPr>
                <a:t>的行为，技术转让包括</a:t>
              </a:r>
              <a:endParaRPr lang="en-US" altLang="zh-CN" sz="1400" dirty="0">
                <a:solidFill>
                  <a:srgbClr val="567FDC"/>
                </a:solidFill>
                <a:latin typeface="+mj-ea"/>
                <a:ea typeface="+mj-ea"/>
                <a:cs typeface="+mn-ea"/>
              </a:endParaRPr>
            </a:p>
            <a:p>
              <a:pPr marL="171450" lvl="1" indent="-171450" algn="just" defTabSz="711200">
                <a:lnSpc>
                  <a:spcPts val="2200"/>
                </a:lnSpc>
                <a:spcBef>
                  <a:spcPct val="0"/>
                </a:spcBef>
                <a:spcAft>
                  <a:spcPct val="15000"/>
                </a:spcAft>
              </a:pPr>
              <a:r>
                <a:rPr lang="zh-CN" altLang="en-US" sz="1400" dirty="0">
                  <a:solidFill>
                    <a:srgbClr val="567FDC"/>
                  </a:solidFill>
                  <a:latin typeface="+mj-ea"/>
                  <a:ea typeface="+mj-ea"/>
                  <a:cs typeface="+mn-ea"/>
                </a:rPr>
                <a:t>专利权转让、专利申请权转让、技术</a:t>
              </a:r>
              <a:endParaRPr lang="en-US" altLang="zh-CN" sz="1400" dirty="0">
                <a:solidFill>
                  <a:srgbClr val="567FDC"/>
                </a:solidFill>
                <a:latin typeface="+mj-ea"/>
                <a:ea typeface="+mj-ea"/>
                <a:cs typeface="+mn-ea"/>
              </a:endParaRPr>
            </a:p>
            <a:p>
              <a:pPr marL="171450" lvl="1" indent="-171450" algn="just" defTabSz="711200">
                <a:lnSpc>
                  <a:spcPts val="2200"/>
                </a:lnSpc>
                <a:spcBef>
                  <a:spcPct val="0"/>
                </a:spcBef>
                <a:spcAft>
                  <a:spcPct val="15000"/>
                </a:spcAft>
              </a:pPr>
              <a:r>
                <a:rPr lang="zh-CN" altLang="en-US" sz="1400" dirty="0">
                  <a:solidFill>
                    <a:srgbClr val="567FDC"/>
                  </a:solidFill>
                  <a:latin typeface="+mj-ea"/>
                  <a:ea typeface="+mj-ea"/>
                  <a:cs typeface="+mn-ea"/>
                </a:rPr>
                <a:t>秘密转让、其他技术转让等。</a:t>
              </a:r>
              <a:endParaRPr lang="zh-CN" altLang="en-US" sz="1400" dirty="0">
                <a:solidFill>
                  <a:srgbClr val="567FDC"/>
                </a:solidFill>
                <a:latin typeface="+mj-ea"/>
                <a:ea typeface="+mj-ea"/>
                <a:cs typeface="+mn-ea"/>
              </a:endParaRPr>
            </a:p>
          </p:txBody>
        </p:sp>
      </p:grpSp>
      <p:grpSp>
        <p:nvGrpSpPr>
          <p:cNvPr id="72" name="组合 71"/>
          <p:cNvGrpSpPr/>
          <p:nvPr/>
        </p:nvGrpSpPr>
        <p:grpSpPr>
          <a:xfrm>
            <a:off x="8038632" y="1240631"/>
            <a:ext cx="3240000" cy="2246400"/>
            <a:chOff x="8561835" y="1554528"/>
            <a:chExt cx="3240000" cy="2246400"/>
          </a:xfrm>
        </p:grpSpPr>
        <p:sp>
          <p:nvSpPr>
            <p:cNvPr id="12" name="任意多边形: 形状 11"/>
            <p:cNvSpPr/>
            <p:nvPr/>
          </p:nvSpPr>
          <p:spPr>
            <a:xfrm>
              <a:off x="8561835" y="1554528"/>
              <a:ext cx="3240000" cy="518400"/>
            </a:xfrm>
            <a:custGeom>
              <a:avLst/>
              <a:gdLst>
                <a:gd name="connsiteX0" fmla="*/ 0 w 2009701"/>
                <a:gd name="connsiteY0" fmla="*/ 0 h 518400"/>
                <a:gd name="connsiteX1" fmla="*/ 2009701 w 2009701"/>
                <a:gd name="connsiteY1" fmla="*/ 0 h 518400"/>
                <a:gd name="connsiteX2" fmla="*/ 2009701 w 2009701"/>
                <a:gd name="connsiteY2" fmla="*/ 518400 h 518400"/>
                <a:gd name="connsiteX3" fmla="*/ 0 w 2009701"/>
                <a:gd name="connsiteY3" fmla="*/ 518400 h 518400"/>
                <a:gd name="connsiteX4" fmla="*/ 0 w 200970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518400">
                  <a:moveTo>
                    <a:pt x="0" y="0"/>
                  </a:moveTo>
                  <a:lnTo>
                    <a:pt x="2009701" y="0"/>
                  </a:lnTo>
                  <a:lnTo>
                    <a:pt x="2009701" y="518400"/>
                  </a:lnTo>
                  <a:lnTo>
                    <a:pt x="0" y="518400"/>
                  </a:lnTo>
                  <a:lnTo>
                    <a:pt x="0" y="0"/>
                  </a:lnTo>
                  <a:close/>
                </a:path>
              </a:pathLst>
            </a:custGeom>
            <a:solidFill>
              <a:srgbClr val="0080FF"/>
            </a:solidFill>
            <a:ln>
              <a:solidFill>
                <a:srgbClr val="0080FF"/>
              </a:solidFill>
            </a:ln>
          </p:spPr>
          <p:style>
            <a:lnRef idx="2">
              <a:schemeClr val="accent4">
                <a:hueOff val="-2855684"/>
                <a:satOff val="-20230"/>
                <a:lumOff val="-6460"/>
                <a:alphaOff val="0"/>
              </a:schemeClr>
            </a:lnRef>
            <a:fillRef idx="1">
              <a:schemeClr val="accent4">
                <a:hueOff val="-2855684"/>
                <a:satOff val="-20230"/>
                <a:lumOff val="-6460"/>
                <a:alphaOff val="0"/>
              </a:schemeClr>
            </a:fillRef>
            <a:effectRef idx="0">
              <a:schemeClr val="accent4">
                <a:hueOff val="-2855684"/>
                <a:satOff val="-20230"/>
                <a:lumOff val="-646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j-ea"/>
                  <a:ea typeface="+mj-ea"/>
                </a:rPr>
                <a:t>技术许可</a:t>
              </a:r>
              <a:endParaRPr lang="zh-CN" altLang="en-US" sz="1800" kern="1200" dirty="0">
                <a:solidFill>
                  <a:schemeClr val="bg1"/>
                </a:solidFill>
                <a:latin typeface="+mj-ea"/>
                <a:ea typeface="+mj-ea"/>
              </a:endParaRPr>
            </a:p>
          </p:txBody>
        </p:sp>
        <p:sp>
          <p:nvSpPr>
            <p:cNvPr id="13" name="任意多边形: 形状 12"/>
            <p:cNvSpPr/>
            <p:nvPr/>
          </p:nvSpPr>
          <p:spPr>
            <a:xfrm>
              <a:off x="8561835" y="2072928"/>
              <a:ext cx="3240000" cy="1728000"/>
            </a:xfrm>
            <a:custGeom>
              <a:avLst/>
              <a:gdLst>
                <a:gd name="connsiteX0" fmla="*/ 0 w 2009701"/>
                <a:gd name="connsiteY0" fmla="*/ 0 h 4780417"/>
                <a:gd name="connsiteX1" fmla="*/ 2009701 w 2009701"/>
                <a:gd name="connsiteY1" fmla="*/ 0 h 4780417"/>
                <a:gd name="connsiteX2" fmla="*/ 2009701 w 2009701"/>
                <a:gd name="connsiteY2" fmla="*/ 4780417 h 4780417"/>
                <a:gd name="connsiteX3" fmla="*/ 0 w 2009701"/>
                <a:gd name="connsiteY3" fmla="*/ 4780417 h 4780417"/>
                <a:gd name="connsiteX4" fmla="*/ 0 w 2009701"/>
                <a:gd name="connsiteY4" fmla="*/ 0 h 478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4780417">
                  <a:moveTo>
                    <a:pt x="0" y="0"/>
                  </a:moveTo>
                  <a:lnTo>
                    <a:pt x="2009701" y="0"/>
                  </a:lnTo>
                  <a:lnTo>
                    <a:pt x="2009701" y="4780417"/>
                  </a:lnTo>
                  <a:lnTo>
                    <a:pt x="0" y="4780417"/>
                  </a:lnTo>
                  <a:lnTo>
                    <a:pt x="0" y="0"/>
                  </a:lnTo>
                  <a:close/>
                </a:path>
              </a:pathLst>
            </a:custGeom>
            <a:noFill/>
            <a:ln>
              <a:solidFill>
                <a:srgbClr val="0080FF">
                  <a:alpha val="90000"/>
                </a:srgbClr>
              </a:solidFill>
            </a:ln>
          </p:spPr>
          <p:style>
            <a:lnRef idx="2">
              <a:schemeClr val="accent4">
                <a:tint val="40000"/>
                <a:alpha val="90000"/>
                <a:hueOff val="-3131049"/>
                <a:satOff val="-23651"/>
                <a:lumOff val="-2118"/>
                <a:alphaOff val="0"/>
              </a:schemeClr>
            </a:lnRef>
            <a:fillRef idx="1">
              <a:schemeClr val="accent4">
                <a:tint val="40000"/>
                <a:alpha val="90000"/>
                <a:hueOff val="-3131049"/>
                <a:satOff val="-23651"/>
                <a:lumOff val="-2118"/>
                <a:alphaOff val="0"/>
              </a:schemeClr>
            </a:fillRef>
            <a:effectRef idx="0">
              <a:schemeClr val="accent4">
                <a:tint val="40000"/>
                <a:alpha val="90000"/>
                <a:hueOff val="-3131049"/>
                <a:satOff val="-23651"/>
                <a:lumOff val="-2118"/>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合法拥有技术的权利人，将现有特定</a:t>
              </a:r>
              <a:endParaRPr lang="en-US" altLang="zh-CN" sz="1400" dirty="0">
                <a:solidFill>
                  <a:schemeClr val="tx1">
                    <a:lumMod val="65000"/>
                    <a:lumOff val="35000"/>
                  </a:schemeClr>
                </a:solidFill>
                <a:latin typeface="+mj-ea"/>
                <a:ea typeface="+mj-ea"/>
                <a:cs typeface="+mn-ea"/>
              </a:endParaRPr>
            </a:p>
            <a:p>
              <a:pPr marL="171450" lvl="1" indent="-171450" algn="l" defTabSz="8001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的专利、技术秘密的</a:t>
              </a:r>
              <a:r>
                <a:rPr lang="zh-CN" altLang="en-US" sz="1400" b="1" dirty="0">
                  <a:solidFill>
                    <a:schemeClr val="tx1">
                      <a:lumMod val="65000"/>
                      <a:lumOff val="35000"/>
                    </a:schemeClr>
                  </a:solidFill>
                  <a:latin typeface="+mj-ea"/>
                  <a:ea typeface="+mj-ea"/>
                  <a:cs typeface="+mn-ea"/>
                </a:rPr>
                <a:t>相关权利</a:t>
              </a:r>
              <a:r>
                <a:rPr lang="zh-CN" altLang="en-US" sz="1400" b="1" dirty="0">
                  <a:solidFill>
                    <a:srgbClr val="FF0000"/>
                  </a:solidFill>
                  <a:latin typeface="+mj-ea"/>
                  <a:ea typeface="+mj-ea"/>
                  <a:cs typeface="+mn-ea"/>
                </a:rPr>
                <a:t>许可</a:t>
              </a:r>
              <a:r>
                <a:rPr lang="zh-CN" altLang="en-US" sz="1400" b="1" dirty="0">
                  <a:solidFill>
                    <a:schemeClr val="tx1">
                      <a:lumMod val="65000"/>
                      <a:lumOff val="35000"/>
                    </a:schemeClr>
                  </a:solidFill>
                  <a:latin typeface="+mj-ea"/>
                  <a:ea typeface="+mj-ea"/>
                  <a:cs typeface="+mn-ea"/>
                </a:rPr>
                <a:t>他</a:t>
              </a:r>
              <a:endParaRPr lang="en-US" altLang="zh-CN" sz="1400" b="1" dirty="0">
                <a:solidFill>
                  <a:schemeClr val="tx1">
                    <a:lumMod val="65000"/>
                    <a:lumOff val="35000"/>
                  </a:schemeClr>
                </a:solidFill>
                <a:latin typeface="+mj-ea"/>
                <a:ea typeface="+mj-ea"/>
                <a:cs typeface="+mn-ea"/>
              </a:endParaRPr>
            </a:p>
            <a:p>
              <a:pPr marL="171450" lvl="1" indent="-171450" algn="l" defTabSz="800100">
                <a:lnSpc>
                  <a:spcPts val="2200"/>
                </a:lnSpc>
                <a:spcBef>
                  <a:spcPct val="0"/>
                </a:spcBef>
                <a:spcAft>
                  <a:spcPct val="15000"/>
                </a:spcAft>
                <a:buNone/>
              </a:pPr>
              <a:r>
                <a:rPr lang="zh-CN" altLang="en-US" sz="1400" b="1" dirty="0">
                  <a:solidFill>
                    <a:schemeClr val="tx1">
                      <a:lumMod val="65000"/>
                      <a:lumOff val="35000"/>
                    </a:schemeClr>
                  </a:solidFill>
                  <a:latin typeface="+mj-ea"/>
                  <a:ea typeface="+mj-ea"/>
                  <a:cs typeface="+mn-ea"/>
                </a:rPr>
                <a:t>人</a:t>
              </a:r>
              <a:r>
                <a:rPr lang="zh-CN" altLang="en-US" sz="1400" dirty="0">
                  <a:solidFill>
                    <a:schemeClr val="tx1">
                      <a:lumMod val="65000"/>
                      <a:lumOff val="35000"/>
                    </a:schemeClr>
                  </a:solidFill>
                  <a:latin typeface="+mj-ea"/>
                  <a:ea typeface="+mj-ea"/>
                  <a:cs typeface="+mn-ea"/>
                </a:rPr>
                <a:t>实施、使用的行为，技术许可包括</a:t>
              </a:r>
              <a:endParaRPr lang="en-US" altLang="zh-CN" sz="1400" dirty="0">
                <a:solidFill>
                  <a:schemeClr val="tx1">
                    <a:lumMod val="65000"/>
                    <a:lumOff val="35000"/>
                  </a:schemeClr>
                </a:solidFill>
                <a:latin typeface="+mj-ea"/>
                <a:ea typeface="+mj-ea"/>
                <a:cs typeface="+mn-ea"/>
              </a:endParaRPr>
            </a:p>
            <a:p>
              <a:pPr marL="171450" lvl="1" indent="-171450" algn="l" defTabSz="8001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专利实施许可、技术秘密使用许可等。</a:t>
              </a:r>
              <a:endParaRPr lang="zh-CN" altLang="en-US" sz="1400" dirty="0">
                <a:solidFill>
                  <a:schemeClr val="tx1">
                    <a:lumMod val="65000"/>
                    <a:lumOff val="35000"/>
                  </a:schemeClr>
                </a:solidFill>
                <a:latin typeface="+mj-ea"/>
                <a:ea typeface="+mj-ea"/>
                <a:cs typeface="+mn-ea"/>
              </a:endParaRPr>
            </a:p>
          </p:txBody>
        </p:sp>
      </p:grpSp>
      <p:grpSp>
        <p:nvGrpSpPr>
          <p:cNvPr id="70" name="组合 69"/>
          <p:cNvGrpSpPr/>
          <p:nvPr/>
        </p:nvGrpSpPr>
        <p:grpSpPr>
          <a:xfrm>
            <a:off x="1944231" y="3904301"/>
            <a:ext cx="3240000" cy="2246400"/>
            <a:chOff x="2251979" y="4116193"/>
            <a:chExt cx="3240000" cy="2246400"/>
          </a:xfrm>
        </p:grpSpPr>
        <p:sp>
          <p:nvSpPr>
            <p:cNvPr id="56" name="任意多边形: 形状 55"/>
            <p:cNvSpPr/>
            <p:nvPr/>
          </p:nvSpPr>
          <p:spPr>
            <a:xfrm>
              <a:off x="2251979" y="4116193"/>
              <a:ext cx="3240000" cy="518400"/>
            </a:xfrm>
            <a:custGeom>
              <a:avLst/>
              <a:gdLst>
                <a:gd name="connsiteX0" fmla="*/ 0 w 2009701"/>
                <a:gd name="connsiteY0" fmla="*/ 0 h 518400"/>
                <a:gd name="connsiteX1" fmla="*/ 2009701 w 2009701"/>
                <a:gd name="connsiteY1" fmla="*/ 0 h 518400"/>
                <a:gd name="connsiteX2" fmla="*/ 2009701 w 2009701"/>
                <a:gd name="connsiteY2" fmla="*/ 518400 h 518400"/>
                <a:gd name="connsiteX3" fmla="*/ 0 w 2009701"/>
                <a:gd name="connsiteY3" fmla="*/ 518400 h 518400"/>
                <a:gd name="connsiteX4" fmla="*/ 0 w 200970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518400">
                  <a:moveTo>
                    <a:pt x="0" y="0"/>
                  </a:moveTo>
                  <a:lnTo>
                    <a:pt x="2009701" y="0"/>
                  </a:lnTo>
                  <a:lnTo>
                    <a:pt x="2009701" y="518400"/>
                  </a:lnTo>
                  <a:lnTo>
                    <a:pt x="0" y="518400"/>
                  </a:lnTo>
                  <a:lnTo>
                    <a:pt x="0" y="0"/>
                  </a:lnTo>
                  <a:close/>
                </a:path>
              </a:pathLst>
            </a:custGeom>
            <a:solidFill>
              <a:srgbClr val="4EA1D3"/>
            </a:solidFill>
            <a:ln>
              <a:solidFill>
                <a:srgbClr val="4EA1D3"/>
              </a:solidFill>
            </a:ln>
          </p:spPr>
          <p:style>
            <a:lnRef idx="2">
              <a:schemeClr val="accent4">
                <a:hueOff val="-1427842"/>
                <a:satOff val="-10109"/>
                <a:lumOff val="-3224"/>
                <a:alphaOff val="0"/>
              </a:schemeClr>
            </a:lnRef>
            <a:fillRef idx="1">
              <a:schemeClr val="accent4">
                <a:hueOff val="-1427842"/>
                <a:satOff val="-10109"/>
                <a:lumOff val="-3224"/>
                <a:alphaOff val="0"/>
              </a:schemeClr>
            </a:fillRef>
            <a:effectRef idx="0">
              <a:schemeClr val="accent4">
                <a:hueOff val="-1427842"/>
                <a:satOff val="-10109"/>
                <a:lumOff val="-3224"/>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j-ea"/>
                  <a:ea typeface="+mj-ea"/>
                </a:rPr>
                <a:t>技术咨询</a:t>
              </a:r>
              <a:endParaRPr lang="zh-CN" altLang="en-US" sz="1800" kern="1200" dirty="0">
                <a:latin typeface="+mj-ea"/>
                <a:ea typeface="+mj-ea"/>
              </a:endParaRPr>
            </a:p>
          </p:txBody>
        </p:sp>
        <p:sp>
          <p:nvSpPr>
            <p:cNvPr id="58" name="任意多边形: 形状 57"/>
            <p:cNvSpPr/>
            <p:nvPr/>
          </p:nvSpPr>
          <p:spPr>
            <a:xfrm>
              <a:off x="2251979" y="4634593"/>
              <a:ext cx="3240000" cy="1728000"/>
            </a:xfrm>
            <a:custGeom>
              <a:avLst/>
              <a:gdLst>
                <a:gd name="connsiteX0" fmla="*/ 0 w 2009701"/>
                <a:gd name="connsiteY0" fmla="*/ 0 h 4780417"/>
                <a:gd name="connsiteX1" fmla="*/ 2009701 w 2009701"/>
                <a:gd name="connsiteY1" fmla="*/ 0 h 4780417"/>
                <a:gd name="connsiteX2" fmla="*/ 2009701 w 2009701"/>
                <a:gd name="connsiteY2" fmla="*/ 4780417 h 4780417"/>
                <a:gd name="connsiteX3" fmla="*/ 0 w 2009701"/>
                <a:gd name="connsiteY3" fmla="*/ 4780417 h 4780417"/>
                <a:gd name="connsiteX4" fmla="*/ 0 w 2009701"/>
                <a:gd name="connsiteY4" fmla="*/ 0 h 478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4780417">
                  <a:moveTo>
                    <a:pt x="0" y="0"/>
                  </a:moveTo>
                  <a:lnTo>
                    <a:pt x="2009701" y="0"/>
                  </a:lnTo>
                  <a:lnTo>
                    <a:pt x="2009701" y="4780417"/>
                  </a:lnTo>
                  <a:lnTo>
                    <a:pt x="0" y="4780417"/>
                  </a:lnTo>
                  <a:lnTo>
                    <a:pt x="0" y="0"/>
                  </a:lnTo>
                  <a:close/>
                </a:path>
              </a:pathLst>
            </a:custGeom>
            <a:noFill/>
            <a:ln>
              <a:solidFill>
                <a:srgbClr val="4EA1D3">
                  <a:alpha val="90000"/>
                </a:srgbClr>
              </a:solidFill>
            </a:ln>
          </p:spPr>
          <p:style>
            <a:lnRef idx="2">
              <a:schemeClr val="accent4">
                <a:tint val="40000"/>
                <a:alpha val="90000"/>
                <a:hueOff val="-1565525"/>
                <a:satOff val="-11820"/>
                <a:lumOff val="-1054"/>
                <a:alphaOff val="0"/>
              </a:schemeClr>
            </a:lnRef>
            <a:fillRef idx="1">
              <a:schemeClr val="accent4">
                <a:tint val="40000"/>
                <a:alpha val="90000"/>
                <a:hueOff val="-1565525"/>
                <a:satOff val="-11820"/>
                <a:lumOff val="-1054"/>
                <a:alphaOff val="0"/>
              </a:schemeClr>
            </a:fillRef>
            <a:effectRef idx="0">
              <a:schemeClr val="accent4">
                <a:tint val="40000"/>
                <a:alpha val="90000"/>
                <a:hueOff val="-1565525"/>
                <a:satOff val="-11820"/>
                <a:lumOff val="-105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ts val="2200"/>
                </a:lnSpc>
                <a:spcBef>
                  <a:spcPct val="0"/>
                </a:spcBef>
                <a:spcAft>
                  <a:spcPct val="15000"/>
                </a:spcAft>
              </a:pPr>
              <a:r>
                <a:rPr lang="zh-CN" altLang="en-US" sz="1400" dirty="0">
                  <a:solidFill>
                    <a:schemeClr val="tx1">
                      <a:lumMod val="65000"/>
                      <a:lumOff val="35000"/>
                    </a:schemeClr>
                  </a:solidFill>
                  <a:latin typeface="+mj-ea"/>
                  <a:ea typeface="+mj-ea"/>
                  <a:cs typeface="+mn-ea"/>
                </a:rPr>
                <a:t>当事人一方以技术知识为对方就</a:t>
              </a:r>
              <a:r>
                <a:rPr lang="zh-CN" altLang="en-US" sz="1400" b="1" dirty="0">
                  <a:solidFill>
                    <a:srgbClr val="FF0000"/>
                  </a:solidFill>
                  <a:latin typeface="+mj-ea"/>
                  <a:ea typeface="+mj-ea"/>
                  <a:cs typeface="+mn-ea"/>
                </a:rPr>
                <a:t>特定</a:t>
              </a:r>
              <a:endParaRPr lang="en-US" altLang="zh-CN" sz="1400" b="1" dirty="0">
                <a:solidFill>
                  <a:srgbClr val="FF0000"/>
                </a:solidFill>
                <a:latin typeface="+mj-ea"/>
                <a:ea typeface="+mj-ea"/>
                <a:cs typeface="+mn-ea"/>
              </a:endParaRPr>
            </a:p>
            <a:p>
              <a:pPr marL="171450" lvl="1" indent="-171450" defTabSz="800100">
                <a:lnSpc>
                  <a:spcPts val="2200"/>
                </a:lnSpc>
                <a:spcBef>
                  <a:spcPct val="0"/>
                </a:spcBef>
                <a:spcAft>
                  <a:spcPct val="15000"/>
                </a:spcAft>
              </a:pPr>
              <a:r>
                <a:rPr lang="zh-CN" altLang="en-US" sz="1400" b="1" dirty="0">
                  <a:solidFill>
                    <a:srgbClr val="FF0000"/>
                  </a:solidFill>
                  <a:latin typeface="+mj-ea"/>
                  <a:ea typeface="+mj-ea"/>
                  <a:cs typeface="+mn-ea"/>
                </a:rPr>
                <a:t>技术项目</a:t>
              </a:r>
              <a:r>
                <a:rPr lang="zh-CN" altLang="en-US" sz="1400" dirty="0">
                  <a:solidFill>
                    <a:schemeClr val="tx1">
                      <a:lumMod val="65000"/>
                      <a:lumOff val="35000"/>
                    </a:schemeClr>
                  </a:solidFill>
                  <a:latin typeface="+mj-ea"/>
                  <a:ea typeface="+mj-ea"/>
                  <a:cs typeface="+mn-ea"/>
                </a:rPr>
                <a:t>提供</a:t>
              </a:r>
              <a:r>
                <a:rPr lang="zh-CN" altLang="en-US" sz="1400" dirty="0">
                  <a:solidFill>
                    <a:srgbClr val="FF0000"/>
                  </a:solidFill>
                  <a:latin typeface="+mj-ea"/>
                  <a:ea typeface="+mj-ea"/>
                  <a:cs typeface="+mn-ea"/>
                </a:rPr>
                <a:t>可行性论证、技术预测、</a:t>
              </a:r>
              <a:endParaRPr lang="en-US" altLang="zh-CN" sz="1400" dirty="0">
                <a:solidFill>
                  <a:srgbClr val="FF0000"/>
                </a:solidFill>
                <a:latin typeface="+mj-ea"/>
                <a:ea typeface="+mj-ea"/>
                <a:cs typeface="+mn-ea"/>
              </a:endParaRPr>
            </a:p>
            <a:p>
              <a:pPr marL="171450" lvl="1" indent="-171450" defTabSz="800100">
                <a:lnSpc>
                  <a:spcPts val="2200"/>
                </a:lnSpc>
                <a:spcBef>
                  <a:spcPct val="0"/>
                </a:spcBef>
                <a:spcAft>
                  <a:spcPct val="15000"/>
                </a:spcAft>
              </a:pPr>
              <a:r>
                <a:rPr lang="zh-CN" altLang="en-US" sz="1400" dirty="0">
                  <a:solidFill>
                    <a:srgbClr val="FF0000"/>
                  </a:solidFill>
                  <a:latin typeface="+mj-ea"/>
                  <a:ea typeface="+mj-ea"/>
                  <a:cs typeface="+mn-ea"/>
                </a:rPr>
                <a:t>专题技术调查、分析评价报告</a:t>
              </a:r>
              <a:r>
                <a:rPr lang="zh-CN" altLang="en-US" sz="1400" dirty="0">
                  <a:solidFill>
                    <a:schemeClr val="tx1">
                      <a:lumMod val="65000"/>
                      <a:lumOff val="35000"/>
                    </a:schemeClr>
                  </a:solidFill>
                  <a:latin typeface="+mj-ea"/>
                  <a:ea typeface="+mj-ea"/>
                  <a:cs typeface="+mn-ea"/>
                </a:rPr>
                <a:t>等的行</a:t>
              </a:r>
              <a:endParaRPr lang="en-US" altLang="zh-CN" sz="1400" dirty="0">
                <a:solidFill>
                  <a:schemeClr val="tx1">
                    <a:lumMod val="65000"/>
                    <a:lumOff val="35000"/>
                  </a:schemeClr>
                </a:solidFill>
                <a:latin typeface="+mj-ea"/>
                <a:ea typeface="+mj-ea"/>
                <a:cs typeface="+mn-ea"/>
              </a:endParaRPr>
            </a:p>
            <a:p>
              <a:pPr marL="171450" lvl="1" indent="-171450" defTabSz="800100">
                <a:lnSpc>
                  <a:spcPts val="2200"/>
                </a:lnSpc>
                <a:spcBef>
                  <a:spcPct val="0"/>
                </a:spcBef>
                <a:spcAft>
                  <a:spcPct val="15000"/>
                </a:spcAft>
              </a:pPr>
              <a:r>
                <a:rPr lang="zh-CN" altLang="en-US" sz="1400" dirty="0">
                  <a:solidFill>
                    <a:schemeClr val="tx1">
                      <a:lumMod val="65000"/>
                      <a:lumOff val="35000"/>
                    </a:schemeClr>
                  </a:solidFill>
                  <a:latin typeface="+mj-ea"/>
                  <a:ea typeface="+mj-ea"/>
                  <a:cs typeface="+mn-ea"/>
                </a:rPr>
                <a:t>为。</a:t>
              </a:r>
              <a:endParaRPr lang="zh-CN" altLang="en-US" sz="1400" dirty="0">
                <a:solidFill>
                  <a:schemeClr val="tx1">
                    <a:lumMod val="65000"/>
                    <a:lumOff val="35000"/>
                  </a:schemeClr>
                </a:solidFill>
                <a:latin typeface="+mj-ea"/>
                <a:ea typeface="+mj-ea"/>
                <a:cs typeface="+mn-ea"/>
              </a:endParaRPr>
            </a:p>
          </p:txBody>
        </p:sp>
      </p:grpSp>
      <p:grpSp>
        <p:nvGrpSpPr>
          <p:cNvPr id="71" name="组合 70"/>
          <p:cNvGrpSpPr/>
          <p:nvPr/>
        </p:nvGrpSpPr>
        <p:grpSpPr>
          <a:xfrm>
            <a:off x="6096000" y="3904301"/>
            <a:ext cx="3240000" cy="2246400"/>
            <a:chOff x="6096000" y="4116193"/>
            <a:chExt cx="3240000" cy="2246400"/>
          </a:xfrm>
        </p:grpSpPr>
        <p:sp>
          <p:nvSpPr>
            <p:cNvPr id="60" name="任意多边形: 形状 59"/>
            <p:cNvSpPr/>
            <p:nvPr/>
          </p:nvSpPr>
          <p:spPr>
            <a:xfrm>
              <a:off x="6096000" y="4116193"/>
              <a:ext cx="3240000" cy="518400"/>
            </a:xfrm>
            <a:custGeom>
              <a:avLst/>
              <a:gdLst>
                <a:gd name="connsiteX0" fmla="*/ 0 w 2009701"/>
                <a:gd name="connsiteY0" fmla="*/ 0 h 518400"/>
                <a:gd name="connsiteX1" fmla="*/ 2009701 w 2009701"/>
                <a:gd name="connsiteY1" fmla="*/ 0 h 518400"/>
                <a:gd name="connsiteX2" fmla="*/ 2009701 w 2009701"/>
                <a:gd name="connsiteY2" fmla="*/ 518400 h 518400"/>
                <a:gd name="connsiteX3" fmla="*/ 0 w 2009701"/>
                <a:gd name="connsiteY3" fmla="*/ 518400 h 518400"/>
                <a:gd name="connsiteX4" fmla="*/ 0 w 2009701"/>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518400">
                  <a:moveTo>
                    <a:pt x="0" y="0"/>
                  </a:moveTo>
                  <a:lnTo>
                    <a:pt x="2009701" y="0"/>
                  </a:lnTo>
                  <a:lnTo>
                    <a:pt x="2009701" y="518400"/>
                  </a:lnTo>
                  <a:lnTo>
                    <a:pt x="0" y="518400"/>
                  </a:lnTo>
                  <a:lnTo>
                    <a:pt x="0" y="0"/>
                  </a:lnTo>
                  <a:close/>
                </a:path>
              </a:pathLst>
            </a:custGeom>
            <a:solidFill>
              <a:srgbClr val="61BFFF"/>
            </a:solidFill>
            <a:ln>
              <a:solidFill>
                <a:srgbClr val="61BFFF"/>
              </a:solidFill>
            </a:ln>
          </p:spPr>
          <p:style>
            <a:lnRef idx="2">
              <a:schemeClr val="accent4">
                <a:hueOff val="-1427842"/>
                <a:satOff val="-10109"/>
                <a:lumOff val="-3224"/>
                <a:alphaOff val="0"/>
              </a:schemeClr>
            </a:lnRef>
            <a:fillRef idx="1">
              <a:schemeClr val="accent4">
                <a:hueOff val="-1427842"/>
                <a:satOff val="-10109"/>
                <a:lumOff val="-3224"/>
                <a:alphaOff val="0"/>
              </a:schemeClr>
            </a:fillRef>
            <a:effectRef idx="0">
              <a:schemeClr val="accent4">
                <a:hueOff val="-1427842"/>
                <a:satOff val="-10109"/>
                <a:lumOff val="-3224"/>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j-ea"/>
                  <a:ea typeface="+mj-ea"/>
                </a:rPr>
                <a:t>技术服务</a:t>
              </a:r>
              <a:endParaRPr lang="zh-CN" altLang="en-US" sz="1800" kern="1200" dirty="0">
                <a:latin typeface="+mj-ea"/>
                <a:ea typeface="+mj-ea"/>
              </a:endParaRPr>
            </a:p>
          </p:txBody>
        </p:sp>
        <p:sp>
          <p:nvSpPr>
            <p:cNvPr id="62" name="任意多边形: 形状 61"/>
            <p:cNvSpPr/>
            <p:nvPr/>
          </p:nvSpPr>
          <p:spPr>
            <a:xfrm>
              <a:off x="6096000" y="4634593"/>
              <a:ext cx="3240000" cy="1728000"/>
            </a:xfrm>
            <a:custGeom>
              <a:avLst/>
              <a:gdLst>
                <a:gd name="connsiteX0" fmla="*/ 0 w 2009701"/>
                <a:gd name="connsiteY0" fmla="*/ 0 h 4780417"/>
                <a:gd name="connsiteX1" fmla="*/ 2009701 w 2009701"/>
                <a:gd name="connsiteY1" fmla="*/ 0 h 4780417"/>
                <a:gd name="connsiteX2" fmla="*/ 2009701 w 2009701"/>
                <a:gd name="connsiteY2" fmla="*/ 4780417 h 4780417"/>
                <a:gd name="connsiteX3" fmla="*/ 0 w 2009701"/>
                <a:gd name="connsiteY3" fmla="*/ 4780417 h 4780417"/>
                <a:gd name="connsiteX4" fmla="*/ 0 w 2009701"/>
                <a:gd name="connsiteY4" fmla="*/ 0 h 478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701" h="4780417">
                  <a:moveTo>
                    <a:pt x="0" y="0"/>
                  </a:moveTo>
                  <a:lnTo>
                    <a:pt x="2009701" y="0"/>
                  </a:lnTo>
                  <a:lnTo>
                    <a:pt x="2009701" y="4780417"/>
                  </a:lnTo>
                  <a:lnTo>
                    <a:pt x="0" y="4780417"/>
                  </a:lnTo>
                  <a:lnTo>
                    <a:pt x="0" y="0"/>
                  </a:lnTo>
                  <a:close/>
                </a:path>
              </a:pathLst>
            </a:custGeom>
            <a:noFill/>
            <a:ln>
              <a:solidFill>
                <a:srgbClr val="61BFFF">
                  <a:alpha val="90000"/>
                </a:srgbClr>
              </a:solidFill>
            </a:ln>
          </p:spPr>
          <p:style>
            <a:lnRef idx="2">
              <a:schemeClr val="accent4">
                <a:tint val="40000"/>
                <a:alpha val="90000"/>
                <a:hueOff val="-1565525"/>
                <a:satOff val="-11820"/>
                <a:lumOff val="-1054"/>
                <a:alphaOff val="0"/>
              </a:schemeClr>
            </a:lnRef>
            <a:fillRef idx="1">
              <a:schemeClr val="accent4">
                <a:tint val="40000"/>
                <a:alpha val="90000"/>
                <a:hueOff val="-1565525"/>
                <a:satOff val="-11820"/>
                <a:lumOff val="-1054"/>
                <a:alphaOff val="0"/>
              </a:schemeClr>
            </a:fillRef>
            <a:effectRef idx="0">
              <a:schemeClr val="accent4">
                <a:tint val="40000"/>
                <a:alpha val="90000"/>
                <a:hueOff val="-1565525"/>
                <a:satOff val="-11820"/>
                <a:lumOff val="-105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ts val="2200"/>
                </a:lnSpc>
                <a:spcBef>
                  <a:spcPct val="0"/>
                </a:spcBef>
                <a:spcAft>
                  <a:spcPct val="15000"/>
                </a:spcAft>
                <a:buNone/>
              </a:pPr>
              <a:r>
                <a:rPr lang="zh-CN" altLang="en-US" sz="1400" dirty="0">
                  <a:solidFill>
                    <a:schemeClr val="tx1">
                      <a:lumMod val="65000"/>
                      <a:lumOff val="35000"/>
                    </a:schemeClr>
                  </a:solidFill>
                  <a:latin typeface="+mj-ea"/>
                  <a:ea typeface="+mj-ea"/>
                  <a:cs typeface="+mn-ea"/>
                </a:rPr>
                <a:t>当事人一方以</a:t>
              </a:r>
              <a:r>
                <a:rPr lang="zh-CN" altLang="en-US" sz="1400" dirty="0">
                  <a:solidFill>
                    <a:srgbClr val="FF0000"/>
                  </a:solidFill>
                  <a:latin typeface="+mj-ea"/>
                  <a:ea typeface="+mj-ea"/>
                  <a:cs typeface="+mn-ea"/>
                </a:rPr>
                <a:t>技术知识</a:t>
              </a:r>
              <a:r>
                <a:rPr lang="zh-CN" altLang="en-US" sz="1400" dirty="0">
                  <a:solidFill>
                    <a:schemeClr val="tx1">
                      <a:lumMod val="65000"/>
                      <a:lumOff val="35000"/>
                    </a:schemeClr>
                  </a:solidFill>
                  <a:latin typeface="+mj-ea"/>
                  <a:ea typeface="+mj-ea"/>
                  <a:cs typeface="+mn-ea"/>
                </a:rPr>
                <a:t>为对方解决</a:t>
              </a:r>
              <a:r>
                <a:rPr lang="zh-CN" altLang="en-US" sz="1400" b="1" dirty="0">
                  <a:solidFill>
                    <a:srgbClr val="FF0000"/>
                  </a:solidFill>
                  <a:latin typeface="+mj-ea"/>
                  <a:ea typeface="+mj-ea"/>
                  <a:cs typeface="+mn-ea"/>
                </a:rPr>
                <a:t>特</a:t>
              </a:r>
              <a:endParaRPr lang="en-US" altLang="zh-CN" sz="1400" b="1" dirty="0">
                <a:solidFill>
                  <a:srgbClr val="FF0000"/>
                </a:solidFill>
                <a:latin typeface="+mj-ea"/>
                <a:ea typeface="+mj-ea"/>
                <a:cs typeface="+mn-ea"/>
              </a:endParaRPr>
            </a:p>
            <a:p>
              <a:pPr marL="171450" lvl="1" indent="-171450" defTabSz="800100">
                <a:lnSpc>
                  <a:spcPts val="2200"/>
                </a:lnSpc>
                <a:spcBef>
                  <a:spcPct val="0"/>
                </a:spcBef>
                <a:spcAft>
                  <a:spcPct val="15000"/>
                </a:spcAft>
                <a:buNone/>
              </a:pPr>
              <a:r>
                <a:rPr lang="zh-CN" altLang="en-US" sz="1400" b="1" dirty="0">
                  <a:solidFill>
                    <a:srgbClr val="FF0000"/>
                  </a:solidFill>
                  <a:latin typeface="+mj-ea"/>
                  <a:ea typeface="+mj-ea"/>
                  <a:cs typeface="+mn-ea"/>
                </a:rPr>
                <a:t>定技术问题</a:t>
              </a:r>
              <a:r>
                <a:rPr lang="zh-CN" altLang="en-US" sz="1400" dirty="0">
                  <a:solidFill>
                    <a:schemeClr val="tx1">
                      <a:lumMod val="65000"/>
                      <a:lumOff val="35000"/>
                    </a:schemeClr>
                  </a:solidFill>
                  <a:latin typeface="+mj-ea"/>
                  <a:ea typeface="+mj-ea"/>
                  <a:cs typeface="+mn-ea"/>
                </a:rPr>
                <a:t>所的行为。</a:t>
              </a:r>
              <a:endParaRPr lang="zh-CN" altLang="en-US" sz="1400" dirty="0">
                <a:solidFill>
                  <a:schemeClr val="tx1">
                    <a:lumMod val="65000"/>
                    <a:lumOff val="35000"/>
                  </a:schemeClr>
                </a:solidFill>
                <a:latin typeface="+mj-ea"/>
                <a:ea typeface="+mj-ea"/>
                <a:cs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6" y="190558"/>
            <a:ext cx="3974735" cy="584775"/>
          </a:xfrm>
          <a:prstGeom prst="rect">
            <a:avLst/>
          </a:prstGeom>
        </p:spPr>
        <p:txBody>
          <a:bodyPr wrap="square">
            <a:spAutoFit/>
          </a:bodyPr>
          <a:lstStyle/>
          <a:p>
            <a:r>
              <a:rPr lang="zh-CN" altLang="en-US" sz="3200" b="1" dirty="0">
                <a:solidFill>
                  <a:srgbClr val="03A6FF"/>
                </a:solidFill>
                <a:latin typeface="+mj-ea"/>
                <a:ea typeface="+mj-ea"/>
                <a:cs typeface="+mj-ea"/>
              </a:rPr>
              <a:t>技术合同税收优惠</a:t>
            </a:r>
            <a:endParaRPr lang="zh-CN" altLang="en-US" sz="3200" b="1" dirty="0">
              <a:solidFill>
                <a:srgbClr val="03A6FF"/>
              </a:solidFill>
              <a:latin typeface="+mj-ea"/>
              <a:ea typeface="+mj-ea"/>
              <a:cs typeface="+mj-ea"/>
            </a:endParaRPr>
          </a:p>
        </p:txBody>
      </p:sp>
      <p:sp>
        <p:nvSpPr>
          <p:cNvPr id="11" name="Google Shape;4922;p31"/>
          <p:cNvSpPr/>
          <p:nvPr/>
        </p:nvSpPr>
        <p:spPr>
          <a:xfrm>
            <a:off x="517663" y="5633425"/>
            <a:ext cx="618372" cy="583270"/>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03A6FF"/>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 name="组合 6"/>
          <p:cNvGrpSpPr/>
          <p:nvPr/>
        </p:nvGrpSpPr>
        <p:grpSpPr>
          <a:xfrm>
            <a:off x="6000115" y="775333"/>
            <a:ext cx="5303334" cy="4246245"/>
            <a:chOff x="6096000" y="775333"/>
            <a:chExt cx="5303334" cy="4246245"/>
          </a:xfrm>
        </p:grpSpPr>
        <p:sp>
          <p:nvSpPr>
            <p:cNvPr id="9" name="文本框 8"/>
            <p:cNvSpPr txBox="1"/>
            <p:nvPr/>
          </p:nvSpPr>
          <p:spPr>
            <a:xfrm>
              <a:off x="6096000" y="775333"/>
              <a:ext cx="5303334" cy="4246245"/>
            </a:xfrm>
            <a:prstGeom prst="rect">
              <a:avLst/>
            </a:prstGeom>
            <a:noFill/>
          </p:spPr>
          <p:txBody>
            <a:bodyPr wrap="square">
              <a:spAutoFit/>
            </a:bodyPr>
            <a:lstStyle/>
            <a:p>
              <a:endParaRPr lang="zh-CN" altLang="en-US" dirty="0">
                <a:effectLst/>
                <a:latin typeface="+mn-ea"/>
              </a:endParaRPr>
            </a:p>
            <a:p>
              <a:r>
                <a:rPr lang="en-US" altLang="zh-CN" b="1" dirty="0">
                  <a:solidFill>
                    <a:srgbClr val="03A6FF"/>
                  </a:solidFill>
                  <a:latin typeface="+mj-ea"/>
                  <a:ea typeface="+mj-ea"/>
                </a:rPr>
                <a:t>4.    </a:t>
              </a:r>
              <a:r>
                <a:rPr lang="zh-CN" altLang="en-US" b="1" dirty="0">
                  <a:solidFill>
                    <a:srgbClr val="03A6FF"/>
                  </a:solidFill>
                  <a:latin typeface="+mj-ea"/>
                  <a:ea typeface="+mj-ea"/>
                </a:rPr>
                <a:t>技术转移和成果转化项目资助</a:t>
              </a:r>
              <a:endParaRPr lang="zh-CN" altLang="en-US" b="1" dirty="0">
                <a:solidFill>
                  <a:srgbClr val="03A6FF"/>
                </a:solidFill>
                <a:latin typeface="+mj-ea"/>
                <a:ea typeface="+mj-ea"/>
              </a:endParaRPr>
            </a:p>
            <a:p>
              <a:pPr algn="just">
                <a:lnSpc>
                  <a:spcPts val="2400"/>
                </a:lnSpc>
              </a:pPr>
              <a:r>
                <a:rPr lang="zh-CN" altLang="en-US" sz="1600" b="1" dirty="0">
                  <a:solidFill>
                    <a:schemeClr val="tx1">
                      <a:lumMod val="65000"/>
                      <a:lumOff val="35000"/>
                    </a:schemeClr>
                  </a:solidFill>
                  <a:latin typeface="+mj-ea"/>
                  <a:ea typeface="+mj-ea"/>
                  <a:cs typeface="+mn-ea"/>
                </a:rPr>
                <a:t>卖方享受，上年度经认定登记的技术合同，且未享受过免征增值税优惠政策；技术转移服务机构或者创新验证中心，上年度促成技术交易</a:t>
              </a:r>
              <a:endParaRPr lang="en-US" altLang="zh-CN" sz="1600" b="1" dirty="0">
                <a:solidFill>
                  <a:schemeClr val="tx1">
                    <a:lumMod val="65000"/>
                    <a:lumOff val="35000"/>
                  </a:schemeClr>
                </a:solidFill>
                <a:latin typeface="+mj-ea"/>
                <a:ea typeface="+mj-ea"/>
                <a:cs typeface="+mn-ea"/>
              </a:endParaRPr>
            </a:p>
            <a:p>
              <a:pPr algn="just"/>
              <a:endParaRPr lang="zh-CN" altLang="en-US" dirty="0">
                <a:latin typeface="+mn-ea"/>
              </a:endParaRPr>
            </a:p>
            <a:p>
              <a:r>
                <a:rPr lang="en-US" altLang="zh-CN" b="1" dirty="0">
                  <a:solidFill>
                    <a:srgbClr val="03A6FF"/>
                  </a:solidFill>
                  <a:latin typeface="+mj-ea"/>
                  <a:ea typeface="+mj-ea"/>
                </a:rPr>
                <a:t>5.    </a:t>
              </a:r>
              <a:r>
                <a:rPr lang="zh-CN" altLang="en-US" b="1" dirty="0">
                  <a:solidFill>
                    <a:srgbClr val="03A6FF"/>
                  </a:solidFill>
                  <a:latin typeface="+mj-ea"/>
                  <a:ea typeface="+mj-ea"/>
                </a:rPr>
                <a:t>职称评价证明材料</a:t>
              </a:r>
              <a:endParaRPr lang="zh-CN" altLang="en-US" b="1" dirty="0">
                <a:solidFill>
                  <a:srgbClr val="03A6FF"/>
                </a:solidFill>
                <a:latin typeface="+mj-ea"/>
                <a:ea typeface="+mj-ea"/>
              </a:endParaRPr>
            </a:p>
            <a:p>
              <a:pPr algn="just">
                <a:lnSpc>
                  <a:spcPts val="2400"/>
                </a:lnSpc>
              </a:pPr>
              <a:r>
                <a:rPr lang="zh-CN" altLang="en-US" sz="1600" b="1" dirty="0">
                  <a:solidFill>
                    <a:schemeClr val="tx1">
                      <a:lumMod val="65000"/>
                      <a:lumOff val="35000"/>
                    </a:schemeClr>
                  </a:solidFill>
                  <a:latin typeface="+mj-ea"/>
                  <a:ea typeface="+mj-ea"/>
                  <a:cs typeface="+mn-ea"/>
                </a:rPr>
                <a:t>单个技术转让项目技术交易额累计达到</a:t>
              </a:r>
              <a:r>
                <a:rPr lang="en-US" altLang="zh-CN" sz="1600" b="1" dirty="0">
                  <a:solidFill>
                    <a:schemeClr val="tx1">
                      <a:lumMod val="65000"/>
                      <a:lumOff val="35000"/>
                    </a:schemeClr>
                  </a:solidFill>
                  <a:latin typeface="+mj-ea"/>
                  <a:ea typeface="+mj-ea"/>
                  <a:cs typeface="+mn-ea"/>
                </a:rPr>
                <a:t>50 </a:t>
              </a:r>
              <a:r>
                <a:rPr lang="zh-CN" altLang="en-US" sz="1600" b="1" dirty="0">
                  <a:solidFill>
                    <a:schemeClr val="tx1">
                      <a:lumMod val="65000"/>
                      <a:lumOff val="35000"/>
                    </a:schemeClr>
                  </a:solidFill>
                  <a:latin typeface="+mj-ea"/>
                  <a:ea typeface="+mj-ea"/>
                  <a:cs typeface="+mn-ea"/>
                </a:rPr>
                <a:t>万元或</a:t>
              </a:r>
              <a:r>
                <a:rPr lang="en-US" altLang="zh-CN" sz="1600" b="1" dirty="0">
                  <a:solidFill>
                    <a:schemeClr val="tx1">
                      <a:lumMod val="65000"/>
                      <a:lumOff val="35000"/>
                    </a:schemeClr>
                  </a:solidFill>
                  <a:latin typeface="+mj-ea"/>
                  <a:ea typeface="+mj-ea"/>
                  <a:cs typeface="+mn-ea"/>
                </a:rPr>
                <a:t>3</a:t>
              </a:r>
              <a:r>
                <a:rPr lang="zh-CN" altLang="en-US" sz="1600" b="1" dirty="0">
                  <a:solidFill>
                    <a:schemeClr val="tx1">
                      <a:lumMod val="65000"/>
                      <a:lumOff val="35000"/>
                    </a:schemeClr>
                  </a:solidFill>
                  <a:latin typeface="+mj-ea"/>
                  <a:ea typeface="+mj-ea"/>
                  <a:cs typeface="+mn-ea"/>
                </a:rPr>
                <a:t>年内多个技术转让项目技术交易额累计达到</a:t>
              </a:r>
              <a:r>
                <a:rPr lang="en-US" altLang="zh-CN" sz="1600" b="1" dirty="0">
                  <a:solidFill>
                    <a:schemeClr val="tx1">
                      <a:lumMod val="65000"/>
                      <a:lumOff val="35000"/>
                    </a:schemeClr>
                  </a:solidFill>
                  <a:latin typeface="+mj-ea"/>
                  <a:ea typeface="+mj-ea"/>
                  <a:cs typeface="+mn-ea"/>
                </a:rPr>
                <a:t>100 </a:t>
              </a:r>
              <a:r>
                <a:rPr lang="zh-CN" altLang="en-US" sz="1600" b="1" dirty="0">
                  <a:solidFill>
                    <a:schemeClr val="tx1">
                      <a:lumMod val="65000"/>
                      <a:lumOff val="35000"/>
                    </a:schemeClr>
                  </a:solidFill>
                  <a:latin typeface="+mj-ea"/>
                  <a:ea typeface="+mj-ea"/>
                  <a:cs typeface="+mn-ea"/>
                </a:rPr>
                <a:t>万元的</a:t>
              </a:r>
              <a:endParaRPr lang="en-US" altLang="zh-CN" sz="1600" b="1" dirty="0">
                <a:solidFill>
                  <a:schemeClr val="tx1">
                    <a:lumMod val="65000"/>
                    <a:lumOff val="35000"/>
                  </a:schemeClr>
                </a:solidFill>
                <a:latin typeface="+mj-ea"/>
                <a:ea typeface="+mj-ea"/>
                <a:cs typeface="+mn-ea"/>
              </a:endParaRPr>
            </a:p>
            <a:p>
              <a:endParaRPr lang="en-US" altLang="zh-CN" sz="2000" b="1" dirty="0">
                <a:solidFill>
                  <a:srgbClr val="03A6FF"/>
                </a:solidFill>
                <a:latin typeface="+mn-ea"/>
                <a:ea typeface="+mj-ea"/>
              </a:endParaRPr>
            </a:p>
            <a:p>
              <a:r>
                <a:rPr lang="en-US" altLang="zh-CN" b="1" dirty="0">
                  <a:solidFill>
                    <a:srgbClr val="03A6FF"/>
                  </a:solidFill>
                  <a:latin typeface="+mj-ea"/>
                  <a:ea typeface="+mj-ea"/>
                </a:rPr>
                <a:t>6.    </a:t>
              </a:r>
              <a:r>
                <a:rPr lang="zh-CN" altLang="en-US" b="1" dirty="0">
                  <a:solidFill>
                    <a:srgbClr val="03A6FF"/>
                  </a:solidFill>
                  <a:latin typeface="+mj-ea"/>
                  <a:ea typeface="+mj-ea"/>
                </a:rPr>
                <a:t>成果转化证明材料</a:t>
              </a:r>
              <a:endParaRPr lang="zh-CN" altLang="en-US" b="1" dirty="0">
                <a:solidFill>
                  <a:srgbClr val="03A6FF"/>
                </a:solidFill>
                <a:latin typeface="+mj-ea"/>
                <a:ea typeface="+mj-ea"/>
              </a:endParaRPr>
            </a:p>
            <a:p>
              <a:pPr algn="just">
                <a:lnSpc>
                  <a:spcPts val="2400"/>
                </a:lnSpc>
              </a:pPr>
              <a:r>
                <a:rPr lang="zh-CN" altLang="en-US" sz="1600" b="1" dirty="0">
                  <a:solidFill>
                    <a:schemeClr val="tx1">
                      <a:lumMod val="65000"/>
                      <a:lumOff val="35000"/>
                    </a:schemeClr>
                  </a:solidFill>
                  <a:latin typeface="+mj-ea"/>
                  <a:ea typeface="+mj-ea"/>
                  <a:cs typeface="+mn-ea"/>
                </a:rPr>
                <a:t>高校、科研机构开展技术开发、技术咨询、技术服务等活动取得的净收入视同科技成果转化收入，可留归自主使用</a:t>
              </a:r>
              <a:endParaRPr lang="en-US" altLang="zh-CN" sz="1600" b="1" dirty="0">
                <a:solidFill>
                  <a:schemeClr val="tx1">
                    <a:lumMod val="65000"/>
                    <a:lumOff val="35000"/>
                  </a:schemeClr>
                </a:solidFill>
                <a:latin typeface="+mj-ea"/>
                <a:ea typeface="+mj-ea"/>
                <a:cs typeface="+mn-ea"/>
              </a:endParaRPr>
            </a:p>
            <a:p>
              <a:pPr algn="just">
                <a:lnSpc>
                  <a:spcPts val="2400"/>
                </a:lnSpc>
              </a:pPr>
              <a:endParaRPr lang="zh-CN" altLang="en-US" sz="1600" b="1" dirty="0">
                <a:solidFill>
                  <a:schemeClr val="tx1">
                    <a:lumMod val="65000"/>
                    <a:lumOff val="35000"/>
                  </a:schemeClr>
                </a:solidFill>
                <a:latin typeface="+mj-ea"/>
                <a:ea typeface="+mj-ea"/>
                <a:cs typeface="+mn-ea"/>
              </a:endParaRPr>
            </a:p>
          </p:txBody>
        </p:sp>
        <p:sp>
          <p:nvSpPr>
            <p:cNvPr id="22" name="7 Rectángulo redondeado"/>
            <p:cNvSpPr>
              <a:spLocks noChangeAspect="1"/>
            </p:cNvSpPr>
            <p:nvPr/>
          </p:nvSpPr>
          <p:spPr bwMode="auto">
            <a:xfrm>
              <a:off x="6191792" y="1015261"/>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05</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sp>
          <p:nvSpPr>
            <p:cNvPr id="23" name="7 Rectángulo redondeado"/>
            <p:cNvSpPr>
              <a:spLocks noChangeAspect="1"/>
            </p:cNvSpPr>
            <p:nvPr/>
          </p:nvSpPr>
          <p:spPr bwMode="auto">
            <a:xfrm>
              <a:off x="6191792" y="2482460"/>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06</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sp>
          <p:nvSpPr>
            <p:cNvPr id="24" name="7 Rectángulo redondeado"/>
            <p:cNvSpPr>
              <a:spLocks noChangeAspect="1"/>
            </p:cNvSpPr>
            <p:nvPr/>
          </p:nvSpPr>
          <p:spPr bwMode="auto">
            <a:xfrm>
              <a:off x="6191792" y="3650804"/>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07</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grpSp>
      <p:grpSp>
        <p:nvGrpSpPr>
          <p:cNvPr id="3" name="组合 2"/>
          <p:cNvGrpSpPr/>
          <p:nvPr/>
        </p:nvGrpSpPr>
        <p:grpSpPr>
          <a:xfrm>
            <a:off x="479425" y="1054823"/>
            <a:ext cx="5021345" cy="4898721"/>
            <a:chOff x="703597" y="1161131"/>
            <a:chExt cx="5021345" cy="4898721"/>
          </a:xfrm>
        </p:grpSpPr>
        <p:sp>
          <p:nvSpPr>
            <p:cNvPr id="5" name="文本框 4"/>
            <p:cNvSpPr txBox="1"/>
            <p:nvPr/>
          </p:nvSpPr>
          <p:spPr>
            <a:xfrm>
              <a:off x="703597" y="1228772"/>
              <a:ext cx="5021345" cy="4831080"/>
            </a:xfrm>
            <a:prstGeom prst="rect">
              <a:avLst/>
            </a:prstGeom>
            <a:noFill/>
          </p:spPr>
          <p:txBody>
            <a:bodyPr wrap="square">
              <a:spAutoFit/>
            </a:bodyPr>
            <a:lstStyle/>
            <a:p>
              <a:r>
                <a:rPr lang="en-US" altLang="zh-CN" b="1" dirty="0">
                  <a:solidFill>
                    <a:srgbClr val="03A6FF"/>
                  </a:solidFill>
                  <a:latin typeface="+mj-ea"/>
                  <a:ea typeface="+mj-ea"/>
                </a:rPr>
                <a:t>1.   </a:t>
              </a:r>
              <a:r>
                <a:rPr lang="zh-CN" altLang="en-US" b="1" dirty="0">
                  <a:solidFill>
                    <a:srgbClr val="03A6FF"/>
                  </a:solidFill>
                  <a:latin typeface="+mj-ea"/>
                  <a:ea typeface="+mj-ea"/>
                </a:rPr>
                <a:t>增值税优惠</a:t>
              </a:r>
              <a:endParaRPr lang="zh-CN" altLang="en-US" b="1" dirty="0">
                <a:solidFill>
                  <a:srgbClr val="03A6FF"/>
                </a:solidFill>
                <a:latin typeface="+mj-ea"/>
                <a:ea typeface="+mj-ea"/>
              </a:endParaRPr>
            </a:p>
            <a:p>
              <a:pPr algn="just">
                <a:lnSpc>
                  <a:spcPts val="2400"/>
                </a:lnSpc>
              </a:pPr>
              <a:r>
                <a:rPr lang="zh-CN" altLang="en-US" sz="1600" b="1" dirty="0">
                  <a:solidFill>
                    <a:schemeClr val="tx1">
                      <a:lumMod val="65000"/>
                      <a:lumOff val="35000"/>
                    </a:schemeClr>
                  </a:solidFill>
                  <a:latin typeface="+mj-ea"/>
                  <a:ea typeface="+mj-ea"/>
                  <a:cs typeface="+mn-ea"/>
                </a:rPr>
                <a:t>卖方享受，经认定登记的技术开发、技术转让和与之相关的技术咨询、技术服务合同</a:t>
              </a:r>
              <a:endParaRPr lang="zh-CN" altLang="en-US" sz="1600" b="1" dirty="0">
                <a:solidFill>
                  <a:schemeClr val="tx1">
                    <a:lumMod val="65000"/>
                    <a:lumOff val="35000"/>
                  </a:schemeClr>
                </a:solidFill>
                <a:latin typeface="+mj-ea"/>
                <a:ea typeface="+mj-ea"/>
                <a:cs typeface="+mn-ea"/>
              </a:endParaRPr>
            </a:p>
            <a:p>
              <a:endParaRPr lang="en-US" altLang="zh-CN" b="1" dirty="0">
                <a:solidFill>
                  <a:srgbClr val="428BCE"/>
                </a:solidFill>
                <a:latin typeface="+mj-ea"/>
                <a:ea typeface="+mj-ea"/>
              </a:endParaRPr>
            </a:p>
            <a:p>
              <a:r>
                <a:rPr lang="en-US" altLang="zh-CN" b="1" dirty="0">
                  <a:solidFill>
                    <a:srgbClr val="03A6FF"/>
                  </a:solidFill>
                  <a:latin typeface="+mj-ea"/>
                  <a:ea typeface="+mj-ea"/>
                </a:rPr>
                <a:t>2.   </a:t>
              </a:r>
              <a:r>
                <a:rPr lang="zh-CN" altLang="en-US" b="1" dirty="0">
                  <a:solidFill>
                    <a:srgbClr val="03A6FF"/>
                  </a:solidFill>
                  <a:latin typeface="+mj-ea"/>
                  <a:ea typeface="+mj-ea"/>
                </a:rPr>
                <a:t>所得税优惠</a:t>
              </a:r>
              <a:endParaRPr lang="zh-CN" altLang="en-US" b="1" dirty="0">
                <a:solidFill>
                  <a:srgbClr val="03A6FF"/>
                </a:solidFill>
                <a:latin typeface="+mj-ea"/>
                <a:ea typeface="+mj-ea"/>
              </a:endParaRPr>
            </a:p>
            <a:p>
              <a:pPr>
                <a:lnSpc>
                  <a:spcPts val="2400"/>
                </a:lnSpc>
              </a:pPr>
              <a:r>
                <a:rPr lang="zh-CN" altLang="en-US" sz="1600" b="1" dirty="0">
                  <a:solidFill>
                    <a:schemeClr val="tx1">
                      <a:lumMod val="65000"/>
                      <a:lumOff val="35000"/>
                    </a:schemeClr>
                  </a:solidFill>
                  <a:latin typeface="+mn-ea"/>
                  <a:cs typeface="+mn-ea"/>
                </a:rPr>
                <a:t>卖方享受</a:t>
              </a:r>
              <a:r>
                <a:rPr lang="zh-CN" altLang="en-US" sz="1600" dirty="0">
                  <a:latin typeface="+mn-ea"/>
                </a:rPr>
                <a:t>，</a:t>
              </a:r>
              <a:r>
                <a:rPr lang="zh-CN" altLang="en-US" sz="1600" b="1" dirty="0">
                  <a:solidFill>
                    <a:schemeClr val="tx1">
                      <a:lumMod val="65000"/>
                      <a:lumOff val="35000"/>
                    </a:schemeClr>
                  </a:solidFill>
                  <a:latin typeface="+mj-ea"/>
                  <a:ea typeface="+mj-ea"/>
                  <a:cs typeface="+mn-ea"/>
                </a:rPr>
                <a:t>技术转让合同，</a:t>
              </a:r>
              <a:r>
                <a:rPr lang="en-US" altLang="zh-CN" sz="1600" b="1" dirty="0">
                  <a:solidFill>
                    <a:schemeClr val="tx1">
                      <a:lumMod val="65000"/>
                      <a:lumOff val="35000"/>
                    </a:schemeClr>
                  </a:solidFill>
                  <a:latin typeface="+mj-ea"/>
                  <a:ea typeface="+mj-ea"/>
                  <a:cs typeface="+mn-ea"/>
                </a:rPr>
                <a:t>&lt;=500</a:t>
              </a:r>
              <a:r>
                <a:rPr lang="zh-CN" altLang="en-US" sz="1600" b="1" dirty="0">
                  <a:solidFill>
                    <a:schemeClr val="tx1">
                      <a:lumMod val="65000"/>
                      <a:lumOff val="35000"/>
                    </a:schemeClr>
                  </a:solidFill>
                  <a:latin typeface="+mj-ea"/>
                  <a:ea typeface="+mj-ea"/>
                  <a:cs typeface="+mn-ea"/>
                </a:rPr>
                <a:t>万元免征，</a:t>
              </a:r>
              <a:r>
                <a:rPr lang="en-US" altLang="zh-CN" sz="1600" b="1" dirty="0">
                  <a:solidFill>
                    <a:schemeClr val="tx1">
                      <a:lumMod val="65000"/>
                      <a:lumOff val="35000"/>
                    </a:schemeClr>
                  </a:solidFill>
                  <a:latin typeface="+mj-ea"/>
                  <a:ea typeface="+mj-ea"/>
                  <a:cs typeface="+mn-ea"/>
                </a:rPr>
                <a:t>&gt;500</a:t>
              </a:r>
              <a:r>
                <a:rPr lang="zh-CN" altLang="en-US" sz="1600" b="1" dirty="0">
                  <a:solidFill>
                    <a:schemeClr val="tx1">
                      <a:lumMod val="65000"/>
                      <a:lumOff val="35000"/>
                    </a:schemeClr>
                  </a:solidFill>
                  <a:latin typeface="+mj-ea"/>
                  <a:ea typeface="+mj-ea"/>
                  <a:cs typeface="+mn-ea"/>
                </a:rPr>
                <a:t>万元部分，减半征收企业所得税。</a:t>
              </a:r>
              <a:endParaRPr lang="en-US" altLang="zh-CN" sz="1600" b="1" dirty="0">
                <a:solidFill>
                  <a:schemeClr val="tx1">
                    <a:lumMod val="65000"/>
                    <a:lumOff val="35000"/>
                  </a:schemeClr>
                </a:solidFill>
                <a:latin typeface="+mj-ea"/>
                <a:ea typeface="+mj-ea"/>
                <a:cs typeface="+mn-ea"/>
              </a:endParaRPr>
            </a:p>
            <a:p>
              <a:endParaRPr lang="zh-CN" altLang="en-US" dirty="0">
                <a:effectLst/>
                <a:latin typeface="+mn-ea"/>
              </a:endParaRPr>
            </a:p>
            <a:p>
              <a:r>
                <a:rPr lang="en-US" altLang="zh-CN" b="1" dirty="0">
                  <a:solidFill>
                    <a:srgbClr val="03A6FF"/>
                  </a:solidFill>
                  <a:latin typeface="+mj-ea"/>
                  <a:ea typeface="+mj-ea"/>
                </a:rPr>
                <a:t>3.   </a:t>
              </a:r>
              <a:r>
                <a:rPr lang="zh-CN" altLang="en-US" b="1" dirty="0">
                  <a:solidFill>
                    <a:srgbClr val="03A6FF"/>
                  </a:solidFill>
                  <a:latin typeface="+mj-ea"/>
                  <a:ea typeface="+mj-ea"/>
                </a:rPr>
                <a:t>企业研发费用加计扣除</a:t>
              </a:r>
              <a:endParaRPr lang="zh-CN" altLang="en-US" b="1" dirty="0">
                <a:solidFill>
                  <a:srgbClr val="03A6FF"/>
                </a:solidFill>
                <a:latin typeface="+mj-ea"/>
                <a:ea typeface="+mj-ea"/>
              </a:endParaRPr>
            </a:p>
            <a:p>
              <a:pPr>
                <a:lnSpc>
                  <a:spcPts val="2400"/>
                </a:lnSpc>
              </a:pPr>
              <a:r>
                <a:rPr lang="zh-CN" altLang="en-US" sz="1600" b="1" dirty="0">
                  <a:solidFill>
                    <a:schemeClr val="tx1">
                      <a:lumMod val="65000"/>
                      <a:lumOff val="35000"/>
                    </a:schemeClr>
                  </a:solidFill>
                  <a:latin typeface="+mj-ea"/>
                  <a:ea typeface="+mj-ea"/>
                  <a:cs typeface="+mn-ea"/>
                </a:rPr>
                <a:t>买方享受，卖方申请技术合同认定登记，技术开发合同作为研发费用加计扣除</a:t>
              </a:r>
              <a:endParaRPr lang="en-US" altLang="zh-CN" sz="1600" b="1" dirty="0">
                <a:solidFill>
                  <a:schemeClr val="tx1">
                    <a:lumMod val="65000"/>
                    <a:lumOff val="35000"/>
                  </a:schemeClr>
                </a:solidFill>
                <a:latin typeface="+mj-ea"/>
                <a:ea typeface="+mj-ea"/>
                <a:cs typeface="+mn-ea"/>
              </a:endParaRPr>
            </a:p>
            <a:p>
              <a:pPr>
                <a:lnSpc>
                  <a:spcPts val="2400"/>
                </a:lnSpc>
              </a:pPr>
              <a:endParaRPr lang="en-US" altLang="zh-CN" sz="1600" b="1" dirty="0">
                <a:solidFill>
                  <a:schemeClr val="tx1">
                    <a:lumMod val="65000"/>
                    <a:lumOff val="35000"/>
                  </a:schemeClr>
                </a:solidFill>
                <a:latin typeface="+mj-ea"/>
                <a:ea typeface="+mj-ea"/>
                <a:cs typeface="+mn-ea"/>
              </a:endParaRPr>
            </a:p>
            <a:p>
              <a:pPr>
                <a:lnSpc>
                  <a:spcPts val="2400"/>
                </a:lnSpc>
              </a:pPr>
              <a:r>
                <a:rPr lang="en-US" altLang="zh-CN" b="1" dirty="0">
                  <a:solidFill>
                    <a:srgbClr val="03A6FF"/>
                  </a:solidFill>
                  <a:latin typeface="+mj-ea"/>
                  <a:ea typeface="+mj-ea"/>
                </a:rPr>
                <a:t>      </a:t>
              </a:r>
              <a:r>
                <a:rPr lang="zh-CN" altLang="zh-CN" b="1" dirty="0">
                  <a:solidFill>
                    <a:srgbClr val="03A6FF"/>
                  </a:solidFill>
                  <a:latin typeface="+mj-ea"/>
                  <a:ea typeface="+mj-ea"/>
                </a:rPr>
                <a:t>高新技术企业认定</a:t>
              </a:r>
              <a:r>
                <a:rPr lang="zh-CN" altLang="en-US" b="1" dirty="0">
                  <a:solidFill>
                    <a:srgbClr val="03A6FF"/>
                  </a:solidFill>
                  <a:latin typeface="+mj-ea"/>
                  <a:ea typeface="+mj-ea"/>
                </a:rPr>
                <a:t>佐证材料</a:t>
              </a:r>
              <a:endParaRPr lang="en-US" altLang="zh-CN" b="1" dirty="0">
                <a:solidFill>
                  <a:srgbClr val="03A6FF"/>
                </a:solidFill>
                <a:latin typeface="+mj-ea"/>
                <a:ea typeface="+mj-ea"/>
              </a:endParaRPr>
            </a:p>
            <a:p>
              <a:pPr>
                <a:lnSpc>
                  <a:spcPts val="2400"/>
                </a:lnSpc>
              </a:pPr>
              <a:r>
                <a:rPr lang="zh-CN" altLang="zh-CN" sz="1600" b="1" dirty="0">
                  <a:solidFill>
                    <a:schemeClr val="tx1">
                      <a:lumMod val="65000"/>
                      <a:lumOff val="35000"/>
                    </a:schemeClr>
                  </a:solidFill>
                  <a:latin typeface="+mj-ea"/>
                  <a:ea typeface="+mj-ea"/>
                  <a:cs typeface="+mn-ea"/>
                </a:rPr>
                <a:t>技术合同认定登记证明</a:t>
              </a:r>
              <a:r>
                <a:rPr lang="zh-CN" altLang="en-US" sz="1600" b="1" dirty="0">
                  <a:solidFill>
                    <a:schemeClr val="tx1">
                      <a:lumMod val="65000"/>
                      <a:lumOff val="35000"/>
                    </a:schemeClr>
                  </a:solidFill>
                  <a:latin typeface="+mj-ea"/>
                  <a:ea typeface="+mj-ea"/>
                  <a:cs typeface="+mn-ea"/>
                </a:rPr>
                <a:t>可作为高新技术企业</a:t>
              </a:r>
              <a:r>
                <a:rPr lang="zh-CN" altLang="zh-CN" sz="1600" b="1" dirty="0">
                  <a:solidFill>
                    <a:schemeClr val="tx1">
                      <a:lumMod val="65000"/>
                      <a:lumOff val="35000"/>
                    </a:schemeClr>
                  </a:solidFill>
                  <a:latin typeface="+mj-ea"/>
                  <a:ea typeface="+mj-ea"/>
                  <a:cs typeface="+mn-ea"/>
                </a:rPr>
                <a:t>“技术性收入”</a:t>
              </a:r>
              <a:r>
                <a:rPr lang="zh-CN" altLang="en-US" sz="1600" b="1" dirty="0">
                  <a:solidFill>
                    <a:schemeClr val="tx1">
                      <a:lumMod val="65000"/>
                      <a:lumOff val="35000"/>
                    </a:schemeClr>
                  </a:solidFill>
                  <a:latin typeface="+mj-ea"/>
                  <a:ea typeface="+mj-ea"/>
                  <a:cs typeface="+mn-ea"/>
                </a:rPr>
                <a:t>依据</a:t>
              </a:r>
              <a:endParaRPr lang="en-US" altLang="zh-CN" sz="1600" b="1" dirty="0">
                <a:solidFill>
                  <a:schemeClr val="tx1">
                    <a:lumMod val="65000"/>
                    <a:lumOff val="35000"/>
                  </a:schemeClr>
                </a:solidFill>
                <a:latin typeface="+mj-ea"/>
                <a:ea typeface="+mj-ea"/>
                <a:cs typeface="+mn-ea"/>
              </a:endParaRPr>
            </a:p>
            <a:p>
              <a:endParaRPr lang="zh-CN" altLang="en-US" dirty="0">
                <a:effectLst/>
                <a:latin typeface="+mn-ea"/>
              </a:endParaRPr>
            </a:p>
          </p:txBody>
        </p:sp>
        <p:sp>
          <p:nvSpPr>
            <p:cNvPr id="18" name="7 Rectángulo redondeado"/>
            <p:cNvSpPr>
              <a:spLocks noChangeAspect="1"/>
            </p:cNvSpPr>
            <p:nvPr/>
          </p:nvSpPr>
          <p:spPr bwMode="auto">
            <a:xfrm>
              <a:off x="741837" y="1161131"/>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01</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sp>
          <p:nvSpPr>
            <p:cNvPr id="20" name="7 Rectángulo redondeado"/>
            <p:cNvSpPr>
              <a:spLocks noChangeAspect="1"/>
            </p:cNvSpPr>
            <p:nvPr/>
          </p:nvSpPr>
          <p:spPr bwMode="auto">
            <a:xfrm>
              <a:off x="741836" y="2312188"/>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02</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sp>
          <p:nvSpPr>
            <p:cNvPr id="21" name="7 Rectángulo redondeado"/>
            <p:cNvSpPr>
              <a:spLocks noChangeAspect="1"/>
            </p:cNvSpPr>
            <p:nvPr/>
          </p:nvSpPr>
          <p:spPr bwMode="auto">
            <a:xfrm>
              <a:off x="741835" y="3463245"/>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03</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sp>
          <p:nvSpPr>
            <p:cNvPr id="6" name="7 Rectángulo redondeado"/>
            <p:cNvSpPr>
              <a:spLocks noChangeAspect="1"/>
            </p:cNvSpPr>
            <p:nvPr/>
          </p:nvSpPr>
          <p:spPr bwMode="auto">
            <a:xfrm>
              <a:off x="742470" y="4746137"/>
              <a:ext cx="381917" cy="381917"/>
            </a:xfrm>
            <a:prstGeom prst="roundRect">
              <a:avLst/>
            </a:prstGeom>
            <a:solidFill>
              <a:schemeClr val="accent1"/>
            </a:solidFill>
            <a:ln>
              <a:solidFill>
                <a:srgbClr val="477DEA"/>
              </a:solidFill>
            </a:ln>
          </p:spPr>
          <p:txBody>
            <a:bodyPr lIns="0" tIns="0" rIns="0" bIns="0" rtlCol="0" anchor="ctr"/>
            <a:lstStyle/>
            <a:p>
              <a:pPr algn="ctr"/>
              <a:r>
                <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rPr>
                <a:t>04</a:t>
              </a:r>
              <a:endParaRPr lang="es-MX" sz="1600" dirty="0">
                <a:solidFill>
                  <a:schemeClr val="bg1"/>
                </a:solidFill>
                <a:latin typeface="Impact" panose="020B0806030902050204" pitchFamily="34" charset="0"/>
                <a:ea typeface="Open Sans Extrabold" panose="020B0906030804020204" pitchFamily="34" charset="0"/>
                <a:cs typeface="Open Sans Extrabold" panose="020B0906030804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35"/>
          <p:cNvSpPr/>
          <p:nvPr/>
        </p:nvSpPr>
        <p:spPr>
          <a:xfrm>
            <a:off x="6232443" y="1534152"/>
            <a:ext cx="4739483" cy="3494476"/>
          </a:xfrm>
          <a:prstGeom prst="roundRect">
            <a:avLst/>
          </a:prstGeom>
          <a:noFill/>
          <a:ln>
            <a:solidFill>
              <a:srgbClr val="03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 name="文本框 4"/>
          <p:cNvSpPr txBox="1"/>
          <p:nvPr/>
        </p:nvSpPr>
        <p:spPr>
          <a:xfrm>
            <a:off x="6310163" y="2655200"/>
            <a:ext cx="4666292" cy="861774"/>
          </a:xfrm>
          <a:prstGeom prst="rect">
            <a:avLst/>
          </a:prstGeom>
          <a:noFill/>
        </p:spPr>
        <p:txBody>
          <a:bodyPr wrap="square">
            <a:spAutoFit/>
          </a:bodyPr>
          <a:lstStyle/>
          <a:p>
            <a:r>
              <a:rPr lang="zh-CN" altLang="en-US" sz="1600" b="1" dirty="0">
                <a:solidFill>
                  <a:srgbClr val="03A6FF"/>
                </a:solidFill>
                <a:latin typeface="+mj-ea"/>
                <a:ea typeface="+mj-ea"/>
              </a:rPr>
              <a:t>合同成交额 </a:t>
            </a:r>
            <a:r>
              <a:rPr lang="en-US" altLang="zh-CN" sz="1600" b="1" dirty="0">
                <a:solidFill>
                  <a:srgbClr val="03A6FF"/>
                </a:solidFill>
                <a:latin typeface="+mj-ea"/>
                <a:ea typeface="+mj-ea"/>
              </a:rPr>
              <a:t>=</a:t>
            </a:r>
            <a:r>
              <a:rPr lang="zh-CN" altLang="en-US" sz="1600" b="1" dirty="0">
                <a:solidFill>
                  <a:srgbClr val="03A6FF"/>
                </a:solidFill>
                <a:latin typeface="+mj-ea"/>
                <a:ea typeface="+mj-ea"/>
              </a:rPr>
              <a:t>技术性收入金额 </a:t>
            </a:r>
            <a:r>
              <a:rPr lang="en-US" altLang="zh-CN" sz="1600" b="1" dirty="0">
                <a:solidFill>
                  <a:srgbClr val="03A6FF"/>
                </a:solidFill>
                <a:latin typeface="+mj-ea"/>
                <a:ea typeface="+mj-ea"/>
              </a:rPr>
              <a:t>+ </a:t>
            </a:r>
            <a:r>
              <a:rPr lang="zh-CN" altLang="en-US" sz="1600" b="1" dirty="0">
                <a:solidFill>
                  <a:srgbClr val="03A6FF"/>
                </a:solidFill>
                <a:latin typeface="+mj-ea"/>
                <a:ea typeface="+mj-ea"/>
              </a:rPr>
              <a:t>非技术性收入金额</a:t>
            </a:r>
            <a:endParaRPr lang="zh-CN" altLang="en-US" sz="1600" b="1" dirty="0">
              <a:solidFill>
                <a:srgbClr val="03A6FF"/>
              </a:solidFill>
              <a:latin typeface="+mj-ea"/>
              <a:ea typeface="+mj-ea"/>
            </a:endParaRPr>
          </a:p>
          <a:p>
            <a:endParaRPr lang="zh-CN" altLang="en-US" dirty="0">
              <a:effectLst/>
              <a:latin typeface="+mn-ea"/>
            </a:endParaRPr>
          </a:p>
        </p:txBody>
      </p:sp>
      <p:sp>
        <p:nvSpPr>
          <p:cNvPr id="10" name="文本框 9"/>
          <p:cNvSpPr txBox="1"/>
          <p:nvPr/>
        </p:nvSpPr>
        <p:spPr>
          <a:xfrm>
            <a:off x="430550" y="1750190"/>
            <a:ext cx="4100355" cy="987578"/>
          </a:xfrm>
          <a:prstGeom prst="rect">
            <a:avLst/>
          </a:prstGeom>
          <a:noFill/>
        </p:spPr>
        <p:txBody>
          <a:bodyPr wrap="square">
            <a:spAutoFit/>
          </a:bodyPr>
          <a:lstStyle/>
          <a:p>
            <a:pPr>
              <a:lnSpc>
                <a:spcPts val="2400"/>
              </a:lnSpc>
            </a:pPr>
            <a:r>
              <a:rPr lang="zh-CN" altLang="en-US" sz="1600" b="1" dirty="0">
                <a:solidFill>
                  <a:schemeClr val="tx1">
                    <a:lumMod val="65000"/>
                    <a:lumOff val="35000"/>
                  </a:schemeClr>
                </a:solidFill>
                <a:latin typeface="+mj-ea"/>
                <a:ea typeface="+mj-ea"/>
                <a:cs typeface="+mn-ea"/>
              </a:rPr>
              <a:t>对申请的技术合同进行予以分类登记和存档，出具</a:t>
            </a:r>
            <a:r>
              <a:rPr lang="zh-CN" altLang="en-US" sz="1600" b="1" dirty="0">
                <a:solidFill>
                  <a:srgbClr val="03A6FF"/>
                </a:solidFill>
                <a:latin typeface="+mj-ea"/>
                <a:ea typeface="+mj-ea"/>
                <a:cs typeface="+mn-ea"/>
              </a:rPr>
              <a:t>技术合同认定登记证明</a:t>
            </a:r>
            <a:r>
              <a:rPr lang="zh-CN" altLang="en-US" sz="1600" b="1" dirty="0">
                <a:solidFill>
                  <a:schemeClr val="tx1">
                    <a:lumMod val="65000"/>
                    <a:lumOff val="35000"/>
                  </a:schemeClr>
                </a:solidFill>
                <a:latin typeface="+mj-ea"/>
                <a:ea typeface="+mj-ea"/>
                <a:cs typeface="+mn-ea"/>
              </a:rPr>
              <a:t>，确认合同成交额和核定技术交易额。</a:t>
            </a:r>
            <a:endParaRPr lang="zh-CN" altLang="en-US" sz="1600" b="1" dirty="0">
              <a:solidFill>
                <a:schemeClr val="tx1">
                  <a:lumMod val="65000"/>
                  <a:lumOff val="35000"/>
                </a:schemeClr>
              </a:solidFill>
              <a:latin typeface="+mj-ea"/>
              <a:ea typeface="+mj-ea"/>
              <a:cs typeface="+mn-ea"/>
            </a:endParaRPr>
          </a:p>
        </p:txBody>
      </p:sp>
      <p:sp>
        <p:nvSpPr>
          <p:cNvPr id="2" name="文本框 1"/>
          <p:cNvSpPr txBox="1"/>
          <p:nvPr/>
        </p:nvSpPr>
        <p:spPr>
          <a:xfrm>
            <a:off x="430550" y="4002680"/>
            <a:ext cx="4092197" cy="987578"/>
          </a:xfrm>
          <a:prstGeom prst="rect">
            <a:avLst/>
          </a:prstGeom>
          <a:noFill/>
        </p:spPr>
        <p:txBody>
          <a:bodyPr wrap="square">
            <a:spAutoFit/>
          </a:bodyPr>
          <a:lstStyle/>
          <a:p>
            <a:pPr>
              <a:lnSpc>
                <a:spcPts val="2400"/>
              </a:lnSpc>
            </a:pPr>
            <a:r>
              <a:rPr lang="zh-CN" altLang="en-US" sz="1600" b="1" dirty="0">
                <a:solidFill>
                  <a:schemeClr val="tx1">
                    <a:lumMod val="65000"/>
                    <a:lumOff val="35000"/>
                  </a:schemeClr>
                </a:solidFill>
                <a:latin typeface="+mj-ea"/>
                <a:ea typeface="+mj-ea"/>
                <a:cs typeface="+mn-ea"/>
              </a:rPr>
              <a:t>一般由</a:t>
            </a:r>
            <a:r>
              <a:rPr lang="zh-CN" altLang="en-US" sz="1600" b="1" dirty="0">
                <a:solidFill>
                  <a:srgbClr val="03A6FF"/>
                </a:solidFill>
                <a:latin typeface="+mj-ea"/>
                <a:ea typeface="+mj-ea"/>
                <a:cs typeface="+mn-ea"/>
              </a:rPr>
              <a:t>卖方</a:t>
            </a:r>
            <a:r>
              <a:rPr lang="zh-CN" altLang="en-US" sz="1600" b="1" dirty="0">
                <a:solidFill>
                  <a:schemeClr val="tx1">
                    <a:lumMod val="65000"/>
                    <a:lumOff val="35000"/>
                  </a:schemeClr>
                </a:solidFill>
                <a:latin typeface="+mj-ea"/>
                <a:ea typeface="+mj-ea"/>
                <a:cs typeface="+mn-ea"/>
              </a:rPr>
              <a:t>（法人、其他组织或者个人）进行登记，可持认定登记证明，</a:t>
            </a:r>
            <a:r>
              <a:rPr lang="zh-CN" altLang="en-US" sz="1600" b="1" dirty="0">
                <a:solidFill>
                  <a:srgbClr val="03A6FF"/>
                </a:solidFill>
                <a:latin typeface="+mj-ea"/>
                <a:ea typeface="+mj-ea"/>
                <a:cs typeface="+mn-ea"/>
              </a:rPr>
              <a:t>自行办理</a:t>
            </a:r>
            <a:r>
              <a:rPr lang="zh-CN" altLang="en-US" sz="1600" b="1" dirty="0">
                <a:solidFill>
                  <a:schemeClr val="tx1">
                    <a:lumMod val="65000"/>
                    <a:lumOff val="35000"/>
                  </a:schemeClr>
                </a:solidFill>
                <a:latin typeface="+mj-ea"/>
                <a:ea typeface="+mj-ea"/>
                <a:cs typeface="+mn-ea"/>
              </a:rPr>
              <a:t>纳税申报并享受税收优惠，相关资料</a:t>
            </a:r>
            <a:r>
              <a:rPr lang="zh-CN" altLang="en-US" sz="1600" b="1" dirty="0">
                <a:solidFill>
                  <a:srgbClr val="03A6FF"/>
                </a:solidFill>
                <a:latin typeface="+mj-ea"/>
                <a:ea typeface="+mj-ea"/>
                <a:cs typeface="+mn-ea"/>
              </a:rPr>
              <a:t>留存备查</a:t>
            </a:r>
            <a:endParaRPr lang="zh-CN" altLang="en-US" sz="1600" b="1" dirty="0">
              <a:solidFill>
                <a:srgbClr val="03A6FF"/>
              </a:solidFill>
              <a:latin typeface="+mj-ea"/>
              <a:ea typeface="+mj-ea"/>
              <a:cs typeface="+mn-ea"/>
            </a:endParaRPr>
          </a:p>
        </p:txBody>
      </p:sp>
      <p:cxnSp>
        <p:nvCxnSpPr>
          <p:cNvPr id="9" name="Straight Connector 13"/>
          <p:cNvCxnSpPr/>
          <p:nvPr/>
        </p:nvCxnSpPr>
        <p:spPr>
          <a:xfrm flipH="1">
            <a:off x="481832" y="1650407"/>
            <a:ext cx="2461043" cy="0"/>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11" name="文本框 10"/>
          <p:cNvSpPr txBox="1"/>
          <p:nvPr/>
        </p:nvSpPr>
        <p:spPr>
          <a:xfrm>
            <a:off x="419452" y="1219520"/>
            <a:ext cx="2585802" cy="430887"/>
          </a:xfrm>
          <a:prstGeom prst="rect">
            <a:avLst/>
          </a:prstGeom>
          <a:noFill/>
        </p:spPr>
        <p:txBody>
          <a:bodyPr wrap="square">
            <a:spAutoFit/>
          </a:bodyPr>
          <a:lstStyle/>
          <a:p>
            <a:r>
              <a:rPr lang="zh-CN" altLang="en-US" sz="2200" b="1" dirty="0">
                <a:solidFill>
                  <a:schemeClr val="tx1">
                    <a:lumMod val="65000"/>
                    <a:lumOff val="35000"/>
                  </a:schemeClr>
                </a:solidFill>
                <a:latin typeface="+mj-ea"/>
                <a:ea typeface="+mj-ea"/>
                <a:cs typeface="+mn-ea"/>
                <a:sym typeface="Arial" panose="020B0604020202020204" pitchFamily="34" charset="0"/>
              </a:rPr>
              <a:t>科技部门</a:t>
            </a:r>
            <a:endParaRPr lang="zh-CN" altLang="en-US" sz="2200" dirty="0">
              <a:latin typeface="+mj-ea"/>
              <a:ea typeface="+mj-ea"/>
            </a:endParaRPr>
          </a:p>
        </p:txBody>
      </p:sp>
      <p:cxnSp>
        <p:nvCxnSpPr>
          <p:cNvPr id="13" name="Straight Connector 13"/>
          <p:cNvCxnSpPr/>
          <p:nvPr/>
        </p:nvCxnSpPr>
        <p:spPr>
          <a:xfrm flipH="1">
            <a:off x="506878" y="3902896"/>
            <a:ext cx="2461043" cy="0"/>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14" name="文本框 13"/>
          <p:cNvSpPr txBox="1"/>
          <p:nvPr/>
        </p:nvSpPr>
        <p:spPr>
          <a:xfrm>
            <a:off x="471936" y="3472009"/>
            <a:ext cx="2585802" cy="430887"/>
          </a:xfrm>
          <a:prstGeom prst="rect">
            <a:avLst/>
          </a:prstGeom>
          <a:noFill/>
        </p:spPr>
        <p:txBody>
          <a:bodyPr wrap="square">
            <a:spAutoFit/>
          </a:bodyPr>
          <a:lstStyle/>
          <a:p>
            <a:r>
              <a:rPr lang="zh-CN" altLang="en-US" sz="2200" b="1" dirty="0">
                <a:solidFill>
                  <a:schemeClr val="tx1">
                    <a:lumMod val="65000"/>
                    <a:lumOff val="35000"/>
                  </a:schemeClr>
                </a:solidFill>
                <a:latin typeface="+mj-ea"/>
                <a:ea typeface="+mj-ea"/>
                <a:cs typeface="+mn-ea"/>
                <a:sym typeface="Arial" panose="020B0604020202020204" pitchFamily="34" charset="0"/>
              </a:rPr>
              <a:t>申请单位</a:t>
            </a:r>
            <a:endParaRPr lang="zh-CN" altLang="en-US" sz="2200" dirty="0">
              <a:latin typeface="+mj-ea"/>
              <a:ea typeface="+mj-ea"/>
            </a:endParaRPr>
          </a:p>
        </p:txBody>
      </p:sp>
      <p:sp>
        <p:nvSpPr>
          <p:cNvPr id="23" name="矩形 22"/>
          <p:cNvSpPr/>
          <p:nvPr/>
        </p:nvSpPr>
        <p:spPr>
          <a:xfrm>
            <a:off x="406576" y="190558"/>
            <a:ext cx="4672630" cy="584775"/>
          </a:xfrm>
          <a:prstGeom prst="rect">
            <a:avLst/>
          </a:prstGeom>
        </p:spPr>
        <p:txBody>
          <a:bodyPr wrap="square">
            <a:spAutoFit/>
          </a:bodyPr>
          <a:lstStyle/>
          <a:p>
            <a:r>
              <a:rPr lang="zh-CN" altLang="en-US" sz="3200" b="1" dirty="0">
                <a:solidFill>
                  <a:srgbClr val="03A6FF"/>
                </a:solidFill>
                <a:latin typeface="+mj-ea"/>
                <a:ea typeface="+mj-ea"/>
                <a:cs typeface="+mj-ea"/>
              </a:rPr>
              <a:t>登记主体</a:t>
            </a:r>
            <a:endParaRPr lang="zh-CN" altLang="en-US" sz="3200" b="1" dirty="0">
              <a:solidFill>
                <a:srgbClr val="03A6FF"/>
              </a:solidFill>
              <a:latin typeface="+mj-ea"/>
              <a:ea typeface="+mj-ea"/>
              <a:cs typeface="+mj-ea"/>
            </a:endParaRPr>
          </a:p>
        </p:txBody>
      </p:sp>
      <p:grpSp>
        <p:nvGrpSpPr>
          <p:cNvPr id="28" name="组合 27"/>
          <p:cNvGrpSpPr/>
          <p:nvPr/>
        </p:nvGrpSpPr>
        <p:grpSpPr>
          <a:xfrm>
            <a:off x="6028613" y="1319907"/>
            <a:ext cx="5743935" cy="1136030"/>
            <a:chOff x="2322565" y="1837044"/>
            <a:chExt cx="5455912" cy="1136030"/>
          </a:xfrm>
        </p:grpSpPr>
        <p:sp>
          <p:nvSpPr>
            <p:cNvPr id="29" name="等腰三角形 28"/>
            <p:cNvSpPr/>
            <p:nvPr/>
          </p:nvSpPr>
          <p:spPr>
            <a:xfrm rot="5400000">
              <a:off x="4618858" y="613671"/>
              <a:ext cx="232036" cy="3972510"/>
            </a:xfrm>
            <a:prstGeom prst="triangle">
              <a:avLst/>
            </a:prstGeom>
            <a:gradFill flip="none" rotWithShape="1">
              <a:gsLst>
                <a:gs pos="0">
                  <a:sysClr val="windowText" lastClr="000000">
                    <a:alpha val="31000"/>
                  </a:sysClr>
                </a:gs>
                <a:gs pos="100000">
                  <a:sysClr val="windowText" lastClr="000000">
                    <a:alpha val="0"/>
                  </a:sysClr>
                </a:gs>
              </a:gsLst>
              <a:lin ang="2700000" scaled="1"/>
              <a:tileRect/>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等线" panose="02010600030101010101" charset="-122"/>
                <a:ea typeface="华文细黑" panose="02010600040101010101" pitchFamily="2" charset="-122"/>
              </a:endParaRPr>
            </a:p>
          </p:txBody>
        </p:sp>
        <p:sp>
          <p:nvSpPr>
            <p:cNvPr id="30" name="矩形 29"/>
            <p:cNvSpPr/>
            <p:nvPr/>
          </p:nvSpPr>
          <p:spPr>
            <a:xfrm>
              <a:off x="6721131" y="2211783"/>
              <a:ext cx="761290" cy="761290"/>
            </a:xfrm>
            <a:prstGeom prst="rect">
              <a:avLst/>
            </a:prstGeom>
            <a:solidFill>
              <a:srgbClr val="006F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1" name="五边形 17"/>
            <p:cNvSpPr/>
            <p:nvPr/>
          </p:nvSpPr>
          <p:spPr>
            <a:xfrm flipH="1">
              <a:off x="2322565" y="1856705"/>
              <a:ext cx="4398564" cy="761290"/>
            </a:xfrm>
            <a:prstGeom prst="homePlate">
              <a:avLst/>
            </a:prstGeom>
            <a:solidFill>
              <a:srgbClr val="03A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2" name="平行四边形 31"/>
            <p:cNvSpPr/>
            <p:nvPr/>
          </p:nvSpPr>
          <p:spPr>
            <a:xfrm rot="5400000">
              <a:off x="6533760" y="2024414"/>
              <a:ext cx="1136030" cy="761290"/>
            </a:xfrm>
            <a:prstGeom prst="parallelogram">
              <a:avLst>
                <a:gd name="adj" fmla="val 47278"/>
              </a:avLst>
            </a:prstGeom>
            <a:solidFill>
              <a:srgbClr val="03A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3" name="TextBox 6"/>
            <p:cNvSpPr txBox="1"/>
            <p:nvPr/>
          </p:nvSpPr>
          <p:spPr>
            <a:xfrm>
              <a:off x="6425073" y="2028505"/>
              <a:ext cx="1353404" cy="769441"/>
            </a:xfrm>
            <a:prstGeom prst="rect">
              <a:avLst/>
            </a:prstGeom>
            <a:noFill/>
          </p:spPr>
          <p:txBody>
            <a:bodyPr wrap="square" rtlCol="0">
              <a:spAutoFit/>
              <a:scene3d>
                <a:camera prst="perspectiveHeroicExtremeRightFacing" fov="1800000">
                  <a:rot lat="19988798" lon="19613017" rev="21460732"/>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400" b="0" i="0" u="none" strike="noStrike" kern="0" cap="none" spc="0" normalizeH="0" baseline="0" noProof="0" dirty="0">
                <a:ln>
                  <a:noFill/>
                </a:ln>
                <a:solidFill>
                  <a:prstClr val="white"/>
                </a:solidFill>
                <a:effectLst/>
                <a:uLnTx/>
                <a:uFillTx/>
                <a:latin typeface="Impact" panose="020B0806030902050204" pitchFamily="34" charset="0"/>
                <a:ea typeface="等线" panose="02010600030101010101" charset="-122"/>
              </a:endParaRPr>
            </a:p>
          </p:txBody>
        </p:sp>
        <p:sp>
          <p:nvSpPr>
            <p:cNvPr id="34" name="Freeform 22"/>
            <p:cNvSpPr>
              <a:spLocks noEditPoints="1"/>
            </p:cNvSpPr>
            <p:nvPr/>
          </p:nvSpPr>
          <p:spPr bwMode="auto">
            <a:xfrm>
              <a:off x="6917780" y="2201827"/>
              <a:ext cx="357117" cy="358982"/>
            </a:xfrm>
            <a:custGeom>
              <a:avLst/>
              <a:gdLst>
                <a:gd name="T0" fmla="*/ 246 w 383"/>
                <a:gd name="T1" fmla="*/ 217 h 385"/>
                <a:gd name="T2" fmla="*/ 323 w 383"/>
                <a:gd name="T3" fmla="*/ 291 h 385"/>
                <a:gd name="T4" fmla="*/ 347 w 383"/>
                <a:gd name="T5" fmla="*/ 268 h 385"/>
                <a:gd name="T6" fmla="*/ 359 w 383"/>
                <a:gd name="T7" fmla="*/ 265 h 385"/>
                <a:gd name="T8" fmla="*/ 368 w 383"/>
                <a:gd name="T9" fmla="*/ 266 h 385"/>
                <a:gd name="T10" fmla="*/ 381 w 383"/>
                <a:gd name="T11" fmla="*/ 279 h 385"/>
                <a:gd name="T12" fmla="*/ 383 w 383"/>
                <a:gd name="T13" fmla="*/ 360 h 385"/>
                <a:gd name="T14" fmla="*/ 372 w 383"/>
                <a:gd name="T15" fmla="*/ 381 h 385"/>
                <a:gd name="T16" fmla="*/ 287 w 383"/>
                <a:gd name="T17" fmla="*/ 385 h 385"/>
                <a:gd name="T18" fmla="*/ 270 w 383"/>
                <a:gd name="T19" fmla="*/ 377 h 385"/>
                <a:gd name="T20" fmla="*/ 264 w 383"/>
                <a:gd name="T21" fmla="*/ 360 h 385"/>
                <a:gd name="T22" fmla="*/ 270 w 383"/>
                <a:gd name="T23" fmla="*/ 344 h 385"/>
                <a:gd name="T24" fmla="*/ 222 w 383"/>
                <a:gd name="T25" fmla="*/ 257 h 385"/>
                <a:gd name="T26" fmla="*/ 216 w 383"/>
                <a:gd name="T27" fmla="*/ 234 h 385"/>
                <a:gd name="T28" fmla="*/ 233 w 383"/>
                <a:gd name="T29" fmla="*/ 217 h 385"/>
                <a:gd name="T30" fmla="*/ 149 w 383"/>
                <a:gd name="T31" fmla="*/ 217 h 385"/>
                <a:gd name="T32" fmla="*/ 166 w 383"/>
                <a:gd name="T33" fmla="*/ 234 h 385"/>
                <a:gd name="T34" fmla="*/ 161 w 383"/>
                <a:gd name="T35" fmla="*/ 257 h 385"/>
                <a:gd name="T36" fmla="*/ 112 w 383"/>
                <a:gd name="T37" fmla="*/ 344 h 385"/>
                <a:gd name="T38" fmla="*/ 119 w 383"/>
                <a:gd name="T39" fmla="*/ 360 h 385"/>
                <a:gd name="T40" fmla="*/ 112 w 383"/>
                <a:gd name="T41" fmla="*/ 377 h 385"/>
                <a:gd name="T42" fmla="*/ 95 w 383"/>
                <a:gd name="T43" fmla="*/ 385 h 385"/>
                <a:gd name="T44" fmla="*/ 11 w 383"/>
                <a:gd name="T45" fmla="*/ 381 h 385"/>
                <a:gd name="T46" fmla="*/ 0 w 383"/>
                <a:gd name="T47" fmla="*/ 360 h 385"/>
                <a:gd name="T48" fmla="*/ 1 w 383"/>
                <a:gd name="T49" fmla="*/ 279 h 385"/>
                <a:gd name="T50" fmla="*/ 14 w 383"/>
                <a:gd name="T51" fmla="*/ 266 h 385"/>
                <a:gd name="T52" fmla="*/ 23 w 383"/>
                <a:gd name="T53" fmla="*/ 265 h 385"/>
                <a:gd name="T54" fmla="*/ 34 w 383"/>
                <a:gd name="T55" fmla="*/ 268 h 385"/>
                <a:gd name="T56" fmla="*/ 59 w 383"/>
                <a:gd name="T57" fmla="*/ 291 h 385"/>
                <a:gd name="T58" fmla="*/ 137 w 383"/>
                <a:gd name="T59" fmla="*/ 217 h 385"/>
                <a:gd name="T60" fmla="*/ 359 w 383"/>
                <a:gd name="T61" fmla="*/ 0 h 385"/>
                <a:gd name="T62" fmla="*/ 380 w 383"/>
                <a:gd name="T63" fmla="*/ 13 h 385"/>
                <a:gd name="T64" fmla="*/ 383 w 383"/>
                <a:gd name="T65" fmla="*/ 96 h 385"/>
                <a:gd name="T66" fmla="*/ 376 w 383"/>
                <a:gd name="T67" fmla="*/ 113 h 385"/>
                <a:gd name="T68" fmla="*/ 364 w 383"/>
                <a:gd name="T69" fmla="*/ 120 h 385"/>
                <a:gd name="T70" fmla="*/ 353 w 383"/>
                <a:gd name="T71" fmla="*/ 120 h 385"/>
                <a:gd name="T72" fmla="*/ 342 w 383"/>
                <a:gd name="T73" fmla="*/ 113 h 385"/>
                <a:gd name="T74" fmla="*/ 256 w 383"/>
                <a:gd name="T75" fmla="*/ 161 h 385"/>
                <a:gd name="T76" fmla="*/ 233 w 383"/>
                <a:gd name="T77" fmla="*/ 167 h 385"/>
                <a:gd name="T78" fmla="*/ 216 w 383"/>
                <a:gd name="T79" fmla="*/ 151 h 385"/>
                <a:gd name="T80" fmla="*/ 222 w 383"/>
                <a:gd name="T81" fmla="*/ 127 h 385"/>
                <a:gd name="T82" fmla="*/ 270 w 383"/>
                <a:gd name="T83" fmla="*/ 41 h 385"/>
                <a:gd name="T84" fmla="*/ 264 w 383"/>
                <a:gd name="T85" fmla="*/ 24 h 385"/>
                <a:gd name="T86" fmla="*/ 270 w 383"/>
                <a:gd name="T87" fmla="*/ 8 h 385"/>
                <a:gd name="T88" fmla="*/ 287 w 383"/>
                <a:gd name="T89" fmla="*/ 0 h 385"/>
                <a:gd name="T90" fmla="*/ 95 w 383"/>
                <a:gd name="T91" fmla="*/ 0 h 385"/>
                <a:gd name="T92" fmla="*/ 112 w 383"/>
                <a:gd name="T93" fmla="*/ 8 h 385"/>
                <a:gd name="T94" fmla="*/ 119 w 383"/>
                <a:gd name="T95" fmla="*/ 24 h 385"/>
                <a:gd name="T96" fmla="*/ 112 w 383"/>
                <a:gd name="T97" fmla="*/ 41 h 385"/>
                <a:gd name="T98" fmla="*/ 161 w 383"/>
                <a:gd name="T99" fmla="*/ 127 h 385"/>
                <a:gd name="T100" fmla="*/ 166 w 383"/>
                <a:gd name="T101" fmla="*/ 151 h 385"/>
                <a:gd name="T102" fmla="*/ 149 w 383"/>
                <a:gd name="T103" fmla="*/ 167 h 385"/>
                <a:gd name="T104" fmla="*/ 126 w 383"/>
                <a:gd name="T105" fmla="*/ 161 h 385"/>
                <a:gd name="T106" fmla="*/ 39 w 383"/>
                <a:gd name="T107" fmla="*/ 113 h 385"/>
                <a:gd name="T108" fmla="*/ 29 w 383"/>
                <a:gd name="T109" fmla="*/ 120 h 385"/>
                <a:gd name="T110" fmla="*/ 19 w 383"/>
                <a:gd name="T111" fmla="*/ 120 h 385"/>
                <a:gd name="T112" fmla="*/ 6 w 383"/>
                <a:gd name="T113" fmla="*/ 113 h 385"/>
                <a:gd name="T114" fmla="*/ 0 w 383"/>
                <a:gd name="T115" fmla="*/ 96 h 385"/>
                <a:gd name="T116" fmla="*/ 2 w 383"/>
                <a:gd name="T117" fmla="*/ 13 h 385"/>
                <a:gd name="T118" fmla="*/ 23 w 383"/>
                <a:gd name="T1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385">
                  <a:moveTo>
                    <a:pt x="233" y="217"/>
                  </a:moveTo>
                  <a:lnTo>
                    <a:pt x="246" y="217"/>
                  </a:lnTo>
                  <a:lnTo>
                    <a:pt x="256" y="224"/>
                  </a:lnTo>
                  <a:lnTo>
                    <a:pt x="323" y="291"/>
                  </a:lnTo>
                  <a:lnTo>
                    <a:pt x="342" y="272"/>
                  </a:lnTo>
                  <a:lnTo>
                    <a:pt x="347" y="268"/>
                  </a:lnTo>
                  <a:lnTo>
                    <a:pt x="353" y="265"/>
                  </a:lnTo>
                  <a:lnTo>
                    <a:pt x="359" y="265"/>
                  </a:lnTo>
                  <a:lnTo>
                    <a:pt x="364" y="265"/>
                  </a:lnTo>
                  <a:lnTo>
                    <a:pt x="368" y="266"/>
                  </a:lnTo>
                  <a:lnTo>
                    <a:pt x="376" y="272"/>
                  </a:lnTo>
                  <a:lnTo>
                    <a:pt x="381" y="279"/>
                  </a:lnTo>
                  <a:lnTo>
                    <a:pt x="383" y="288"/>
                  </a:lnTo>
                  <a:lnTo>
                    <a:pt x="383" y="360"/>
                  </a:lnTo>
                  <a:lnTo>
                    <a:pt x="380" y="372"/>
                  </a:lnTo>
                  <a:lnTo>
                    <a:pt x="372" y="381"/>
                  </a:lnTo>
                  <a:lnTo>
                    <a:pt x="359" y="385"/>
                  </a:lnTo>
                  <a:lnTo>
                    <a:pt x="287" y="385"/>
                  </a:lnTo>
                  <a:lnTo>
                    <a:pt x="278" y="382"/>
                  </a:lnTo>
                  <a:lnTo>
                    <a:pt x="270" y="377"/>
                  </a:lnTo>
                  <a:lnTo>
                    <a:pt x="265" y="369"/>
                  </a:lnTo>
                  <a:lnTo>
                    <a:pt x="264" y="360"/>
                  </a:lnTo>
                  <a:lnTo>
                    <a:pt x="265" y="351"/>
                  </a:lnTo>
                  <a:lnTo>
                    <a:pt x="270" y="344"/>
                  </a:lnTo>
                  <a:lnTo>
                    <a:pt x="289" y="324"/>
                  </a:lnTo>
                  <a:lnTo>
                    <a:pt x="222" y="257"/>
                  </a:lnTo>
                  <a:lnTo>
                    <a:pt x="216" y="247"/>
                  </a:lnTo>
                  <a:lnTo>
                    <a:pt x="216" y="234"/>
                  </a:lnTo>
                  <a:lnTo>
                    <a:pt x="222" y="224"/>
                  </a:lnTo>
                  <a:lnTo>
                    <a:pt x="233" y="217"/>
                  </a:lnTo>
                  <a:close/>
                  <a:moveTo>
                    <a:pt x="137" y="217"/>
                  </a:moveTo>
                  <a:lnTo>
                    <a:pt x="149" y="217"/>
                  </a:lnTo>
                  <a:lnTo>
                    <a:pt x="161" y="224"/>
                  </a:lnTo>
                  <a:lnTo>
                    <a:pt x="166" y="234"/>
                  </a:lnTo>
                  <a:lnTo>
                    <a:pt x="166" y="247"/>
                  </a:lnTo>
                  <a:lnTo>
                    <a:pt x="161" y="257"/>
                  </a:lnTo>
                  <a:lnTo>
                    <a:pt x="94" y="324"/>
                  </a:lnTo>
                  <a:lnTo>
                    <a:pt x="112" y="344"/>
                  </a:lnTo>
                  <a:lnTo>
                    <a:pt x="117" y="351"/>
                  </a:lnTo>
                  <a:lnTo>
                    <a:pt x="119" y="360"/>
                  </a:lnTo>
                  <a:lnTo>
                    <a:pt x="117" y="369"/>
                  </a:lnTo>
                  <a:lnTo>
                    <a:pt x="112" y="377"/>
                  </a:lnTo>
                  <a:lnTo>
                    <a:pt x="104" y="382"/>
                  </a:lnTo>
                  <a:lnTo>
                    <a:pt x="95" y="385"/>
                  </a:lnTo>
                  <a:lnTo>
                    <a:pt x="23" y="385"/>
                  </a:lnTo>
                  <a:lnTo>
                    <a:pt x="11" y="381"/>
                  </a:lnTo>
                  <a:lnTo>
                    <a:pt x="2" y="372"/>
                  </a:lnTo>
                  <a:lnTo>
                    <a:pt x="0" y="360"/>
                  </a:lnTo>
                  <a:lnTo>
                    <a:pt x="0" y="288"/>
                  </a:lnTo>
                  <a:lnTo>
                    <a:pt x="1" y="279"/>
                  </a:lnTo>
                  <a:lnTo>
                    <a:pt x="6" y="272"/>
                  </a:lnTo>
                  <a:lnTo>
                    <a:pt x="14" y="266"/>
                  </a:lnTo>
                  <a:lnTo>
                    <a:pt x="19" y="265"/>
                  </a:lnTo>
                  <a:lnTo>
                    <a:pt x="23" y="265"/>
                  </a:lnTo>
                  <a:lnTo>
                    <a:pt x="29" y="265"/>
                  </a:lnTo>
                  <a:lnTo>
                    <a:pt x="34" y="268"/>
                  </a:lnTo>
                  <a:lnTo>
                    <a:pt x="39" y="272"/>
                  </a:lnTo>
                  <a:lnTo>
                    <a:pt x="59" y="291"/>
                  </a:lnTo>
                  <a:lnTo>
                    <a:pt x="126" y="224"/>
                  </a:lnTo>
                  <a:lnTo>
                    <a:pt x="137" y="217"/>
                  </a:lnTo>
                  <a:close/>
                  <a:moveTo>
                    <a:pt x="287" y="0"/>
                  </a:moveTo>
                  <a:lnTo>
                    <a:pt x="359" y="0"/>
                  </a:lnTo>
                  <a:lnTo>
                    <a:pt x="372" y="4"/>
                  </a:lnTo>
                  <a:lnTo>
                    <a:pt x="380" y="13"/>
                  </a:lnTo>
                  <a:lnTo>
                    <a:pt x="383" y="24"/>
                  </a:lnTo>
                  <a:lnTo>
                    <a:pt x="383" y="96"/>
                  </a:lnTo>
                  <a:lnTo>
                    <a:pt x="381" y="105"/>
                  </a:lnTo>
                  <a:lnTo>
                    <a:pt x="376" y="113"/>
                  </a:lnTo>
                  <a:lnTo>
                    <a:pt x="368" y="118"/>
                  </a:lnTo>
                  <a:lnTo>
                    <a:pt x="364" y="120"/>
                  </a:lnTo>
                  <a:lnTo>
                    <a:pt x="359" y="121"/>
                  </a:lnTo>
                  <a:lnTo>
                    <a:pt x="353" y="120"/>
                  </a:lnTo>
                  <a:lnTo>
                    <a:pt x="347" y="117"/>
                  </a:lnTo>
                  <a:lnTo>
                    <a:pt x="342" y="113"/>
                  </a:lnTo>
                  <a:lnTo>
                    <a:pt x="323" y="94"/>
                  </a:lnTo>
                  <a:lnTo>
                    <a:pt x="256" y="161"/>
                  </a:lnTo>
                  <a:lnTo>
                    <a:pt x="246" y="167"/>
                  </a:lnTo>
                  <a:lnTo>
                    <a:pt x="233" y="167"/>
                  </a:lnTo>
                  <a:lnTo>
                    <a:pt x="222" y="161"/>
                  </a:lnTo>
                  <a:lnTo>
                    <a:pt x="216" y="151"/>
                  </a:lnTo>
                  <a:lnTo>
                    <a:pt x="216" y="139"/>
                  </a:lnTo>
                  <a:lnTo>
                    <a:pt x="222" y="127"/>
                  </a:lnTo>
                  <a:lnTo>
                    <a:pt x="289" y="60"/>
                  </a:lnTo>
                  <a:lnTo>
                    <a:pt x="270" y="41"/>
                  </a:lnTo>
                  <a:lnTo>
                    <a:pt x="265" y="33"/>
                  </a:lnTo>
                  <a:lnTo>
                    <a:pt x="264" y="24"/>
                  </a:lnTo>
                  <a:lnTo>
                    <a:pt x="265" y="15"/>
                  </a:lnTo>
                  <a:lnTo>
                    <a:pt x="270" y="8"/>
                  </a:lnTo>
                  <a:lnTo>
                    <a:pt x="278" y="2"/>
                  </a:lnTo>
                  <a:lnTo>
                    <a:pt x="287" y="0"/>
                  </a:lnTo>
                  <a:close/>
                  <a:moveTo>
                    <a:pt x="23" y="0"/>
                  </a:moveTo>
                  <a:lnTo>
                    <a:pt x="95" y="0"/>
                  </a:lnTo>
                  <a:lnTo>
                    <a:pt x="104" y="2"/>
                  </a:lnTo>
                  <a:lnTo>
                    <a:pt x="112" y="8"/>
                  </a:lnTo>
                  <a:lnTo>
                    <a:pt x="117" y="15"/>
                  </a:lnTo>
                  <a:lnTo>
                    <a:pt x="119" y="24"/>
                  </a:lnTo>
                  <a:lnTo>
                    <a:pt x="117" y="33"/>
                  </a:lnTo>
                  <a:lnTo>
                    <a:pt x="112" y="41"/>
                  </a:lnTo>
                  <a:lnTo>
                    <a:pt x="94" y="60"/>
                  </a:lnTo>
                  <a:lnTo>
                    <a:pt x="161" y="127"/>
                  </a:lnTo>
                  <a:lnTo>
                    <a:pt x="166" y="139"/>
                  </a:lnTo>
                  <a:lnTo>
                    <a:pt x="166" y="151"/>
                  </a:lnTo>
                  <a:lnTo>
                    <a:pt x="161" y="161"/>
                  </a:lnTo>
                  <a:lnTo>
                    <a:pt x="149" y="167"/>
                  </a:lnTo>
                  <a:lnTo>
                    <a:pt x="137" y="167"/>
                  </a:lnTo>
                  <a:lnTo>
                    <a:pt x="126" y="161"/>
                  </a:lnTo>
                  <a:lnTo>
                    <a:pt x="59" y="94"/>
                  </a:lnTo>
                  <a:lnTo>
                    <a:pt x="39" y="113"/>
                  </a:lnTo>
                  <a:lnTo>
                    <a:pt x="34" y="117"/>
                  </a:lnTo>
                  <a:lnTo>
                    <a:pt x="29" y="120"/>
                  </a:lnTo>
                  <a:lnTo>
                    <a:pt x="23" y="121"/>
                  </a:lnTo>
                  <a:lnTo>
                    <a:pt x="19" y="120"/>
                  </a:lnTo>
                  <a:lnTo>
                    <a:pt x="14" y="118"/>
                  </a:lnTo>
                  <a:lnTo>
                    <a:pt x="6" y="113"/>
                  </a:lnTo>
                  <a:lnTo>
                    <a:pt x="1" y="105"/>
                  </a:lnTo>
                  <a:lnTo>
                    <a:pt x="0" y="96"/>
                  </a:lnTo>
                  <a:lnTo>
                    <a:pt x="0" y="24"/>
                  </a:lnTo>
                  <a:lnTo>
                    <a:pt x="2" y="13"/>
                  </a:lnTo>
                  <a:lnTo>
                    <a:pt x="11" y="4"/>
                  </a:lnTo>
                  <a:lnTo>
                    <a:pt x="23" y="0"/>
                  </a:lnTo>
                  <a:close/>
                </a:path>
              </a:pathLst>
            </a:custGeom>
            <a:solidFill>
              <a:sysClr val="window" lastClr="FFFFF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sp>
          <p:nvSpPr>
            <p:cNvPr id="35" name="Rectangle 42"/>
            <p:cNvSpPr/>
            <p:nvPr/>
          </p:nvSpPr>
          <p:spPr>
            <a:xfrm>
              <a:off x="2776251" y="2009153"/>
              <a:ext cx="1353404" cy="587448"/>
            </a:xfrm>
            <a:prstGeom prst="rect">
              <a:avLst/>
            </a:prstGeom>
            <a:noFill/>
            <a:ln w="12700" cap="flat" cmpd="sng" algn="ctr">
              <a:noFill/>
              <a:prstDash val="solid"/>
            </a:ln>
            <a:effectLst/>
          </p:spPr>
          <p:txBody>
            <a:bodyPr lIns="91440" tIns="0" rIns="91440" bIns="0" rtlCol="0" anchor="t"/>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prstClr val="white"/>
                  </a:solidFill>
                  <a:effectLst/>
                  <a:uLnTx/>
                  <a:uFillTx/>
                  <a:latin typeface="+mj-ea"/>
                  <a:ea typeface="+mj-ea"/>
                  <a:cs typeface="Arial" panose="020B0604020202020204" pitchFamily="34" charset="0"/>
                </a:rPr>
                <a:t>概念区分</a:t>
              </a:r>
              <a:endParaRPr kumimoji="0" lang="en-US" sz="2200" b="1" i="0" u="none" strike="noStrike" kern="0" cap="none" spc="0" normalizeH="0" baseline="0" noProof="0" dirty="0">
                <a:ln>
                  <a:noFill/>
                </a:ln>
                <a:solidFill>
                  <a:prstClr val="white"/>
                </a:solidFill>
                <a:effectLst/>
                <a:uLnTx/>
                <a:uFillTx/>
                <a:latin typeface="+mj-ea"/>
                <a:ea typeface="+mj-ea"/>
                <a:cs typeface="Arial" panose="020B0604020202020204" pitchFamily="34" charset="0"/>
              </a:endParaRPr>
            </a:p>
          </p:txBody>
        </p:sp>
      </p:grpSp>
      <p:sp>
        <p:nvSpPr>
          <p:cNvPr id="20" name="文本框 19"/>
          <p:cNvSpPr txBox="1"/>
          <p:nvPr/>
        </p:nvSpPr>
        <p:spPr>
          <a:xfrm>
            <a:off x="6349372" y="3105215"/>
            <a:ext cx="4357107" cy="1283108"/>
          </a:xfrm>
          <a:prstGeom prst="rect">
            <a:avLst/>
          </a:prstGeom>
          <a:noFill/>
        </p:spPr>
        <p:txBody>
          <a:bodyPr wrap="square">
            <a:spAutoFit/>
          </a:bodyPr>
          <a:lstStyle/>
          <a:p>
            <a:pPr algn="just">
              <a:lnSpc>
                <a:spcPts val="2400"/>
              </a:lnSpc>
            </a:pPr>
            <a:r>
              <a:rPr lang="en-US" altLang="zh-CN" sz="1400" b="1" dirty="0">
                <a:solidFill>
                  <a:schemeClr val="tx1">
                    <a:lumMod val="65000"/>
                    <a:lumOff val="35000"/>
                  </a:schemeClr>
                </a:solidFill>
                <a:latin typeface="+mj-ea"/>
                <a:ea typeface="+mj-ea"/>
                <a:cs typeface="+mn-ea"/>
              </a:rPr>
              <a:t>1.</a:t>
            </a:r>
            <a:r>
              <a:rPr lang="zh-CN" altLang="en-US" sz="1400" b="1" dirty="0">
                <a:solidFill>
                  <a:schemeClr val="tx1">
                    <a:lumMod val="65000"/>
                    <a:lumOff val="35000"/>
                  </a:schemeClr>
                </a:solidFill>
                <a:latin typeface="+mj-ea"/>
                <a:ea typeface="+mj-ea"/>
                <a:cs typeface="+mn-ea"/>
              </a:rPr>
              <a:t>合同成交额是指技术合同成交项目的总金额。</a:t>
            </a:r>
            <a:endParaRPr lang="en-US" altLang="zh-CN" sz="1400" b="1" dirty="0">
              <a:solidFill>
                <a:schemeClr val="tx1">
                  <a:lumMod val="65000"/>
                  <a:lumOff val="35000"/>
                </a:schemeClr>
              </a:solidFill>
              <a:latin typeface="+mj-ea"/>
              <a:ea typeface="+mj-ea"/>
              <a:cs typeface="+mn-ea"/>
            </a:endParaRPr>
          </a:p>
          <a:p>
            <a:pPr algn="just">
              <a:lnSpc>
                <a:spcPts val="2400"/>
              </a:lnSpc>
            </a:pPr>
            <a:r>
              <a:rPr lang="en-US" altLang="zh-CN" sz="1400" b="1" dirty="0">
                <a:solidFill>
                  <a:schemeClr val="tx1">
                    <a:lumMod val="65000"/>
                    <a:lumOff val="35000"/>
                  </a:schemeClr>
                </a:solidFill>
                <a:latin typeface="+mj-ea"/>
                <a:ea typeface="+mj-ea"/>
                <a:cs typeface="+mn-ea"/>
              </a:rPr>
              <a:t>2.</a:t>
            </a:r>
            <a:r>
              <a:rPr lang="zh-CN" altLang="en-US" sz="1400" b="1" dirty="0">
                <a:solidFill>
                  <a:schemeClr val="tx1">
                    <a:lumMod val="65000"/>
                    <a:lumOff val="35000"/>
                  </a:schemeClr>
                </a:solidFill>
                <a:latin typeface="+mj-ea"/>
                <a:ea typeface="+mj-ea"/>
                <a:cs typeface="+mn-ea"/>
              </a:rPr>
              <a:t>技术交易额是指从合同交易总额中扣除购置设备、仪器、零部件、原材料等非技术性费用后的剩余金额。但合理数量标的物的直接成本不计入非技术性费用</a:t>
            </a:r>
            <a:endParaRPr lang="en-US" altLang="zh-CN" sz="1400" b="1" dirty="0">
              <a:solidFill>
                <a:schemeClr val="tx1">
                  <a:lumMod val="65000"/>
                  <a:lumOff val="35000"/>
                </a:schemeClr>
              </a:solidFill>
              <a:latin typeface="+mj-ea"/>
              <a:ea typeface="+mj-ea"/>
              <a:cs typeface="+mn-ea"/>
            </a:endParaRPr>
          </a:p>
        </p:txBody>
      </p:sp>
      <p:sp>
        <p:nvSpPr>
          <p:cNvPr id="21" name="矩形 20"/>
          <p:cNvSpPr/>
          <p:nvPr/>
        </p:nvSpPr>
        <p:spPr>
          <a:xfrm>
            <a:off x="471936" y="6001691"/>
            <a:ext cx="9438802" cy="369332"/>
          </a:xfrm>
          <a:prstGeom prst="rect">
            <a:avLst/>
          </a:prstGeom>
        </p:spPr>
        <p:txBody>
          <a:bodyPr wrap="none">
            <a:spAutoFit/>
          </a:bodyPr>
          <a:lstStyle/>
          <a:p>
            <a:r>
              <a:rPr lang="zh-CN" altLang="en-US" b="1" dirty="0">
                <a:solidFill>
                  <a:schemeClr val="tx1">
                    <a:lumMod val="65000"/>
                    <a:lumOff val="35000"/>
                  </a:schemeClr>
                </a:solidFill>
                <a:latin typeface="+mn-ea"/>
                <a:cs typeface="+mn-ea"/>
              </a:rPr>
              <a:t>文件依据：</a:t>
            </a:r>
            <a:r>
              <a:rPr lang="en-US" altLang="zh-CN" b="1" dirty="0">
                <a:solidFill>
                  <a:schemeClr val="tx1">
                    <a:lumMod val="65000"/>
                    <a:lumOff val="35000"/>
                  </a:schemeClr>
                </a:solidFill>
                <a:latin typeface="+mn-ea"/>
                <a:cs typeface="+mn-ea"/>
              </a:rPr>
              <a:t>《</a:t>
            </a:r>
            <a:r>
              <a:rPr lang="zh-CN" altLang="en-US" b="1" dirty="0">
                <a:solidFill>
                  <a:schemeClr val="tx1">
                    <a:lumMod val="65000"/>
                    <a:lumOff val="35000"/>
                  </a:schemeClr>
                </a:solidFill>
                <a:latin typeface="+mn-ea"/>
                <a:cs typeface="+mn-ea"/>
              </a:rPr>
              <a:t>深圳市技术合同享受税收优惠事项管理办法</a:t>
            </a:r>
            <a:r>
              <a:rPr lang="en-US" altLang="zh-CN" b="1" dirty="0">
                <a:solidFill>
                  <a:schemeClr val="tx1">
                    <a:lumMod val="65000"/>
                    <a:lumOff val="35000"/>
                  </a:schemeClr>
                </a:solidFill>
                <a:latin typeface="+mn-ea"/>
                <a:cs typeface="+mn-ea"/>
              </a:rPr>
              <a:t>》</a:t>
            </a:r>
            <a:r>
              <a:rPr lang="zh-CN" altLang="en-US" b="1" dirty="0">
                <a:solidFill>
                  <a:schemeClr val="tx1">
                    <a:lumMod val="65000"/>
                    <a:lumOff val="35000"/>
                  </a:schemeClr>
                </a:solidFill>
                <a:latin typeface="+mn-ea"/>
                <a:cs typeface="+mn-ea"/>
              </a:rPr>
              <a:t>（深科技创新规</a:t>
            </a:r>
            <a:r>
              <a:rPr lang="en-US" altLang="zh-CN" b="1" dirty="0">
                <a:solidFill>
                  <a:schemeClr val="tx1">
                    <a:lumMod val="65000"/>
                    <a:lumOff val="35000"/>
                  </a:schemeClr>
                </a:solidFill>
                <a:latin typeface="+mn-ea"/>
                <a:cs typeface="+mn-ea"/>
              </a:rPr>
              <a:t>〔2021〕4</a:t>
            </a:r>
            <a:r>
              <a:rPr lang="zh-CN" altLang="en-US" b="1" dirty="0">
                <a:solidFill>
                  <a:schemeClr val="tx1">
                    <a:lumMod val="65000"/>
                    <a:lumOff val="35000"/>
                  </a:schemeClr>
                </a:solidFill>
                <a:latin typeface="+mn-ea"/>
                <a:cs typeface="+mn-ea"/>
              </a:rPr>
              <a:t>号）</a:t>
            </a:r>
            <a:endParaRPr lang="zh-CN" altLang="en-US" b="1" dirty="0">
              <a:solidFill>
                <a:schemeClr val="tx1">
                  <a:lumMod val="65000"/>
                  <a:lumOff val="35000"/>
                </a:schemeClr>
              </a:solidFill>
              <a:latin typeface="+mn-ea"/>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6" y="190558"/>
            <a:ext cx="6096000" cy="1077218"/>
          </a:xfrm>
          <a:prstGeom prst="rect">
            <a:avLst/>
          </a:prstGeom>
        </p:spPr>
        <p:txBody>
          <a:bodyPr>
            <a:spAutoFit/>
          </a:bodyPr>
          <a:lstStyle/>
          <a:p>
            <a:r>
              <a:rPr lang="zh-CN" altLang="en-US" sz="3200" b="1" dirty="0">
                <a:solidFill>
                  <a:srgbClr val="03A6FF"/>
                </a:solidFill>
                <a:latin typeface="+mj-ea"/>
                <a:ea typeface="+mj-ea"/>
                <a:cs typeface="+mj-ea"/>
              </a:rPr>
              <a:t>技术合同认定登记办理流程</a:t>
            </a:r>
            <a:endParaRPr lang="zh-CN" altLang="en-US" sz="3200" b="1" dirty="0">
              <a:solidFill>
                <a:srgbClr val="03A6FF"/>
              </a:solidFill>
              <a:latin typeface="+mj-ea"/>
              <a:ea typeface="+mj-ea"/>
              <a:cs typeface="+mj-ea"/>
            </a:endParaRPr>
          </a:p>
          <a:p>
            <a:endParaRPr lang="zh-CN" altLang="en-US" sz="3200" b="1" dirty="0">
              <a:solidFill>
                <a:srgbClr val="03A6FF"/>
              </a:solidFill>
              <a:latin typeface="+mj-ea"/>
              <a:ea typeface="+mj-ea"/>
              <a:cs typeface="+mj-ea"/>
            </a:endParaRPr>
          </a:p>
        </p:txBody>
      </p:sp>
      <p:sp>
        <p:nvSpPr>
          <p:cNvPr id="10" name="任意多边形: 形状 9"/>
          <p:cNvSpPr/>
          <p:nvPr/>
        </p:nvSpPr>
        <p:spPr>
          <a:xfrm>
            <a:off x="602936" y="1654153"/>
            <a:ext cx="5391594" cy="4176478"/>
          </a:xfrm>
          <a:custGeom>
            <a:avLst/>
            <a:gdLst>
              <a:gd name="connsiteX0" fmla="*/ 0 w 4843960"/>
              <a:gd name="connsiteY0" fmla="*/ 0 h 4743360"/>
              <a:gd name="connsiteX1" fmla="*/ 4843960 w 4843960"/>
              <a:gd name="connsiteY1" fmla="*/ 0 h 4743360"/>
              <a:gd name="connsiteX2" fmla="*/ 4843960 w 4843960"/>
              <a:gd name="connsiteY2" fmla="*/ 4743360 h 4743360"/>
              <a:gd name="connsiteX3" fmla="*/ 0 w 4843960"/>
              <a:gd name="connsiteY3" fmla="*/ 4743360 h 4743360"/>
              <a:gd name="connsiteX4" fmla="*/ 0 w 4843960"/>
              <a:gd name="connsiteY4" fmla="*/ 0 h 474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60" h="4743360">
                <a:moveTo>
                  <a:pt x="0" y="0"/>
                </a:moveTo>
                <a:lnTo>
                  <a:pt x="4843960" y="0"/>
                </a:lnTo>
                <a:lnTo>
                  <a:pt x="4843960" y="4743360"/>
                </a:lnTo>
                <a:lnTo>
                  <a:pt x="0" y="4743360"/>
                </a:lnTo>
                <a:lnTo>
                  <a:pt x="0" y="0"/>
                </a:lnTo>
                <a:close/>
              </a:path>
            </a:pathLst>
          </a:custGeom>
          <a:noFill/>
          <a:ln>
            <a:solidFill>
              <a:srgbClr val="1EC0FF">
                <a:alpha val="90000"/>
              </a:srgb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spcBef>
                <a:spcPct val="0"/>
              </a:spcBef>
              <a:spcAft>
                <a:spcPct val="15000"/>
              </a:spcAft>
              <a:buChar char="•"/>
            </a:pPr>
            <a:endParaRPr lang="en-US" altLang="zh-CN" sz="1800" b="1" kern="1200" dirty="0">
              <a:solidFill>
                <a:srgbClr val="03A6FF"/>
              </a:solidFill>
              <a:effectLst/>
              <a:latin typeface="+mj-ea"/>
              <a:ea typeface="+mj-ea"/>
            </a:endParaRPr>
          </a:p>
          <a:p>
            <a:pPr marL="0" lvl="1" defTabSz="800100">
              <a:spcBef>
                <a:spcPct val="0"/>
              </a:spcBef>
              <a:spcAft>
                <a:spcPct val="15000"/>
              </a:spcAft>
            </a:pPr>
            <a:endParaRPr lang="en-US" altLang="zh-CN" sz="1800" b="1" kern="1200" dirty="0">
              <a:solidFill>
                <a:srgbClr val="03A6FF"/>
              </a:solidFill>
              <a:effectLst/>
              <a:latin typeface="+mj-ea"/>
              <a:ea typeface="+mj-ea"/>
            </a:endParaRPr>
          </a:p>
          <a:p>
            <a:pPr marL="171450" lvl="1" indent="-171450" defTabSz="800100">
              <a:spcBef>
                <a:spcPct val="0"/>
              </a:spcBef>
              <a:spcAft>
                <a:spcPct val="15000"/>
              </a:spcAft>
              <a:buChar char="•"/>
            </a:pPr>
            <a:r>
              <a:rPr lang="zh-CN" altLang="en-US" sz="1600" b="1" kern="1200" dirty="0">
                <a:solidFill>
                  <a:srgbClr val="03A6FF"/>
                </a:solidFill>
                <a:effectLst/>
                <a:latin typeface="+mj-ea"/>
                <a:ea typeface="+mj-ea"/>
              </a:rPr>
              <a:t>合同原件（必选，一般由卖方提供）</a:t>
            </a:r>
            <a:endParaRPr lang="zh-CN" altLang="en-US" sz="1600" b="1" kern="1200" dirty="0">
              <a:solidFill>
                <a:srgbClr val="03A6FF"/>
              </a:solidFill>
              <a:latin typeface="+mj-ea"/>
              <a:ea typeface="+mj-ea"/>
            </a:endParaRPr>
          </a:p>
          <a:p>
            <a:pPr marL="171450" lvl="1" indent="-171450" defTabSz="800100">
              <a:lnSpc>
                <a:spcPts val="2100"/>
              </a:lnSpc>
              <a:spcBef>
                <a:spcPct val="0"/>
              </a:spcBef>
              <a:spcAft>
                <a:spcPct val="15000"/>
              </a:spcAft>
              <a:buChar char="•"/>
            </a:pPr>
            <a:r>
              <a:rPr lang="zh-CN" altLang="en-US" sz="1600" b="1" dirty="0">
                <a:solidFill>
                  <a:srgbClr val="FF0000"/>
                </a:solidFill>
                <a:latin typeface="+mj-ea"/>
                <a:ea typeface="+mj-ea"/>
                <a:cs typeface="+mn-ea"/>
              </a:rPr>
              <a:t>真实性承诺书（必须）</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法人授权委托书</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财务收入说明</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知识产权证明</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技术方案</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人工时计算说明</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中文翻译文件以及翻译内容一致承诺说明</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已认定登记的相关技术开发或技术转让合同原件</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营业执照或事业单位、社会团体登记证书</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其他材料</a:t>
            </a:r>
            <a:endParaRPr lang="zh-CN" altLang="en-US" sz="1600" b="1" dirty="0">
              <a:solidFill>
                <a:schemeClr val="tx1">
                  <a:lumMod val="65000"/>
                  <a:lumOff val="35000"/>
                </a:schemeClr>
              </a:solidFill>
              <a:latin typeface="+mj-ea"/>
              <a:ea typeface="+mj-ea"/>
              <a:cs typeface="+mn-ea"/>
            </a:endParaRPr>
          </a:p>
        </p:txBody>
      </p:sp>
      <p:grpSp>
        <p:nvGrpSpPr>
          <p:cNvPr id="19" name="组合 18"/>
          <p:cNvGrpSpPr/>
          <p:nvPr/>
        </p:nvGrpSpPr>
        <p:grpSpPr>
          <a:xfrm>
            <a:off x="8524801" y="2649208"/>
            <a:ext cx="576000" cy="576000"/>
            <a:chOff x="3527884" y="2632261"/>
            <a:chExt cx="2088232" cy="2088232"/>
          </a:xfrm>
        </p:grpSpPr>
        <p:sp>
          <p:nvSpPr>
            <p:cNvPr id="20" name="椭圆 19"/>
            <p:cNvSpPr/>
            <p:nvPr/>
          </p:nvSpPr>
          <p:spPr>
            <a:xfrm>
              <a:off x="3527884" y="2632261"/>
              <a:ext cx="2088232" cy="2088232"/>
            </a:xfrm>
            <a:prstGeom prst="ellipse">
              <a:avLst/>
            </a:prstGeom>
            <a:gradFill flip="none" rotWithShape="1">
              <a:gsLst>
                <a:gs pos="100000">
                  <a:srgbClr val="F8FAF9"/>
                </a:gs>
                <a:gs pos="0">
                  <a:srgbClr val="CCD3DB"/>
                </a:gs>
              </a:gsLst>
              <a:lin ang="8100000" scaled="0"/>
              <a:tileRect/>
            </a:gradFill>
            <a:ln w="9525">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1" name="Freeform 85"/>
            <p:cNvSpPr>
              <a:spLocks noEditPoints="1"/>
            </p:cNvSpPr>
            <p:nvPr/>
          </p:nvSpPr>
          <p:spPr bwMode="auto">
            <a:xfrm>
              <a:off x="3683087" y="2780928"/>
              <a:ext cx="1777826" cy="1790898"/>
            </a:xfrm>
            <a:custGeom>
              <a:avLst/>
              <a:gdLst>
                <a:gd name="T0" fmla="*/ 155 w 272"/>
                <a:gd name="T1" fmla="*/ 227 h 274"/>
                <a:gd name="T2" fmla="*/ 124 w 272"/>
                <a:gd name="T3" fmla="*/ 237 h 274"/>
                <a:gd name="T4" fmla="*/ 108 w 272"/>
                <a:gd name="T5" fmla="*/ 240 h 274"/>
                <a:gd name="T6" fmla="*/ 102 w 272"/>
                <a:gd name="T7" fmla="*/ 246 h 274"/>
                <a:gd name="T8" fmla="*/ 136 w 272"/>
                <a:gd name="T9" fmla="*/ 254 h 274"/>
                <a:gd name="T10" fmla="*/ 199 w 272"/>
                <a:gd name="T11" fmla="*/ 234 h 274"/>
                <a:gd name="T12" fmla="*/ 175 w 272"/>
                <a:gd name="T13" fmla="*/ 223 h 274"/>
                <a:gd name="T14" fmla="*/ 169 w 272"/>
                <a:gd name="T15" fmla="*/ 32 h 274"/>
                <a:gd name="T16" fmla="*/ 170 w 272"/>
                <a:gd name="T17" fmla="*/ 46 h 274"/>
                <a:gd name="T18" fmla="*/ 184 w 272"/>
                <a:gd name="T19" fmla="*/ 51 h 274"/>
                <a:gd name="T20" fmla="*/ 196 w 272"/>
                <a:gd name="T21" fmla="*/ 48 h 274"/>
                <a:gd name="T22" fmla="*/ 195 w 272"/>
                <a:gd name="T23" fmla="*/ 64 h 274"/>
                <a:gd name="T24" fmla="*/ 182 w 272"/>
                <a:gd name="T25" fmla="*/ 81 h 274"/>
                <a:gd name="T26" fmla="*/ 190 w 272"/>
                <a:gd name="T27" fmla="*/ 110 h 274"/>
                <a:gd name="T28" fmla="*/ 217 w 272"/>
                <a:gd name="T29" fmla="*/ 120 h 274"/>
                <a:gd name="T30" fmla="*/ 227 w 272"/>
                <a:gd name="T31" fmla="*/ 140 h 274"/>
                <a:gd name="T32" fmla="*/ 227 w 272"/>
                <a:gd name="T33" fmla="*/ 165 h 274"/>
                <a:gd name="T34" fmla="*/ 222 w 272"/>
                <a:gd name="T35" fmla="*/ 194 h 274"/>
                <a:gd name="T36" fmla="*/ 241 w 272"/>
                <a:gd name="T37" fmla="*/ 187 h 274"/>
                <a:gd name="T38" fmla="*/ 250 w 272"/>
                <a:gd name="T39" fmla="*/ 112 h 274"/>
                <a:gd name="T40" fmla="*/ 214 w 272"/>
                <a:gd name="T41" fmla="*/ 51 h 274"/>
                <a:gd name="T42" fmla="*/ 120 w 272"/>
                <a:gd name="T43" fmla="*/ 22 h 274"/>
                <a:gd name="T44" fmla="*/ 54 w 272"/>
                <a:gd name="T45" fmla="*/ 54 h 274"/>
                <a:gd name="T46" fmla="*/ 33 w 272"/>
                <a:gd name="T47" fmla="*/ 95 h 274"/>
                <a:gd name="T48" fmla="*/ 56 w 272"/>
                <a:gd name="T49" fmla="*/ 100 h 274"/>
                <a:gd name="T50" fmla="*/ 56 w 272"/>
                <a:gd name="T51" fmla="*/ 115 h 274"/>
                <a:gd name="T52" fmla="*/ 51 w 272"/>
                <a:gd name="T53" fmla="*/ 141 h 274"/>
                <a:gd name="T54" fmla="*/ 66 w 272"/>
                <a:gd name="T55" fmla="*/ 153 h 274"/>
                <a:gd name="T56" fmla="*/ 72 w 272"/>
                <a:gd name="T57" fmla="*/ 172 h 274"/>
                <a:gd name="T58" fmla="*/ 76 w 272"/>
                <a:gd name="T59" fmla="*/ 194 h 274"/>
                <a:gd name="T60" fmla="*/ 89 w 272"/>
                <a:gd name="T61" fmla="*/ 213 h 274"/>
                <a:gd name="T62" fmla="*/ 103 w 272"/>
                <a:gd name="T63" fmla="*/ 220 h 274"/>
                <a:gd name="T64" fmla="*/ 103 w 272"/>
                <a:gd name="T65" fmla="*/ 201 h 274"/>
                <a:gd name="T66" fmla="*/ 103 w 272"/>
                <a:gd name="T67" fmla="*/ 182 h 274"/>
                <a:gd name="T68" fmla="*/ 110 w 272"/>
                <a:gd name="T69" fmla="*/ 159 h 274"/>
                <a:gd name="T70" fmla="*/ 129 w 272"/>
                <a:gd name="T71" fmla="*/ 144 h 274"/>
                <a:gd name="T72" fmla="*/ 141 w 272"/>
                <a:gd name="T73" fmla="*/ 123 h 274"/>
                <a:gd name="T74" fmla="*/ 130 w 272"/>
                <a:gd name="T75" fmla="*/ 100 h 274"/>
                <a:gd name="T76" fmla="*/ 108 w 272"/>
                <a:gd name="T77" fmla="*/ 91 h 274"/>
                <a:gd name="T78" fmla="*/ 91 w 272"/>
                <a:gd name="T79" fmla="*/ 87 h 274"/>
                <a:gd name="T80" fmla="*/ 74 w 272"/>
                <a:gd name="T81" fmla="*/ 89 h 274"/>
                <a:gd name="T82" fmla="*/ 67 w 272"/>
                <a:gd name="T83" fmla="*/ 82 h 274"/>
                <a:gd name="T84" fmla="*/ 67 w 272"/>
                <a:gd name="T85" fmla="*/ 71 h 274"/>
                <a:gd name="T86" fmla="*/ 86 w 272"/>
                <a:gd name="T87" fmla="*/ 49 h 274"/>
                <a:gd name="T88" fmla="*/ 99 w 272"/>
                <a:gd name="T89" fmla="*/ 38 h 274"/>
                <a:gd name="T90" fmla="*/ 111 w 272"/>
                <a:gd name="T91" fmla="*/ 29 h 274"/>
                <a:gd name="T92" fmla="*/ 120 w 272"/>
                <a:gd name="T93" fmla="*/ 22 h 274"/>
                <a:gd name="T94" fmla="*/ 188 w 272"/>
                <a:gd name="T95" fmla="*/ 12 h 274"/>
                <a:gd name="T96" fmla="*/ 248 w 272"/>
                <a:gd name="T97" fmla="*/ 61 h 274"/>
                <a:gd name="T98" fmla="*/ 272 w 272"/>
                <a:gd name="T99" fmla="*/ 136 h 274"/>
                <a:gd name="T100" fmla="*/ 248 w 272"/>
                <a:gd name="T101" fmla="*/ 213 h 274"/>
                <a:gd name="T102" fmla="*/ 188 w 272"/>
                <a:gd name="T103" fmla="*/ 263 h 274"/>
                <a:gd name="T104" fmla="*/ 108 w 272"/>
                <a:gd name="T105" fmla="*/ 270 h 274"/>
                <a:gd name="T106" fmla="*/ 40 w 272"/>
                <a:gd name="T107" fmla="*/ 234 h 274"/>
                <a:gd name="T108" fmla="*/ 2 w 272"/>
                <a:gd name="T109" fmla="*/ 164 h 274"/>
                <a:gd name="T110" fmla="*/ 10 w 272"/>
                <a:gd name="T111" fmla="*/ 84 h 274"/>
                <a:gd name="T112" fmla="*/ 60 w 272"/>
                <a:gd name="T113" fmla="*/ 24 h 274"/>
                <a:gd name="T114" fmla="*/ 136 w 272"/>
                <a:gd name="T11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274">
                  <a:moveTo>
                    <a:pt x="175" y="223"/>
                  </a:moveTo>
                  <a:lnTo>
                    <a:pt x="166" y="223"/>
                  </a:lnTo>
                  <a:lnTo>
                    <a:pt x="155" y="227"/>
                  </a:lnTo>
                  <a:lnTo>
                    <a:pt x="144" y="231"/>
                  </a:lnTo>
                  <a:lnTo>
                    <a:pt x="135" y="234"/>
                  </a:lnTo>
                  <a:lnTo>
                    <a:pt x="124" y="237"/>
                  </a:lnTo>
                  <a:lnTo>
                    <a:pt x="113" y="238"/>
                  </a:lnTo>
                  <a:lnTo>
                    <a:pt x="110" y="239"/>
                  </a:lnTo>
                  <a:lnTo>
                    <a:pt x="108" y="240"/>
                  </a:lnTo>
                  <a:lnTo>
                    <a:pt x="107" y="241"/>
                  </a:lnTo>
                  <a:lnTo>
                    <a:pt x="105" y="244"/>
                  </a:lnTo>
                  <a:lnTo>
                    <a:pt x="102" y="246"/>
                  </a:lnTo>
                  <a:lnTo>
                    <a:pt x="99" y="247"/>
                  </a:lnTo>
                  <a:lnTo>
                    <a:pt x="117" y="251"/>
                  </a:lnTo>
                  <a:lnTo>
                    <a:pt x="136" y="254"/>
                  </a:lnTo>
                  <a:lnTo>
                    <a:pt x="159" y="250"/>
                  </a:lnTo>
                  <a:lnTo>
                    <a:pt x="180" y="245"/>
                  </a:lnTo>
                  <a:lnTo>
                    <a:pt x="199" y="234"/>
                  </a:lnTo>
                  <a:lnTo>
                    <a:pt x="194" y="228"/>
                  </a:lnTo>
                  <a:lnTo>
                    <a:pt x="185" y="225"/>
                  </a:lnTo>
                  <a:lnTo>
                    <a:pt x="175" y="223"/>
                  </a:lnTo>
                  <a:close/>
                  <a:moveTo>
                    <a:pt x="173" y="27"/>
                  </a:moveTo>
                  <a:lnTo>
                    <a:pt x="170" y="29"/>
                  </a:lnTo>
                  <a:lnTo>
                    <a:pt x="169" y="32"/>
                  </a:lnTo>
                  <a:lnTo>
                    <a:pt x="168" y="34"/>
                  </a:lnTo>
                  <a:lnTo>
                    <a:pt x="168" y="36"/>
                  </a:lnTo>
                  <a:lnTo>
                    <a:pt x="170" y="46"/>
                  </a:lnTo>
                  <a:lnTo>
                    <a:pt x="174" y="51"/>
                  </a:lnTo>
                  <a:lnTo>
                    <a:pt x="179" y="52"/>
                  </a:lnTo>
                  <a:lnTo>
                    <a:pt x="184" y="51"/>
                  </a:lnTo>
                  <a:lnTo>
                    <a:pt x="189" y="49"/>
                  </a:lnTo>
                  <a:lnTo>
                    <a:pt x="194" y="47"/>
                  </a:lnTo>
                  <a:lnTo>
                    <a:pt x="196" y="48"/>
                  </a:lnTo>
                  <a:lnTo>
                    <a:pt x="199" y="54"/>
                  </a:lnTo>
                  <a:lnTo>
                    <a:pt x="198" y="58"/>
                  </a:lnTo>
                  <a:lnTo>
                    <a:pt x="195" y="64"/>
                  </a:lnTo>
                  <a:lnTo>
                    <a:pt x="189" y="68"/>
                  </a:lnTo>
                  <a:lnTo>
                    <a:pt x="185" y="74"/>
                  </a:lnTo>
                  <a:lnTo>
                    <a:pt x="182" y="81"/>
                  </a:lnTo>
                  <a:lnTo>
                    <a:pt x="180" y="90"/>
                  </a:lnTo>
                  <a:lnTo>
                    <a:pt x="184" y="100"/>
                  </a:lnTo>
                  <a:lnTo>
                    <a:pt x="190" y="110"/>
                  </a:lnTo>
                  <a:lnTo>
                    <a:pt x="199" y="115"/>
                  </a:lnTo>
                  <a:lnTo>
                    <a:pt x="211" y="118"/>
                  </a:lnTo>
                  <a:lnTo>
                    <a:pt x="217" y="120"/>
                  </a:lnTo>
                  <a:lnTo>
                    <a:pt x="222" y="125"/>
                  </a:lnTo>
                  <a:lnTo>
                    <a:pt x="225" y="133"/>
                  </a:lnTo>
                  <a:lnTo>
                    <a:pt x="227" y="140"/>
                  </a:lnTo>
                  <a:lnTo>
                    <a:pt x="227" y="147"/>
                  </a:lnTo>
                  <a:lnTo>
                    <a:pt x="228" y="154"/>
                  </a:lnTo>
                  <a:lnTo>
                    <a:pt x="227" y="165"/>
                  </a:lnTo>
                  <a:lnTo>
                    <a:pt x="226" y="177"/>
                  </a:lnTo>
                  <a:lnTo>
                    <a:pt x="223" y="186"/>
                  </a:lnTo>
                  <a:lnTo>
                    <a:pt x="222" y="194"/>
                  </a:lnTo>
                  <a:lnTo>
                    <a:pt x="224" y="202"/>
                  </a:lnTo>
                  <a:lnTo>
                    <a:pt x="227" y="208"/>
                  </a:lnTo>
                  <a:lnTo>
                    <a:pt x="241" y="187"/>
                  </a:lnTo>
                  <a:lnTo>
                    <a:pt x="248" y="162"/>
                  </a:lnTo>
                  <a:lnTo>
                    <a:pt x="252" y="136"/>
                  </a:lnTo>
                  <a:lnTo>
                    <a:pt x="250" y="112"/>
                  </a:lnTo>
                  <a:lnTo>
                    <a:pt x="242" y="89"/>
                  </a:lnTo>
                  <a:lnTo>
                    <a:pt x="229" y="68"/>
                  </a:lnTo>
                  <a:lnTo>
                    <a:pt x="214" y="51"/>
                  </a:lnTo>
                  <a:lnTo>
                    <a:pt x="195" y="37"/>
                  </a:lnTo>
                  <a:lnTo>
                    <a:pt x="173" y="27"/>
                  </a:lnTo>
                  <a:close/>
                  <a:moveTo>
                    <a:pt x="120" y="22"/>
                  </a:moveTo>
                  <a:lnTo>
                    <a:pt x="96" y="28"/>
                  </a:lnTo>
                  <a:lnTo>
                    <a:pt x="73" y="39"/>
                  </a:lnTo>
                  <a:lnTo>
                    <a:pt x="54" y="54"/>
                  </a:lnTo>
                  <a:lnTo>
                    <a:pt x="39" y="73"/>
                  </a:lnTo>
                  <a:lnTo>
                    <a:pt x="28" y="95"/>
                  </a:lnTo>
                  <a:lnTo>
                    <a:pt x="33" y="95"/>
                  </a:lnTo>
                  <a:lnTo>
                    <a:pt x="41" y="96"/>
                  </a:lnTo>
                  <a:lnTo>
                    <a:pt x="49" y="97"/>
                  </a:lnTo>
                  <a:lnTo>
                    <a:pt x="56" y="100"/>
                  </a:lnTo>
                  <a:lnTo>
                    <a:pt x="59" y="103"/>
                  </a:lnTo>
                  <a:lnTo>
                    <a:pt x="59" y="110"/>
                  </a:lnTo>
                  <a:lnTo>
                    <a:pt x="56" y="115"/>
                  </a:lnTo>
                  <a:lnTo>
                    <a:pt x="51" y="123"/>
                  </a:lnTo>
                  <a:lnTo>
                    <a:pt x="50" y="133"/>
                  </a:lnTo>
                  <a:lnTo>
                    <a:pt x="51" y="141"/>
                  </a:lnTo>
                  <a:lnTo>
                    <a:pt x="56" y="145"/>
                  </a:lnTo>
                  <a:lnTo>
                    <a:pt x="61" y="150"/>
                  </a:lnTo>
                  <a:lnTo>
                    <a:pt x="66" y="153"/>
                  </a:lnTo>
                  <a:lnTo>
                    <a:pt x="70" y="158"/>
                  </a:lnTo>
                  <a:lnTo>
                    <a:pt x="71" y="163"/>
                  </a:lnTo>
                  <a:lnTo>
                    <a:pt x="72" y="172"/>
                  </a:lnTo>
                  <a:lnTo>
                    <a:pt x="73" y="182"/>
                  </a:lnTo>
                  <a:lnTo>
                    <a:pt x="76" y="190"/>
                  </a:lnTo>
                  <a:lnTo>
                    <a:pt x="76" y="194"/>
                  </a:lnTo>
                  <a:lnTo>
                    <a:pt x="78" y="199"/>
                  </a:lnTo>
                  <a:lnTo>
                    <a:pt x="82" y="206"/>
                  </a:lnTo>
                  <a:lnTo>
                    <a:pt x="89" y="213"/>
                  </a:lnTo>
                  <a:lnTo>
                    <a:pt x="96" y="219"/>
                  </a:lnTo>
                  <a:lnTo>
                    <a:pt x="100" y="222"/>
                  </a:lnTo>
                  <a:lnTo>
                    <a:pt x="103" y="220"/>
                  </a:lnTo>
                  <a:lnTo>
                    <a:pt x="103" y="215"/>
                  </a:lnTo>
                  <a:lnTo>
                    <a:pt x="103" y="208"/>
                  </a:lnTo>
                  <a:lnTo>
                    <a:pt x="103" y="201"/>
                  </a:lnTo>
                  <a:lnTo>
                    <a:pt x="102" y="193"/>
                  </a:lnTo>
                  <a:lnTo>
                    <a:pt x="102" y="189"/>
                  </a:lnTo>
                  <a:lnTo>
                    <a:pt x="103" y="182"/>
                  </a:lnTo>
                  <a:lnTo>
                    <a:pt x="105" y="173"/>
                  </a:lnTo>
                  <a:lnTo>
                    <a:pt x="107" y="168"/>
                  </a:lnTo>
                  <a:lnTo>
                    <a:pt x="110" y="159"/>
                  </a:lnTo>
                  <a:lnTo>
                    <a:pt x="117" y="152"/>
                  </a:lnTo>
                  <a:lnTo>
                    <a:pt x="124" y="149"/>
                  </a:lnTo>
                  <a:lnTo>
                    <a:pt x="129" y="144"/>
                  </a:lnTo>
                  <a:lnTo>
                    <a:pt x="135" y="141"/>
                  </a:lnTo>
                  <a:lnTo>
                    <a:pt x="139" y="135"/>
                  </a:lnTo>
                  <a:lnTo>
                    <a:pt x="141" y="123"/>
                  </a:lnTo>
                  <a:lnTo>
                    <a:pt x="141" y="113"/>
                  </a:lnTo>
                  <a:lnTo>
                    <a:pt x="137" y="105"/>
                  </a:lnTo>
                  <a:lnTo>
                    <a:pt x="130" y="100"/>
                  </a:lnTo>
                  <a:lnTo>
                    <a:pt x="124" y="95"/>
                  </a:lnTo>
                  <a:lnTo>
                    <a:pt x="116" y="93"/>
                  </a:lnTo>
                  <a:lnTo>
                    <a:pt x="108" y="91"/>
                  </a:lnTo>
                  <a:lnTo>
                    <a:pt x="102" y="90"/>
                  </a:lnTo>
                  <a:lnTo>
                    <a:pt x="99" y="89"/>
                  </a:lnTo>
                  <a:lnTo>
                    <a:pt x="91" y="87"/>
                  </a:lnTo>
                  <a:lnTo>
                    <a:pt x="82" y="87"/>
                  </a:lnTo>
                  <a:lnTo>
                    <a:pt x="77" y="89"/>
                  </a:lnTo>
                  <a:lnTo>
                    <a:pt x="74" y="89"/>
                  </a:lnTo>
                  <a:lnTo>
                    <a:pt x="71" y="87"/>
                  </a:lnTo>
                  <a:lnTo>
                    <a:pt x="69" y="85"/>
                  </a:lnTo>
                  <a:lnTo>
                    <a:pt x="67" y="82"/>
                  </a:lnTo>
                  <a:lnTo>
                    <a:pt x="64" y="80"/>
                  </a:lnTo>
                  <a:lnTo>
                    <a:pt x="63" y="76"/>
                  </a:lnTo>
                  <a:lnTo>
                    <a:pt x="67" y="71"/>
                  </a:lnTo>
                  <a:lnTo>
                    <a:pt x="73" y="64"/>
                  </a:lnTo>
                  <a:lnTo>
                    <a:pt x="80" y="56"/>
                  </a:lnTo>
                  <a:lnTo>
                    <a:pt x="86" y="49"/>
                  </a:lnTo>
                  <a:lnTo>
                    <a:pt x="90" y="45"/>
                  </a:lnTo>
                  <a:lnTo>
                    <a:pt x="93" y="42"/>
                  </a:lnTo>
                  <a:lnTo>
                    <a:pt x="99" y="38"/>
                  </a:lnTo>
                  <a:lnTo>
                    <a:pt x="105" y="34"/>
                  </a:lnTo>
                  <a:lnTo>
                    <a:pt x="108" y="32"/>
                  </a:lnTo>
                  <a:lnTo>
                    <a:pt x="111" y="29"/>
                  </a:lnTo>
                  <a:lnTo>
                    <a:pt x="115" y="27"/>
                  </a:lnTo>
                  <a:lnTo>
                    <a:pt x="118" y="25"/>
                  </a:lnTo>
                  <a:lnTo>
                    <a:pt x="120" y="22"/>
                  </a:lnTo>
                  <a:close/>
                  <a:moveTo>
                    <a:pt x="136" y="0"/>
                  </a:moveTo>
                  <a:lnTo>
                    <a:pt x="163" y="4"/>
                  </a:lnTo>
                  <a:lnTo>
                    <a:pt x="188" y="12"/>
                  </a:lnTo>
                  <a:lnTo>
                    <a:pt x="212" y="24"/>
                  </a:lnTo>
                  <a:lnTo>
                    <a:pt x="232" y="41"/>
                  </a:lnTo>
                  <a:lnTo>
                    <a:pt x="248" y="61"/>
                  </a:lnTo>
                  <a:lnTo>
                    <a:pt x="261" y="84"/>
                  </a:lnTo>
                  <a:lnTo>
                    <a:pt x="270" y="110"/>
                  </a:lnTo>
                  <a:lnTo>
                    <a:pt x="272" y="136"/>
                  </a:lnTo>
                  <a:lnTo>
                    <a:pt x="270" y="164"/>
                  </a:lnTo>
                  <a:lnTo>
                    <a:pt x="261" y="190"/>
                  </a:lnTo>
                  <a:lnTo>
                    <a:pt x="248" y="213"/>
                  </a:lnTo>
                  <a:lnTo>
                    <a:pt x="232" y="234"/>
                  </a:lnTo>
                  <a:lnTo>
                    <a:pt x="212" y="250"/>
                  </a:lnTo>
                  <a:lnTo>
                    <a:pt x="188" y="263"/>
                  </a:lnTo>
                  <a:lnTo>
                    <a:pt x="163" y="270"/>
                  </a:lnTo>
                  <a:lnTo>
                    <a:pt x="136" y="274"/>
                  </a:lnTo>
                  <a:lnTo>
                    <a:pt x="108" y="270"/>
                  </a:lnTo>
                  <a:lnTo>
                    <a:pt x="82" y="263"/>
                  </a:lnTo>
                  <a:lnTo>
                    <a:pt x="60" y="250"/>
                  </a:lnTo>
                  <a:lnTo>
                    <a:pt x="40" y="234"/>
                  </a:lnTo>
                  <a:lnTo>
                    <a:pt x="23" y="213"/>
                  </a:lnTo>
                  <a:lnTo>
                    <a:pt x="10" y="190"/>
                  </a:lnTo>
                  <a:lnTo>
                    <a:pt x="2" y="164"/>
                  </a:lnTo>
                  <a:lnTo>
                    <a:pt x="0" y="136"/>
                  </a:lnTo>
                  <a:lnTo>
                    <a:pt x="2" y="110"/>
                  </a:lnTo>
                  <a:lnTo>
                    <a:pt x="10" y="84"/>
                  </a:lnTo>
                  <a:lnTo>
                    <a:pt x="23" y="61"/>
                  </a:lnTo>
                  <a:lnTo>
                    <a:pt x="40" y="41"/>
                  </a:lnTo>
                  <a:lnTo>
                    <a:pt x="60" y="24"/>
                  </a:lnTo>
                  <a:lnTo>
                    <a:pt x="82" y="12"/>
                  </a:lnTo>
                  <a:lnTo>
                    <a:pt x="108" y="4"/>
                  </a:lnTo>
                  <a:lnTo>
                    <a:pt x="136" y="0"/>
                  </a:lnTo>
                  <a:close/>
                </a:path>
              </a:pathLst>
            </a:custGeom>
            <a:solidFill>
              <a:srgbClr val="47B8F0"/>
            </a:solidFill>
            <a:ln w="0">
              <a:noFill/>
              <a:prstDash val="solid"/>
              <a:round/>
            </a:ln>
            <a:effectLst/>
          </p:spPr>
          <p:txBody>
            <a:bodyPr vert="horz" wrap="square" lIns="91440" tIns="45720" rIns="91440" bIns="45720" numCol="1" anchor="t" anchorCtr="0" compatLnSpc="1"/>
            <a:lstStyle/>
            <a:p>
              <a:endParaRPr lang="zh-CN" altLang="en-US" sz="2800"/>
            </a:p>
          </p:txBody>
        </p:sp>
      </p:grpSp>
      <p:sp>
        <p:nvSpPr>
          <p:cNvPr id="50" name="文本框 49"/>
          <p:cNvSpPr txBox="1"/>
          <p:nvPr/>
        </p:nvSpPr>
        <p:spPr>
          <a:xfrm>
            <a:off x="7510026" y="325407"/>
            <a:ext cx="1723549" cy="253899"/>
          </a:xfrm>
          <a:prstGeom prst="rect">
            <a:avLst/>
          </a:prstGeom>
          <a:noFill/>
        </p:spPr>
        <p:txBody>
          <a:bodyPr wrap="none" rtlCol="0">
            <a:spAutoFit/>
          </a:bodyPr>
          <a:lstStyle/>
          <a:p>
            <a:pPr marL="0" lvl="0" indent="0" defTabSz="800100">
              <a:lnSpc>
                <a:spcPct val="90000"/>
              </a:lnSpc>
              <a:spcBef>
                <a:spcPct val="0"/>
              </a:spcBef>
              <a:spcAft>
                <a:spcPct val="35000"/>
              </a:spcAft>
              <a:buNone/>
            </a:pPr>
            <a:r>
              <a:rPr lang="zh-CN" altLang="en-US" sz="2000" b="1" kern="1200" dirty="0">
                <a:solidFill>
                  <a:schemeClr val="bg1"/>
                </a:solidFill>
                <a:effectLst/>
                <a:latin typeface="+mj-ea"/>
                <a:ea typeface="+mj-ea"/>
              </a:rPr>
              <a:t>申请材料清单</a:t>
            </a:r>
            <a:endParaRPr lang="zh-CN" altLang="en-US" sz="2000" kern="1200" dirty="0">
              <a:solidFill>
                <a:schemeClr val="bg1"/>
              </a:solidFill>
            </a:endParaRPr>
          </a:p>
        </p:txBody>
      </p:sp>
      <p:sp>
        <p:nvSpPr>
          <p:cNvPr id="59" name="Freeform 6"/>
          <p:cNvSpPr/>
          <p:nvPr/>
        </p:nvSpPr>
        <p:spPr bwMode="auto">
          <a:xfrm>
            <a:off x="602936" y="1327897"/>
            <a:ext cx="3359758" cy="652511"/>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1EC0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pic>
        <p:nvPicPr>
          <p:cNvPr id="61" name="图片 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6576" y="1168450"/>
            <a:ext cx="3749549" cy="1025197"/>
          </a:xfrm>
          <a:prstGeom prst="rect">
            <a:avLst/>
          </a:prstGeom>
        </p:spPr>
      </p:pic>
      <p:sp>
        <p:nvSpPr>
          <p:cNvPr id="63" name="文本框 62"/>
          <p:cNvSpPr txBox="1"/>
          <p:nvPr/>
        </p:nvSpPr>
        <p:spPr>
          <a:xfrm>
            <a:off x="1644264" y="1465264"/>
            <a:ext cx="1569660" cy="341632"/>
          </a:xfrm>
          <a:prstGeom prst="rect">
            <a:avLst/>
          </a:prstGeom>
          <a:noFill/>
        </p:spPr>
        <p:txBody>
          <a:bodyPr wrap="none" rtlCol="0">
            <a:spAutoFit/>
          </a:bodyPr>
          <a:lstStyle/>
          <a:p>
            <a:pPr marL="0" lvl="0" indent="0" defTabSz="800100">
              <a:lnSpc>
                <a:spcPct val="90000"/>
              </a:lnSpc>
              <a:spcBef>
                <a:spcPct val="0"/>
              </a:spcBef>
              <a:spcAft>
                <a:spcPct val="35000"/>
              </a:spcAft>
              <a:buNone/>
            </a:pPr>
            <a:r>
              <a:rPr lang="zh-CN" altLang="en-US" b="1" kern="1200" dirty="0">
                <a:solidFill>
                  <a:schemeClr val="bg1"/>
                </a:solidFill>
                <a:effectLst/>
                <a:latin typeface="+mj-ea"/>
                <a:ea typeface="+mj-ea"/>
              </a:rPr>
              <a:t>申请材料清单</a:t>
            </a:r>
            <a:endParaRPr lang="zh-CN" altLang="en-US" kern="1200" dirty="0">
              <a:solidFill>
                <a:schemeClr val="bg1"/>
              </a:solidFill>
            </a:endParaRPr>
          </a:p>
        </p:txBody>
      </p:sp>
      <p:sp>
        <p:nvSpPr>
          <p:cNvPr id="65" name="Freeform 30"/>
          <p:cNvSpPr>
            <a:spLocks noEditPoints="1"/>
          </p:cNvSpPr>
          <p:nvPr/>
        </p:nvSpPr>
        <p:spPr bwMode="auto">
          <a:xfrm>
            <a:off x="789514" y="1484882"/>
            <a:ext cx="315679" cy="279990"/>
          </a:xfrm>
          <a:custGeom>
            <a:avLst/>
            <a:gdLst>
              <a:gd name="T0" fmla="*/ 47 w 165"/>
              <a:gd name="T1" fmla="*/ 57 h 121"/>
              <a:gd name="T2" fmla="*/ 60 w 165"/>
              <a:gd name="T3" fmla="*/ 82 h 121"/>
              <a:gd name="T4" fmla="*/ 98 w 165"/>
              <a:gd name="T5" fmla="*/ 78 h 121"/>
              <a:gd name="T6" fmla="*/ 104 w 165"/>
              <a:gd name="T7" fmla="*/ 68 h 121"/>
              <a:gd name="T8" fmla="*/ 77 w 165"/>
              <a:gd name="T9" fmla="*/ 28 h 121"/>
              <a:gd name="T10" fmla="*/ 141 w 165"/>
              <a:gd name="T11" fmla="*/ 121 h 121"/>
              <a:gd name="T12" fmla="*/ 117 w 165"/>
              <a:gd name="T13" fmla="*/ 91 h 121"/>
              <a:gd name="T14" fmla="*/ 77 w 165"/>
              <a:gd name="T15" fmla="*/ 94 h 121"/>
              <a:gd name="T16" fmla="*/ 30 w 165"/>
              <a:gd name="T17" fmla="*/ 115 h 121"/>
              <a:gd name="T18" fmla="*/ 30 w 165"/>
              <a:gd name="T19" fmla="*/ 55 h 121"/>
              <a:gd name="T20" fmla="*/ 43 w 165"/>
              <a:gd name="T21" fmla="*/ 45 h 121"/>
              <a:gd name="T22" fmla="*/ 34 w 165"/>
              <a:gd name="T23" fmla="*/ 39 h 121"/>
              <a:gd name="T24" fmla="*/ 5 w 165"/>
              <a:gd name="T25" fmla="*/ 24 h 121"/>
              <a:gd name="T26" fmla="*/ 42 w 165"/>
              <a:gd name="T27" fmla="*/ 24 h 121"/>
              <a:gd name="T28" fmla="*/ 50 w 165"/>
              <a:gd name="T29" fmla="*/ 32 h 121"/>
              <a:gd name="T30" fmla="*/ 104 w 165"/>
              <a:gd name="T31" fmla="*/ 33 h 121"/>
              <a:gd name="T32" fmla="*/ 110 w 165"/>
              <a:gd name="T33" fmla="*/ 24 h 121"/>
              <a:gd name="T34" fmla="*/ 159 w 165"/>
              <a:gd name="T35" fmla="*/ 24 h 121"/>
              <a:gd name="T36" fmla="*/ 118 w 165"/>
              <a:gd name="T37" fmla="*/ 42 h 121"/>
              <a:gd name="T38" fmla="*/ 113 w 165"/>
              <a:gd name="T39" fmla="*/ 57 h 121"/>
              <a:gd name="T40" fmla="*/ 125 w 165"/>
              <a:gd name="T41" fmla="*/ 79 h 121"/>
              <a:gd name="T42" fmla="*/ 165 w 165"/>
              <a:gd name="T43" fmla="*/ 97 h 121"/>
              <a:gd name="T44" fmla="*/ 41 w 165"/>
              <a:gd name="T45" fmla="*/ 64 h 121"/>
              <a:gd name="T46" fmla="*/ 7 w 165"/>
              <a:gd name="T47" fmla="*/ 85 h 121"/>
              <a:gd name="T48" fmla="*/ 53 w 165"/>
              <a:gd name="T49" fmla="*/ 85 h 121"/>
              <a:gd name="T50" fmla="*/ 116 w 165"/>
              <a:gd name="T51" fmla="*/ 27 h 121"/>
              <a:gd name="T52" fmla="*/ 123 w 165"/>
              <a:gd name="T53" fmla="*/ 39 h 121"/>
              <a:gd name="T54" fmla="*/ 153 w 165"/>
              <a:gd name="T55" fmla="*/ 24 h 121"/>
              <a:gd name="T56" fmla="*/ 116 w 165"/>
              <a:gd name="T57" fmla="*/ 24 h 121"/>
              <a:gd name="T58" fmla="*/ 23 w 165"/>
              <a:gd name="T59" fmla="*/ 12 h 121"/>
              <a:gd name="T60" fmla="*/ 23 w 165"/>
              <a:gd name="T61" fmla="*/ 37 h 121"/>
              <a:gd name="T62" fmla="*/ 28 w 165"/>
              <a:gd name="T63" fmla="*/ 27 h 121"/>
              <a:gd name="T64" fmla="*/ 158 w 165"/>
              <a:gd name="T65" fmla="*/ 97 h 121"/>
              <a:gd name="T66" fmla="*/ 123 w 165"/>
              <a:gd name="T67" fmla="*/ 97 h 121"/>
              <a:gd name="T68" fmla="*/ 158 w 165"/>
              <a:gd name="T69" fmla="*/ 9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73" name="组合 72"/>
          <p:cNvGrpSpPr/>
          <p:nvPr/>
        </p:nvGrpSpPr>
        <p:grpSpPr>
          <a:xfrm>
            <a:off x="7139431" y="1324000"/>
            <a:ext cx="3408305" cy="1325209"/>
            <a:chOff x="6343673" y="2238576"/>
            <a:chExt cx="2587680" cy="1325209"/>
          </a:xfrm>
        </p:grpSpPr>
        <p:grpSp>
          <p:nvGrpSpPr>
            <p:cNvPr id="72" name="组合 71"/>
            <p:cNvGrpSpPr/>
            <p:nvPr/>
          </p:nvGrpSpPr>
          <p:grpSpPr>
            <a:xfrm>
              <a:off x="7717875" y="2238576"/>
              <a:ext cx="1213478" cy="909371"/>
              <a:chOff x="9793185" y="3231680"/>
              <a:chExt cx="1213478" cy="909371"/>
            </a:xfrm>
          </p:grpSpPr>
          <p:sp>
            <p:nvSpPr>
              <p:cNvPr id="70" name="圆角矩形 10"/>
              <p:cNvSpPr/>
              <p:nvPr/>
            </p:nvSpPr>
            <p:spPr>
              <a:xfrm>
                <a:off x="9804352" y="3232859"/>
                <a:ext cx="1138649" cy="908192"/>
              </a:xfrm>
              <a:prstGeom prst="roundRect">
                <a:avLst/>
              </a:prstGeom>
              <a:solidFill>
                <a:srgbClr val="03A6FF"/>
              </a:solidFill>
              <a:ln>
                <a:solidFill>
                  <a:srgbClr val="1EC0FF"/>
                </a:solidFill>
              </a:ln>
            </p:spPr>
            <p:style>
              <a:lnRef idx="2">
                <a:schemeClr val="accent3">
                  <a:hueOff val="10803857"/>
                  <a:satOff val="-10945"/>
                  <a:lumOff val="-1949"/>
                  <a:alphaOff val="0"/>
                </a:schemeClr>
              </a:lnRef>
              <a:fillRef idx="1">
                <a:scrgbClr r="0" g="0" b="0"/>
              </a:fillRef>
              <a:effectRef idx="0">
                <a:schemeClr val="accent3">
                  <a:hueOff val="10803857"/>
                  <a:satOff val="-10945"/>
                  <a:lumOff val="-1949"/>
                  <a:alphaOff val="0"/>
                </a:schemeClr>
              </a:effectRef>
              <a:fontRef idx="minor">
                <a:schemeClr val="lt1"/>
              </a:fontRef>
            </p:style>
            <p:txBody>
              <a:bodyPr spcFirstLastPara="0" vert="horz" wrap="square" lIns="128016" tIns="73152" rIns="128016" bIns="73152" numCol="1" spcCol="1270" anchor="ctr" anchorCtr="0">
                <a:noAutofit/>
              </a:bodyPr>
              <a:lstStyle/>
              <a:p>
                <a:pPr defTabSz="800100">
                  <a:lnSpc>
                    <a:spcPct val="90000"/>
                  </a:lnSpc>
                  <a:spcBef>
                    <a:spcPct val="0"/>
                  </a:spcBef>
                  <a:spcAft>
                    <a:spcPct val="35000"/>
                  </a:spcAft>
                </a:pPr>
                <a:endParaRPr lang="en-US" b="1">
                  <a:latin typeface="+mj-ea"/>
                  <a:ea typeface="+mj-ea"/>
                </a:endParaRPr>
              </a:p>
            </p:txBody>
          </p:sp>
          <p:sp>
            <p:nvSpPr>
              <p:cNvPr id="71" name="TextBox 32"/>
              <p:cNvSpPr txBox="1"/>
              <p:nvPr/>
            </p:nvSpPr>
            <p:spPr>
              <a:xfrm>
                <a:off x="9793185" y="3231680"/>
                <a:ext cx="1213478" cy="509938"/>
              </a:xfrm>
              <a:prstGeom prst="rect">
                <a:avLst/>
              </a:prstGeom>
              <a:noFill/>
              <a:ln>
                <a:noFill/>
              </a:ln>
            </p:spPr>
            <p:style>
              <a:lnRef idx="2">
                <a:schemeClr val="accent3">
                  <a:hueOff val="10803857"/>
                  <a:satOff val="-10945"/>
                  <a:lumOff val="-1949"/>
                  <a:alphaOff val="0"/>
                </a:schemeClr>
              </a:lnRef>
              <a:fillRef idx="1">
                <a:scrgbClr r="0" g="0" b="0"/>
              </a:fillRef>
              <a:effectRef idx="0">
                <a:schemeClr val="accent3">
                  <a:hueOff val="10803857"/>
                  <a:satOff val="-10945"/>
                  <a:lumOff val="-1949"/>
                  <a:alphaOff val="0"/>
                </a:schemeClr>
              </a:effectRef>
              <a:fontRef idx="minor">
                <a:schemeClr val="lt1"/>
              </a:fontRef>
            </p:style>
            <p:txBody>
              <a:bodyPr spcFirstLastPara="0" vert="horz" wrap="square" lIns="128016" tIns="73152" rIns="128016" bIns="73152" numCol="1" spcCol="1270" anchor="ctr" anchorCtr="0">
                <a:noAutofit/>
              </a:bodyPr>
              <a:lstStyle>
                <a:defPPr>
                  <a:defRPr lang="zh-CN"/>
                </a:defPPr>
                <a:lvl1pPr lvl="0" indent="0" defTabSz="800100">
                  <a:lnSpc>
                    <a:spcPct val="90000"/>
                  </a:lnSpc>
                  <a:spcBef>
                    <a:spcPct val="0"/>
                  </a:spcBef>
                  <a:spcAft>
                    <a:spcPct val="35000"/>
                  </a:spcAft>
                  <a:buNone/>
                  <a:defRPr b="1">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办理方式</a:t>
                </a:r>
                <a:endParaRPr lang="zh-CN" altLang="en-US" dirty="0"/>
              </a:p>
            </p:txBody>
          </p:sp>
        </p:grpSp>
        <p:sp>
          <p:nvSpPr>
            <p:cNvPr id="27" name="任意多边形: 形状 26"/>
            <p:cNvSpPr/>
            <p:nvPr/>
          </p:nvSpPr>
          <p:spPr>
            <a:xfrm>
              <a:off x="6343673" y="2732110"/>
              <a:ext cx="2562983" cy="831675"/>
            </a:xfrm>
            <a:custGeom>
              <a:avLst/>
              <a:gdLst>
                <a:gd name="connsiteX0" fmla="*/ 0 w 4843960"/>
                <a:gd name="connsiteY0" fmla="*/ 0 h 4743360"/>
                <a:gd name="connsiteX1" fmla="*/ 4843960 w 4843960"/>
                <a:gd name="connsiteY1" fmla="*/ 0 h 4743360"/>
                <a:gd name="connsiteX2" fmla="*/ 4843960 w 4843960"/>
                <a:gd name="connsiteY2" fmla="*/ 4743360 h 4743360"/>
                <a:gd name="connsiteX3" fmla="*/ 0 w 4843960"/>
                <a:gd name="connsiteY3" fmla="*/ 4743360 h 4743360"/>
                <a:gd name="connsiteX4" fmla="*/ 0 w 4843960"/>
                <a:gd name="connsiteY4" fmla="*/ 0 h 474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60" h="4743360">
                  <a:moveTo>
                    <a:pt x="0" y="0"/>
                  </a:moveTo>
                  <a:lnTo>
                    <a:pt x="4843960" y="0"/>
                  </a:lnTo>
                  <a:lnTo>
                    <a:pt x="4843960" y="4743360"/>
                  </a:lnTo>
                  <a:lnTo>
                    <a:pt x="0" y="4743360"/>
                  </a:lnTo>
                  <a:lnTo>
                    <a:pt x="0" y="0"/>
                  </a:lnTo>
                  <a:close/>
                </a:path>
              </a:pathLst>
            </a:custGeom>
            <a:solidFill>
              <a:schemeClr val="bg1"/>
            </a:solidFill>
            <a:ln>
              <a:solidFill>
                <a:srgbClr val="1EC0FF"/>
              </a:solidFill>
            </a:ln>
          </p:spPr>
          <p:style>
            <a:lnRef idx="2">
              <a:scrgbClr r="0" g="0" b="0"/>
            </a:lnRef>
            <a:fillRef idx="1">
              <a:scrgbClr r="0" g="0" b="0"/>
            </a:fillRef>
            <a:effectRef idx="0">
              <a:schemeClr val="accent3">
                <a:tint val="40000"/>
                <a:alpha val="90000"/>
                <a:hueOff val="11726137"/>
                <a:satOff val="-14486"/>
                <a:lumOff val="-83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ts val="2100"/>
                </a:lnSpc>
                <a:spcBef>
                  <a:spcPct val="0"/>
                </a:spcBef>
                <a:spcAft>
                  <a:spcPct val="15000"/>
                </a:spcAft>
                <a:buChar char="•"/>
              </a:pPr>
              <a:r>
                <a:rPr lang="zh-CN" altLang="en-US" sz="1600" b="1" dirty="0">
                  <a:solidFill>
                    <a:srgbClr val="03A6FF"/>
                  </a:solidFill>
                  <a:latin typeface="+mj-ea"/>
                  <a:ea typeface="+mj-ea"/>
                </a:rPr>
                <a:t>网上办理 </a:t>
              </a:r>
              <a:r>
                <a:rPr lang="en-US" altLang="zh-CN" sz="1600" b="1" dirty="0">
                  <a:solidFill>
                    <a:srgbClr val="03A6FF"/>
                  </a:solidFill>
                  <a:latin typeface="+mj-ea"/>
                  <a:ea typeface="+mj-ea"/>
                </a:rPr>
                <a:t>8</a:t>
              </a:r>
              <a:r>
                <a:rPr lang="zh-CN" altLang="en-US" sz="1600" b="1" dirty="0">
                  <a:solidFill>
                    <a:srgbClr val="03A6FF"/>
                  </a:solidFill>
                  <a:latin typeface="+mj-ea"/>
                  <a:ea typeface="+mj-ea"/>
                </a:rPr>
                <a:t>个工作日</a:t>
              </a:r>
              <a:endParaRPr lang="zh-CN" altLang="en-US" sz="1600" b="1" kern="1200" dirty="0">
                <a:latin typeface="+mj-ea"/>
                <a:ea typeface="+mj-ea"/>
              </a:endParaRPr>
            </a:p>
          </p:txBody>
        </p:sp>
      </p:grpSp>
      <p:grpSp>
        <p:nvGrpSpPr>
          <p:cNvPr id="78" name="组合 77"/>
          <p:cNvGrpSpPr/>
          <p:nvPr/>
        </p:nvGrpSpPr>
        <p:grpSpPr>
          <a:xfrm>
            <a:off x="7088564" y="3183665"/>
            <a:ext cx="3375660" cy="3017753"/>
            <a:chOff x="6729269" y="3577347"/>
            <a:chExt cx="2562895" cy="3017753"/>
          </a:xfrm>
        </p:grpSpPr>
        <p:grpSp>
          <p:nvGrpSpPr>
            <p:cNvPr id="74" name="组合 73"/>
            <p:cNvGrpSpPr/>
            <p:nvPr/>
          </p:nvGrpSpPr>
          <p:grpSpPr>
            <a:xfrm>
              <a:off x="6767903" y="4736436"/>
              <a:ext cx="1301640" cy="1858664"/>
              <a:chOff x="4989375" y="4657793"/>
              <a:chExt cx="1301640" cy="1858664"/>
            </a:xfrm>
          </p:grpSpPr>
          <p:sp>
            <p:nvSpPr>
              <p:cNvPr id="75" name="圆角矩形 10"/>
              <p:cNvSpPr/>
              <p:nvPr/>
            </p:nvSpPr>
            <p:spPr>
              <a:xfrm>
                <a:off x="4989375" y="4657793"/>
                <a:ext cx="1138649" cy="1842445"/>
              </a:xfrm>
              <a:prstGeom prst="roundRect">
                <a:avLst/>
              </a:prstGeom>
              <a:solidFill>
                <a:srgbClr val="0080FF"/>
              </a:solidFill>
            </p:spPr>
            <p:style>
              <a:lnRef idx="2">
                <a:schemeClr val="accent3">
                  <a:hueOff val="10803857"/>
                  <a:satOff val="-10945"/>
                  <a:lumOff val="-1949"/>
                  <a:alphaOff val="0"/>
                </a:schemeClr>
              </a:lnRef>
              <a:fillRef idx="1">
                <a:scrgbClr r="0" g="0" b="0"/>
              </a:fillRef>
              <a:effectRef idx="0">
                <a:schemeClr val="accent3">
                  <a:hueOff val="10803857"/>
                  <a:satOff val="-10945"/>
                  <a:lumOff val="-1949"/>
                  <a:alphaOff val="0"/>
                </a:schemeClr>
              </a:effectRef>
              <a:fontRef idx="minor">
                <a:schemeClr val="lt1"/>
              </a:fontRef>
            </p:style>
            <p:txBody>
              <a:bodyPr spcFirstLastPara="0" vert="horz" wrap="square" lIns="128016" tIns="73152" rIns="128016" bIns="73152" numCol="1" spcCol="1270" anchor="ctr" anchorCtr="0">
                <a:noAutofit/>
              </a:bodyPr>
              <a:lstStyle/>
              <a:p>
                <a:pPr defTabSz="800100">
                  <a:lnSpc>
                    <a:spcPct val="90000"/>
                  </a:lnSpc>
                  <a:spcBef>
                    <a:spcPct val="0"/>
                  </a:spcBef>
                  <a:spcAft>
                    <a:spcPct val="35000"/>
                  </a:spcAft>
                </a:pPr>
                <a:endParaRPr lang="en-US" b="1">
                  <a:solidFill>
                    <a:schemeClr val="lt1"/>
                  </a:solidFill>
                  <a:latin typeface="+mj-ea"/>
                  <a:ea typeface="+mj-ea"/>
                </a:endParaRPr>
              </a:p>
            </p:txBody>
          </p:sp>
          <p:sp>
            <p:nvSpPr>
              <p:cNvPr id="76" name="TextBox 32"/>
              <p:cNvSpPr txBox="1"/>
              <p:nvPr/>
            </p:nvSpPr>
            <p:spPr>
              <a:xfrm>
                <a:off x="5077537" y="6013752"/>
                <a:ext cx="1213478" cy="502705"/>
              </a:xfrm>
              <a:prstGeom prst="rect">
                <a:avLst/>
              </a:prstGeom>
              <a:noFill/>
              <a:ln>
                <a:noFill/>
              </a:ln>
            </p:spPr>
            <p:style>
              <a:lnRef idx="2">
                <a:schemeClr val="accent3">
                  <a:hueOff val="10803857"/>
                  <a:satOff val="-10945"/>
                  <a:lumOff val="-1949"/>
                  <a:alphaOff val="0"/>
                </a:schemeClr>
              </a:lnRef>
              <a:fillRef idx="1">
                <a:scrgbClr r="0" g="0" b="0"/>
              </a:fillRef>
              <a:effectRef idx="0">
                <a:schemeClr val="accent3">
                  <a:hueOff val="10803857"/>
                  <a:satOff val="-10945"/>
                  <a:lumOff val="-1949"/>
                  <a:alphaOff val="0"/>
                </a:schemeClr>
              </a:effectRef>
              <a:fontRef idx="minor">
                <a:schemeClr val="lt1"/>
              </a:fontRef>
            </p:style>
            <p:txBody>
              <a:bodyPr spcFirstLastPara="0" vert="horz" wrap="square" lIns="128016" tIns="73152" rIns="128016" bIns="73152" numCol="1" spcCol="1270" anchor="ctr" anchorCtr="0">
                <a:noAutofit/>
              </a:bodyPr>
              <a:lstStyle>
                <a:defPPr>
                  <a:defRPr lang="zh-CN"/>
                </a:defPPr>
                <a:lvl1pPr lvl="0" indent="0" defTabSz="800100">
                  <a:lnSpc>
                    <a:spcPct val="90000"/>
                  </a:lnSpc>
                  <a:spcBef>
                    <a:spcPct val="0"/>
                  </a:spcBef>
                  <a:spcAft>
                    <a:spcPct val="35000"/>
                  </a:spcAft>
                  <a:buNone/>
                  <a:defRPr b="1">
                    <a:solidFill>
                      <a:schemeClr val="lt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审核要点</a:t>
                </a:r>
                <a:endParaRPr lang="zh-CN" altLang="en-US" dirty="0"/>
              </a:p>
            </p:txBody>
          </p:sp>
        </p:grpSp>
        <p:sp>
          <p:nvSpPr>
            <p:cNvPr id="77" name="任意多边形: 形状 76"/>
            <p:cNvSpPr/>
            <p:nvPr/>
          </p:nvSpPr>
          <p:spPr>
            <a:xfrm>
              <a:off x="6729269" y="3577347"/>
              <a:ext cx="2562895" cy="2582545"/>
            </a:xfrm>
            <a:custGeom>
              <a:avLst/>
              <a:gdLst>
                <a:gd name="connsiteX0" fmla="*/ 0 w 4843960"/>
                <a:gd name="connsiteY0" fmla="*/ 0 h 4743360"/>
                <a:gd name="connsiteX1" fmla="*/ 4843960 w 4843960"/>
                <a:gd name="connsiteY1" fmla="*/ 0 h 4743360"/>
                <a:gd name="connsiteX2" fmla="*/ 4843960 w 4843960"/>
                <a:gd name="connsiteY2" fmla="*/ 4743360 h 4743360"/>
                <a:gd name="connsiteX3" fmla="*/ 0 w 4843960"/>
                <a:gd name="connsiteY3" fmla="*/ 4743360 h 4743360"/>
                <a:gd name="connsiteX4" fmla="*/ 0 w 4843960"/>
                <a:gd name="connsiteY4" fmla="*/ 0 h 474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3960" h="4743360">
                  <a:moveTo>
                    <a:pt x="0" y="0"/>
                  </a:moveTo>
                  <a:lnTo>
                    <a:pt x="4843960" y="0"/>
                  </a:lnTo>
                  <a:lnTo>
                    <a:pt x="4843960" y="4743360"/>
                  </a:lnTo>
                  <a:lnTo>
                    <a:pt x="0" y="4743360"/>
                  </a:lnTo>
                  <a:lnTo>
                    <a:pt x="0" y="0"/>
                  </a:lnTo>
                  <a:close/>
                </a:path>
              </a:pathLst>
            </a:custGeom>
            <a:solidFill>
              <a:schemeClr val="bg1"/>
            </a:solidFill>
            <a:ln>
              <a:solidFill>
                <a:srgbClr val="0080FF"/>
              </a:solidFill>
            </a:ln>
          </p:spPr>
          <p:style>
            <a:lnRef idx="2">
              <a:scrgbClr r="0" g="0" b="0"/>
            </a:lnRef>
            <a:fillRef idx="1">
              <a:scrgbClr r="0" g="0" b="0"/>
            </a:fillRef>
            <a:effectRef idx="0">
              <a:schemeClr val="accent3">
                <a:tint val="40000"/>
                <a:alpha val="90000"/>
                <a:hueOff val="11726137"/>
                <a:satOff val="-14486"/>
                <a:lumOff val="-834"/>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合同项目名称</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合同双方名称</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rgbClr val="03A6FF"/>
                  </a:solidFill>
                  <a:latin typeface="+mj-ea"/>
                  <a:ea typeface="+mj-ea"/>
                  <a:cs typeface="+mn-ea"/>
                </a:rPr>
                <a:t>项目有效期限</a:t>
              </a:r>
              <a:endParaRPr lang="zh-CN" altLang="en-US" sz="1600" b="1" dirty="0">
                <a:solidFill>
                  <a:srgbClr val="03A6FF"/>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rgbClr val="03A6FF"/>
                  </a:solidFill>
                  <a:latin typeface="+mj-ea"/>
                  <a:ea typeface="+mj-ea"/>
                  <a:cs typeface="+mn-ea"/>
                </a:rPr>
                <a:t>知识产权条款</a:t>
              </a:r>
              <a:endParaRPr lang="zh-CN" altLang="en-US" sz="1600" b="1" dirty="0">
                <a:solidFill>
                  <a:srgbClr val="03A6FF"/>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合同签订金额</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chemeClr val="tx1">
                      <a:lumMod val="65000"/>
                      <a:lumOff val="35000"/>
                    </a:schemeClr>
                  </a:solidFill>
                  <a:latin typeface="+mj-ea"/>
                  <a:ea typeface="+mj-ea"/>
                  <a:cs typeface="+mn-ea"/>
                </a:rPr>
                <a:t>双方盖章签字</a:t>
              </a:r>
              <a:endParaRPr lang="zh-CN" altLang="en-US" sz="1600" b="1" dirty="0">
                <a:solidFill>
                  <a:schemeClr val="tx1">
                    <a:lumMod val="65000"/>
                    <a:lumOff val="35000"/>
                  </a:schemeClr>
                </a:solidFill>
                <a:latin typeface="+mj-ea"/>
                <a:ea typeface="+mj-ea"/>
                <a:cs typeface="+mn-ea"/>
              </a:endParaRPr>
            </a:p>
            <a:p>
              <a:pPr marL="171450" lvl="1" indent="-171450" defTabSz="800100">
                <a:lnSpc>
                  <a:spcPts val="2100"/>
                </a:lnSpc>
                <a:spcBef>
                  <a:spcPct val="0"/>
                </a:spcBef>
                <a:spcAft>
                  <a:spcPct val="15000"/>
                </a:spcAft>
                <a:buChar char="•"/>
              </a:pPr>
              <a:r>
                <a:rPr lang="zh-CN" altLang="en-US" sz="1600" b="1" dirty="0">
                  <a:solidFill>
                    <a:srgbClr val="FF0000"/>
                  </a:solidFill>
                  <a:latin typeface="+mj-ea"/>
                  <a:ea typeface="+mj-ea"/>
                  <a:cs typeface="+mn-ea"/>
                </a:rPr>
                <a:t>真实性承诺书项目名称、盖章签字</a:t>
              </a:r>
              <a:endParaRPr lang="zh-CN" altLang="en-US" sz="1600" b="1" dirty="0">
                <a:solidFill>
                  <a:srgbClr val="FF0000"/>
                </a:solidFill>
                <a:latin typeface="+mj-ea"/>
                <a:ea typeface="+mj-ea"/>
                <a:cs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4"/>
          <p:cNvSpPr/>
          <p:nvPr/>
        </p:nvSpPr>
        <p:spPr>
          <a:xfrm>
            <a:off x="7646721" y="2381349"/>
            <a:ext cx="3696477" cy="1770322"/>
          </a:xfrm>
          <a:prstGeom prst="roundRect">
            <a:avLst>
              <a:gd name="adj" fmla="val 5470"/>
            </a:avLst>
          </a:prstGeom>
          <a:solidFill>
            <a:schemeClr val="bg1"/>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76200" dist="12700" dir="2700000" algn="tl"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i="0" u="none" strike="noStrike" kern="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7" name="文本框 6"/>
          <p:cNvSpPr txBox="1"/>
          <p:nvPr/>
        </p:nvSpPr>
        <p:spPr>
          <a:xfrm>
            <a:off x="388317" y="1944799"/>
            <a:ext cx="5569571" cy="1538883"/>
          </a:xfrm>
          <a:prstGeom prst="rect">
            <a:avLst/>
          </a:prstGeom>
          <a:noFill/>
        </p:spPr>
        <p:txBody>
          <a:bodyPr wrap="square">
            <a:spAutoFit/>
          </a:bodyPr>
          <a:lstStyle/>
          <a:p>
            <a:endParaRPr lang="en-US" altLang="zh-CN" sz="2000" b="1" dirty="0">
              <a:solidFill>
                <a:srgbClr val="03A6FF"/>
              </a:solidFill>
              <a:effectLst/>
              <a:latin typeface="+mj-ea"/>
              <a:ea typeface="+mj-ea"/>
            </a:endParaRPr>
          </a:p>
          <a:p>
            <a:endParaRPr lang="en-US" altLang="zh-CN" sz="2000" b="1" dirty="0">
              <a:solidFill>
                <a:srgbClr val="03A6FF"/>
              </a:solidFill>
              <a:latin typeface="+mj-ea"/>
              <a:ea typeface="+mj-ea"/>
            </a:endParaRPr>
          </a:p>
          <a:p>
            <a:r>
              <a:rPr lang="en-US" altLang="zh-CN" b="1" dirty="0">
                <a:solidFill>
                  <a:schemeClr val="tx1">
                    <a:lumMod val="65000"/>
                    <a:lumOff val="35000"/>
                  </a:schemeClr>
                </a:solidFill>
                <a:latin typeface="+mj-ea"/>
                <a:ea typeface="+mj-ea"/>
                <a:cs typeface="+mn-ea"/>
              </a:rPr>
              <a:t>《</a:t>
            </a:r>
            <a:r>
              <a:rPr lang="zh-CN" altLang="en-US" b="1" dirty="0">
                <a:solidFill>
                  <a:schemeClr val="tx1">
                    <a:lumMod val="65000"/>
                    <a:lumOff val="35000"/>
                  </a:schemeClr>
                </a:solidFill>
                <a:latin typeface="+mj-ea"/>
                <a:ea typeface="+mj-ea"/>
                <a:cs typeface="+mn-ea"/>
              </a:rPr>
              <a:t>深圳市技术转让、技术开发及相关服务性收入认定登记证明</a:t>
            </a:r>
            <a:r>
              <a:rPr lang="en-US" altLang="zh-CN" b="1" dirty="0">
                <a:solidFill>
                  <a:schemeClr val="tx1">
                    <a:lumMod val="65000"/>
                    <a:lumOff val="35000"/>
                  </a:schemeClr>
                </a:solidFill>
                <a:latin typeface="+mj-ea"/>
                <a:ea typeface="+mj-ea"/>
                <a:cs typeface="+mn-ea"/>
              </a:rPr>
              <a:t>》</a:t>
            </a:r>
            <a:r>
              <a:rPr lang="zh-CN" altLang="en-US" sz="1200" dirty="0">
                <a:solidFill>
                  <a:schemeClr val="bg1">
                    <a:lumMod val="50000"/>
                  </a:schemeClr>
                </a:solidFill>
                <a:latin typeface="+mj-ea"/>
                <a:ea typeface="+mj-ea"/>
              </a:rPr>
              <a:t> </a:t>
            </a:r>
            <a:r>
              <a:rPr lang="zh-CN" altLang="en-US" sz="1600" b="1" dirty="0">
                <a:solidFill>
                  <a:schemeClr val="bg1">
                    <a:lumMod val="50000"/>
                  </a:schemeClr>
                </a:solidFill>
                <a:latin typeface="+mj-ea"/>
                <a:ea typeface="+mj-ea"/>
              </a:rPr>
              <a:t> </a:t>
            </a:r>
            <a:r>
              <a:rPr lang="zh-CN" altLang="en-US" b="1" dirty="0">
                <a:solidFill>
                  <a:schemeClr val="tx1">
                    <a:lumMod val="65000"/>
                    <a:lumOff val="35000"/>
                  </a:schemeClr>
                </a:solidFill>
                <a:latin typeface="+mj-ea"/>
                <a:ea typeface="+mj-ea"/>
                <a:cs typeface="+mn-ea"/>
              </a:rPr>
              <a:t>限于技术开发、技术转让及相关技术服务、技术咨询合同申请</a:t>
            </a:r>
            <a:endParaRPr lang="zh-CN" altLang="en-US" b="1" dirty="0">
              <a:solidFill>
                <a:schemeClr val="tx1">
                  <a:lumMod val="65000"/>
                  <a:lumOff val="35000"/>
                </a:schemeClr>
              </a:solidFill>
              <a:latin typeface="+mj-ea"/>
              <a:ea typeface="+mj-ea"/>
              <a:cs typeface="+mn-ea"/>
            </a:endParaRPr>
          </a:p>
        </p:txBody>
      </p:sp>
      <p:sp>
        <p:nvSpPr>
          <p:cNvPr id="2" name="矩形 1"/>
          <p:cNvSpPr/>
          <p:nvPr/>
        </p:nvSpPr>
        <p:spPr>
          <a:xfrm>
            <a:off x="406576" y="190558"/>
            <a:ext cx="3974735" cy="584775"/>
          </a:xfrm>
          <a:prstGeom prst="rect">
            <a:avLst/>
          </a:prstGeom>
        </p:spPr>
        <p:txBody>
          <a:bodyPr wrap="square">
            <a:spAutoFit/>
          </a:bodyPr>
          <a:lstStyle/>
          <a:p>
            <a:r>
              <a:rPr lang="zh-CN" altLang="en-US" sz="3200" b="1" dirty="0">
                <a:solidFill>
                  <a:srgbClr val="03A6FF"/>
                </a:solidFill>
                <a:latin typeface="+mj-ea"/>
                <a:ea typeface="+mj-ea"/>
                <a:cs typeface="+mj-ea"/>
              </a:rPr>
              <a:t>技术合同登记类别</a:t>
            </a:r>
            <a:endParaRPr lang="zh-CN" altLang="en-US" sz="3200" b="1" dirty="0">
              <a:solidFill>
                <a:srgbClr val="03A6FF"/>
              </a:solidFill>
              <a:latin typeface="+mj-ea"/>
              <a:ea typeface="+mj-ea"/>
              <a:cs typeface="+mj-ea"/>
            </a:endParaRPr>
          </a:p>
        </p:txBody>
      </p:sp>
      <p:cxnSp>
        <p:nvCxnSpPr>
          <p:cNvPr id="10" name="Straight Connector 13"/>
          <p:cNvCxnSpPr/>
          <p:nvPr/>
        </p:nvCxnSpPr>
        <p:spPr>
          <a:xfrm flipH="1">
            <a:off x="540414" y="1681757"/>
            <a:ext cx="2550858" cy="21512"/>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11" name="文本框 10"/>
          <p:cNvSpPr txBox="1"/>
          <p:nvPr/>
        </p:nvSpPr>
        <p:spPr>
          <a:xfrm>
            <a:off x="505470" y="1272382"/>
            <a:ext cx="2585802" cy="430887"/>
          </a:xfrm>
          <a:prstGeom prst="rect">
            <a:avLst/>
          </a:prstGeom>
          <a:noFill/>
        </p:spPr>
        <p:txBody>
          <a:bodyPr wrap="square">
            <a:spAutoFit/>
          </a:bodyPr>
          <a:lstStyle/>
          <a:p>
            <a:r>
              <a:rPr lang="zh-CN" altLang="en-US" sz="2200" b="1" dirty="0">
                <a:solidFill>
                  <a:schemeClr val="tx1">
                    <a:lumMod val="65000"/>
                    <a:lumOff val="35000"/>
                  </a:schemeClr>
                </a:solidFill>
                <a:latin typeface="+mj-ea"/>
                <a:ea typeface="+mj-ea"/>
                <a:cs typeface="+mn-ea"/>
                <a:sym typeface="Arial" panose="020B0604020202020204" pitchFamily="34" charset="0"/>
              </a:rPr>
              <a:t>合同登记登记类别</a:t>
            </a:r>
            <a:endParaRPr lang="zh-CN" altLang="en-US" sz="2200" dirty="0">
              <a:latin typeface="+mj-ea"/>
              <a:ea typeface="+mj-ea"/>
            </a:endParaRPr>
          </a:p>
        </p:txBody>
      </p:sp>
      <p:grpSp>
        <p:nvGrpSpPr>
          <p:cNvPr id="20" name="组合 19"/>
          <p:cNvGrpSpPr/>
          <p:nvPr/>
        </p:nvGrpSpPr>
        <p:grpSpPr>
          <a:xfrm>
            <a:off x="240210" y="1904372"/>
            <a:ext cx="3932141" cy="790365"/>
            <a:chOff x="5578743" y="1896441"/>
            <a:chExt cx="3932141" cy="790365"/>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48695" y="1905606"/>
              <a:ext cx="3148597" cy="781200"/>
            </a:xfrm>
            <a:prstGeom prst="rect">
              <a:avLst/>
            </a:prstGeom>
          </p:spPr>
        </p:pic>
        <p:grpSp>
          <p:nvGrpSpPr>
            <p:cNvPr id="22" name="组合 21"/>
            <p:cNvGrpSpPr/>
            <p:nvPr/>
          </p:nvGrpSpPr>
          <p:grpSpPr>
            <a:xfrm>
              <a:off x="5578743" y="1896441"/>
              <a:ext cx="3518550" cy="584774"/>
              <a:chOff x="8060880" y="760883"/>
              <a:chExt cx="3409661" cy="566677"/>
            </a:xfrm>
          </p:grpSpPr>
          <p:sp>
            <p:nvSpPr>
              <p:cNvPr id="25" name="Freeform 56"/>
              <p:cNvSpPr/>
              <p:nvPr/>
            </p:nvSpPr>
            <p:spPr bwMode="auto">
              <a:xfrm>
                <a:off x="8805644" y="760883"/>
                <a:ext cx="2664897" cy="566677"/>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8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sp>
            <p:nvSpPr>
              <p:cNvPr id="26" name="Freeform 57"/>
              <p:cNvSpPr/>
              <p:nvPr/>
            </p:nvSpPr>
            <p:spPr bwMode="auto">
              <a:xfrm>
                <a:off x="8060880" y="760883"/>
                <a:ext cx="744763"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sp>
            <p:nvSpPr>
              <p:cNvPr id="27" name="Freeform 58"/>
              <p:cNvSpPr/>
              <p:nvPr/>
            </p:nvSpPr>
            <p:spPr bwMode="auto">
              <a:xfrm>
                <a:off x="8305588"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grpSp>
        <p:sp>
          <p:nvSpPr>
            <p:cNvPr id="23" name="文本框 22"/>
            <p:cNvSpPr txBox="1"/>
            <p:nvPr/>
          </p:nvSpPr>
          <p:spPr>
            <a:xfrm>
              <a:off x="6468421" y="1983846"/>
              <a:ext cx="304246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b="1" dirty="0">
                  <a:solidFill>
                    <a:schemeClr val="bg1"/>
                  </a:solidFill>
                  <a:effectLst/>
                  <a:latin typeface="+mj-ea"/>
                  <a:ea typeface="+mj-ea"/>
                </a:rPr>
                <a:t>登记类别为免征</a:t>
              </a:r>
              <a:r>
                <a:rPr lang="zh-CN" altLang="en-US" sz="2000" b="1" dirty="0">
                  <a:solidFill>
                    <a:schemeClr val="bg1"/>
                  </a:solidFill>
                  <a:effectLst/>
                  <a:latin typeface="+mj-ea"/>
                  <a:ea typeface="+mj-ea"/>
                </a:rPr>
                <a:t>流转</a:t>
              </a:r>
              <a:r>
                <a:rPr lang="zh-CN" altLang="en-US" b="1" dirty="0">
                  <a:solidFill>
                    <a:schemeClr val="bg1"/>
                  </a:solidFill>
                  <a:effectLst/>
                  <a:latin typeface="+mj-ea"/>
                  <a:ea typeface="+mj-ea"/>
                </a:rPr>
                <a:t>税</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ndParaRPr>
            </a:p>
          </p:txBody>
        </p:sp>
        <p:sp>
          <p:nvSpPr>
            <p:cNvPr id="24" name="文本框 23"/>
            <p:cNvSpPr txBox="1"/>
            <p:nvPr/>
          </p:nvSpPr>
          <p:spPr>
            <a:xfrm>
              <a:off x="5860418" y="1926874"/>
              <a:ext cx="42030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0080FF"/>
                  </a:solidFill>
                  <a:effectLst/>
                  <a:uLnTx/>
                  <a:uFillTx/>
                  <a:latin typeface="Impact" panose="020B0806030902050204" pitchFamily="34" charset="0"/>
                  <a:ea typeface="+mj-ea"/>
                  <a:cs typeface="Arial Unicode MS" panose="020B0604020202020204" pitchFamily="34" charset="-122"/>
                </a:rPr>
                <a:t>01</a:t>
              </a:r>
              <a:endParaRPr kumimoji="0" lang="zh-CN" altLang="en-US" sz="2000" b="0" i="0" u="none" strike="noStrike" kern="0" cap="none" spc="0" normalizeH="0" baseline="0" noProof="0" dirty="0">
                <a:ln>
                  <a:noFill/>
                </a:ln>
                <a:solidFill>
                  <a:srgbClr val="0080FF"/>
                </a:solidFill>
                <a:effectLst/>
                <a:uLnTx/>
                <a:uFillTx/>
                <a:latin typeface="Impact" panose="020B0806030902050204" pitchFamily="34" charset="0"/>
                <a:ea typeface="+mj-ea"/>
                <a:cs typeface="Arial Unicode MS" panose="020B0604020202020204" pitchFamily="34" charset="-122"/>
              </a:endParaRPr>
            </a:p>
          </p:txBody>
        </p:sp>
      </p:grpSp>
      <p:grpSp>
        <p:nvGrpSpPr>
          <p:cNvPr id="38" name="组合 37"/>
          <p:cNvGrpSpPr/>
          <p:nvPr/>
        </p:nvGrpSpPr>
        <p:grpSpPr>
          <a:xfrm>
            <a:off x="240211" y="3864203"/>
            <a:ext cx="3325466" cy="790365"/>
            <a:chOff x="5578743" y="1896441"/>
            <a:chExt cx="3932141" cy="790365"/>
          </a:xfrm>
        </p:grpSpPr>
        <p:pic>
          <p:nvPicPr>
            <p:cNvPr id="39" name="图片 3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48695" y="1905606"/>
              <a:ext cx="3148597" cy="781200"/>
            </a:xfrm>
            <a:prstGeom prst="rect">
              <a:avLst/>
            </a:prstGeom>
          </p:spPr>
        </p:pic>
        <p:grpSp>
          <p:nvGrpSpPr>
            <p:cNvPr id="40" name="组合 39"/>
            <p:cNvGrpSpPr/>
            <p:nvPr/>
          </p:nvGrpSpPr>
          <p:grpSpPr>
            <a:xfrm>
              <a:off x="5578743" y="1896441"/>
              <a:ext cx="3518550" cy="584774"/>
              <a:chOff x="8060880" y="760883"/>
              <a:chExt cx="3409661" cy="566677"/>
            </a:xfrm>
          </p:grpSpPr>
          <p:sp>
            <p:nvSpPr>
              <p:cNvPr id="43" name="Freeform 56"/>
              <p:cNvSpPr/>
              <p:nvPr/>
            </p:nvSpPr>
            <p:spPr bwMode="auto">
              <a:xfrm>
                <a:off x="8805644" y="760883"/>
                <a:ext cx="2664897" cy="566677"/>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1EC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sp>
            <p:nvSpPr>
              <p:cNvPr id="44" name="Freeform 57"/>
              <p:cNvSpPr/>
              <p:nvPr/>
            </p:nvSpPr>
            <p:spPr bwMode="auto">
              <a:xfrm>
                <a:off x="8060880" y="760883"/>
                <a:ext cx="744763"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sp>
            <p:nvSpPr>
              <p:cNvPr id="45" name="Freeform 58"/>
              <p:cNvSpPr/>
              <p:nvPr/>
            </p:nvSpPr>
            <p:spPr bwMode="auto">
              <a:xfrm>
                <a:off x="8305588"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endParaRPr>
              </a:p>
            </p:txBody>
          </p:sp>
        </p:grpSp>
        <p:sp>
          <p:nvSpPr>
            <p:cNvPr id="41" name="文本框 40"/>
            <p:cNvSpPr txBox="1"/>
            <p:nvPr/>
          </p:nvSpPr>
          <p:spPr>
            <a:xfrm>
              <a:off x="6468421" y="1983846"/>
              <a:ext cx="304246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b="1" dirty="0">
                  <a:solidFill>
                    <a:schemeClr val="bg1"/>
                  </a:solidFill>
                  <a:effectLst/>
                  <a:latin typeface="+mj-ea"/>
                  <a:ea typeface="+mj-ea"/>
                </a:rPr>
                <a:t>登记类别为</a:t>
              </a:r>
              <a:r>
                <a:rPr lang="zh-CN" altLang="en-US" b="1" dirty="0">
                  <a:solidFill>
                    <a:schemeClr val="bg1"/>
                  </a:solidFill>
                  <a:latin typeface="+mj-ea"/>
                  <a:ea typeface="+mj-ea"/>
                </a:rPr>
                <a:t>其他</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ndParaRPr>
            </a:p>
          </p:txBody>
        </p:sp>
        <p:sp>
          <p:nvSpPr>
            <p:cNvPr id="42" name="文本框 41"/>
            <p:cNvSpPr txBox="1"/>
            <p:nvPr/>
          </p:nvSpPr>
          <p:spPr>
            <a:xfrm>
              <a:off x="5860418" y="1926874"/>
              <a:ext cx="45076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1EC0FF"/>
                  </a:solidFill>
                  <a:effectLst/>
                  <a:uLnTx/>
                  <a:uFillTx/>
                  <a:latin typeface="Impact" panose="020B0806030902050204" pitchFamily="34" charset="0"/>
                  <a:ea typeface="+mj-ea"/>
                  <a:cs typeface="Arial Unicode MS" panose="020B0604020202020204" pitchFamily="34" charset="-122"/>
                </a:rPr>
                <a:t>02</a:t>
              </a:r>
              <a:endParaRPr kumimoji="0" lang="zh-CN" altLang="en-US" sz="2000" b="0" i="0" u="none" strike="noStrike" kern="0" cap="none" spc="0" normalizeH="0" baseline="0" noProof="0" dirty="0">
                <a:ln>
                  <a:noFill/>
                </a:ln>
                <a:solidFill>
                  <a:srgbClr val="1EC0FF"/>
                </a:solidFill>
                <a:effectLst/>
                <a:uLnTx/>
                <a:uFillTx/>
                <a:latin typeface="Impact" panose="020B0806030902050204" pitchFamily="34" charset="0"/>
                <a:ea typeface="+mj-ea"/>
                <a:cs typeface="Arial Unicode MS" panose="020B0604020202020204" pitchFamily="34" charset="-122"/>
              </a:endParaRPr>
            </a:p>
          </p:txBody>
        </p:sp>
      </p:grpSp>
      <p:sp>
        <p:nvSpPr>
          <p:cNvPr id="47" name="文本框 46"/>
          <p:cNvSpPr txBox="1"/>
          <p:nvPr/>
        </p:nvSpPr>
        <p:spPr>
          <a:xfrm>
            <a:off x="492734" y="4509523"/>
            <a:ext cx="5315136" cy="923330"/>
          </a:xfrm>
          <a:prstGeom prst="rect">
            <a:avLst/>
          </a:prstGeom>
          <a:noFill/>
        </p:spPr>
        <p:txBody>
          <a:bodyPr wrap="square">
            <a:spAutoFit/>
          </a:bodyPr>
          <a:lstStyle/>
          <a:p>
            <a:r>
              <a:rPr lang="en-US" altLang="zh-CN" b="1" dirty="0">
                <a:solidFill>
                  <a:schemeClr val="tx1">
                    <a:lumMod val="65000"/>
                    <a:lumOff val="35000"/>
                  </a:schemeClr>
                </a:solidFill>
                <a:latin typeface="+mj-ea"/>
                <a:ea typeface="+mj-ea"/>
                <a:cs typeface="+mn-ea"/>
              </a:rPr>
              <a:t>《</a:t>
            </a:r>
            <a:r>
              <a:rPr lang="zh-CN" altLang="en-US" b="1" dirty="0">
                <a:solidFill>
                  <a:schemeClr val="tx1">
                    <a:lumMod val="65000"/>
                    <a:lumOff val="35000"/>
                  </a:schemeClr>
                </a:solidFill>
                <a:latin typeface="+mj-ea"/>
                <a:ea typeface="+mj-ea"/>
                <a:cs typeface="+mn-ea"/>
              </a:rPr>
              <a:t>深圳市技术合同认定登记证明</a:t>
            </a:r>
            <a:r>
              <a:rPr lang="en-US" altLang="zh-CN" b="1" dirty="0">
                <a:solidFill>
                  <a:schemeClr val="tx1">
                    <a:lumMod val="65000"/>
                    <a:lumOff val="35000"/>
                  </a:schemeClr>
                </a:solidFill>
                <a:latin typeface="+mj-ea"/>
                <a:ea typeface="+mj-ea"/>
                <a:cs typeface="+mn-ea"/>
              </a:rPr>
              <a:t>》</a:t>
            </a:r>
            <a:endParaRPr lang="en-US" altLang="zh-CN" b="1" dirty="0">
              <a:solidFill>
                <a:schemeClr val="tx1">
                  <a:lumMod val="65000"/>
                  <a:lumOff val="35000"/>
                </a:schemeClr>
              </a:solidFill>
              <a:latin typeface="+mj-ea"/>
              <a:ea typeface="+mj-ea"/>
              <a:cs typeface="+mn-ea"/>
            </a:endParaRPr>
          </a:p>
          <a:p>
            <a:r>
              <a:rPr lang="zh-CN" altLang="en-US" b="1" dirty="0">
                <a:solidFill>
                  <a:schemeClr val="tx1">
                    <a:lumMod val="65000"/>
                    <a:lumOff val="35000"/>
                  </a:schemeClr>
                </a:solidFill>
                <a:latin typeface="+mj-ea"/>
                <a:ea typeface="+mj-ea"/>
                <a:cs typeface="+mn-ea"/>
              </a:rPr>
              <a:t> 技术开发、技术转让、技术咨询、技术服务合同均可以申请</a:t>
            </a:r>
            <a:endParaRPr lang="zh-CN" altLang="en-US" b="1" dirty="0">
              <a:solidFill>
                <a:schemeClr val="tx1">
                  <a:lumMod val="65000"/>
                  <a:lumOff val="35000"/>
                </a:schemeClr>
              </a:solidFill>
              <a:latin typeface="+mj-ea"/>
              <a:ea typeface="+mj-ea"/>
              <a:cs typeface="+mn-ea"/>
            </a:endParaRPr>
          </a:p>
        </p:txBody>
      </p:sp>
      <p:sp>
        <p:nvSpPr>
          <p:cNvPr id="49" name="文本框 48"/>
          <p:cNvSpPr txBox="1"/>
          <p:nvPr/>
        </p:nvSpPr>
        <p:spPr>
          <a:xfrm>
            <a:off x="479425" y="5585618"/>
            <a:ext cx="5569571" cy="923330"/>
          </a:xfrm>
          <a:prstGeom prst="rect">
            <a:avLst/>
          </a:prstGeom>
          <a:noFill/>
        </p:spPr>
        <p:txBody>
          <a:bodyPr wrap="square">
            <a:spAutoFit/>
          </a:bodyPr>
          <a:lstStyle/>
          <a:p>
            <a:r>
              <a:rPr lang="zh-CN" altLang="en-US" b="1" dirty="0">
                <a:solidFill>
                  <a:schemeClr val="tx1">
                    <a:lumMod val="65000"/>
                    <a:lumOff val="35000"/>
                  </a:schemeClr>
                </a:solidFill>
                <a:latin typeface="+mj-ea"/>
                <a:ea typeface="+mj-ea"/>
                <a:cs typeface="+mn-ea"/>
              </a:rPr>
              <a:t>同一份技术合同只可选择一种登记类别，不可同时、重复申请</a:t>
            </a:r>
            <a:endParaRPr lang="en-US" altLang="zh-CN" b="1" dirty="0">
              <a:solidFill>
                <a:schemeClr val="tx1">
                  <a:lumMod val="65000"/>
                  <a:lumOff val="35000"/>
                </a:schemeClr>
              </a:solidFill>
              <a:latin typeface="+mj-ea"/>
              <a:ea typeface="+mj-ea"/>
              <a:cs typeface="+mn-ea"/>
            </a:endParaRPr>
          </a:p>
          <a:p>
            <a:endParaRPr lang="zh-CN" altLang="en-US" b="1" dirty="0"/>
          </a:p>
        </p:txBody>
      </p:sp>
      <p:grpSp>
        <p:nvGrpSpPr>
          <p:cNvPr id="74" name="Google Shape;4608;p31"/>
          <p:cNvGrpSpPr/>
          <p:nvPr/>
        </p:nvGrpSpPr>
        <p:grpSpPr>
          <a:xfrm>
            <a:off x="10679308" y="3469894"/>
            <a:ext cx="503943" cy="504000"/>
            <a:chOff x="-62890750" y="2296300"/>
            <a:chExt cx="330825" cy="317450"/>
          </a:xfrm>
          <a:solidFill>
            <a:srgbClr val="03A6FF"/>
          </a:solidFill>
        </p:grpSpPr>
        <p:sp>
          <p:nvSpPr>
            <p:cNvPr id="75" name="Google Shape;4609;p31"/>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4610;p31"/>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4611;p31"/>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文本框 87"/>
          <p:cNvSpPr txBox="1"/>
          <p:nvPr/>
        </p:nvSpPr>
        <p:spPr>
          <a:xfrm>
            <a:off x="7704752" y="2577457"/>
            <a:ext cx="3007365"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18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深圳市科技创新局官网点击</a:t>
            </a:r>
            <a:r>
              <a:rPr kumimoji="0" lang="en-US" altLang="zh-CN" sz="18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政务服务</a:t>
            </a:r>
            <a:r>
              <a:rPr kumimoji="0" lang="en-US" altLang="zh-CN" sz="18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选择</a:t>
            </a:r>
            <a:r>
              <a:rPr kumimoji="0" lang="zh-CN" altLang="en-US" sz="1800" b="1" i="0" u="none" strike="noStrike" kern="1200" cap="none" spc="0" normalizeH="0" baseline="0" noProof="0" dirty="0">
                <a:ln>
                  <a:noFill/>
                </a:ln>
                <a:solidFill>
                  <a:srgbClr val="03A6FF"/>
                </a:solidFill>
                <a:effectLst/>
                <a:uLnTx/>
                <a:uFillTx/>
                <a:latin typeface="微软雅黑" panose="020B0503020204020204" pitchFamily="34" charset="-122"/>
                <a:ea typeface="微软雅黑" panose="020B0503020204020204" pitchFamily="34" charset="-122"/>
                <a:cs typeface="+mn-cs"/>
              </a:rPr>
              <a:t>“技术合同认定登记”</a:t>
            </a:r>
            <a:endParaRPr kumimoji="0" lang="zh-CN" altLang="en-US" sz="1800" b="1" i="0" u="none" strike="noStrike" kern="1200" cap="none" spc="0" normalizeH="0" baseline="0" noProof="0" dirty="0">
              <a:ln>
                <a:noFill/>
              </a:ln>
              <a:solidFill>
                <a:srgbClr val="03A6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0" u="none" strike="noStrike" kern="1200" cap="none" spc="0" normalizeH="0" baseline="0" noProof="0" dirty="0">
              <a:ln>
                <a:noFill/>
              </a:ln>
              <a:solidFill>
                <a:srgbClr val="03A6FF"/>
              </a:solidFill>
              <a:effectLst/>
              <a:uLnTx/>
              <a:uFillTx/>
              <a:latin typeface="微软雅黑" panose="020B0503020204020204" pitchFamily="34" charset="-122"/>
              <a:ea typeface="微软雅黑" panose="020B0503020204020204" pitchFamily="34" charset="-122"/>
              <a:cs typeface="+mn-cs"/>
            </a:endParaRPr>
          </a:p>
        </p:txBody>
      </p:sp>
      <p:cxnSp>
        <p:nvCxnSpPr>
          <p:cNvPr id="89" name="Straight Connector 13"/>
          <p:cNvCxnSpPr/>
          <p:nvPr/>
        </p:nvCxnSpPr>
        <p:spPr>
          <a:xfrm flipH="1">
            <a:off x="7595825" y="1695123"/>
            <a:ext cx="1324292" cy="15255"/>
          </a:xfrm>
          <a:prstGeom prst="line">
            <a:avLst/>
          </a:prstGeom>
          <a:ln>
            <a:headEnd type="none"/>
          </a:ln>
        </p:spPr>
        <p:style>
          <a:lnRef idx="2">
            <a:schemeClr val="accent2"/>
          </a:lnRef>
          <a:fillRef idx="0">
            <a:schemeClr val="accent2"/>
          </a:fillRef>
          <a:effectRef idx="1">
            <a:schemeClr val="accent2"/>
          </a:effectRef>
          <a:fontRef idx="minor">
            <a:schemeClr val="tx1"/>
          </a:fontRef>
        </p:style>
      </p:cxnSp>
      <p:sp>
        <p:nvSpPr>
          <p:cNvPr id="90" name="文本框 89"/>
          <p:cNvSpPr txBox="1"/>
          <p:nvPr/>
        </p:nvSpPr>
        <p:spPr>
          <a:xfrm>
            <a:off x="7527380" y="1271863"/>
            <a:ext cx="2585802" cy="430887"/>
          </a:xfrm>
          <a:prstGeom prst="rect">
            <a:avLst/>
          </a:prstGeom>
          <a:noFill/>
        </p:spPr>
        <p:txBody>
          <a:bodyPr wrap="square">
            <a:spAutoFit/>
          </a:bodyPr>
          <a:lstStyle>
            <a:defPPr>
              <a:defRPr lang="zh-CN"/>
            </a:defPPr>
            <a:lvl1pPr>
              <a:defRPr sz="2200" b="1">
                <a:solidFill>
                  <a:schemeClr val="tx1">
                    <a:lumMod val="65000"/>
                    <a:lumOff val="35000"/>
                  </a:schemeClr>
                </a:solidFill>
                <a:latin typeface="+mj-ea"/>
                <a:ea typeface="+mj-ea"/>
                <a:cs typeface="+mn-ea"/>
              </a:defRPr>
            </a:lvl1pPr>
          </a:lstStyle>
          <a:p>
            <a:r>
              <a:rPr lang="zh-CN" altLang="en-US" dirty="0"/>
              <a:t>办理网址</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133" name="组合 132"/>
          <p:cNvGrpSpPr/>
          <p:nvPr/>
        </p:nvGrpSpPr>
        <p:grpSpPr>
          <a:xfrm>
            <a:off x="479425" y="164307"/>
            <a:ext cx="9410542" cy="4492930"/>
            <a:chOff x="92336" y="1901748"/>
            <a:chExt cx="7898739" cy="3714268"/>
          </a:xfrm>
        </p:grpSpPr>
        <p:cxnSp>
          <p:nvCxnSpPr>
            <p:cNvPr id="160" name="直线箭头连接符 211"/>
            <p:cNvCxnSpPr>
              <a:stCxn id="141" idx="1"/>
              <a:endCxn id="142" idx="1"/>
            </p:cNvCxnSpPr>
            <p:nvPr/>
          </p:nvCxnSpPr>
          <p:spPr>
            <a:xfrm>
              <a:off x="5595223" y="4465608"/>
              <a:ext cx="175910" cy="115"/>
            </a:xfrm>
            <a:prstGeom prst="straightConnector1">
              <a:avLst/>
            </a:prstGeom>
            <a:noFill/>
            <a:ln w="12700" cap="flat" cmpd="sng" algn="ctr">
              <a:solidFill>
                <a:srgbClr val="A3DAFF"/>
              </a:solidFill>
              <a:prstDash val="solid"/>
              <a:miter lim="800000"/>
              <a:tailEnd type="triangle"/>
            </a:ln>
            <a:effectLst/>
          </p:spPr>
        </p:cxnSp>
        <p:sp>
          <p:nvSpPr>
            <p:cNvPr id="134" name="矩形: 圆角 133"/>
            <p:cNvSpPr/>
            <p:nvPr/>
          </p:nvSpPr>
          <p:spPr>
            <a:xfrm>
              <a:off x="92336" y="4182652"/>
              <a:ext cx="852712" cy="525999"/>
            </a:xfrm>
            <a:prstGeom prst="roundRect">
              <a:avLst/>
            </a:prstGeom>
            <a:solidFill>
              <a:srgbClr val="1EC0FF"/>
            </a:solidFill>
            <a:ln w="12700" cap="flat" cmpd="sng" algn="ctr">
              <a:solidFill>
                <a:srgbClr val="D8D8E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rPr>
                <a:t> 用户注册</a:t>
              </a:r>
              <a:endParaRPr kumimoji="0" lang="zh-CN" altLang="en-US"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rPr>
                <a:t>（首次登陆）</a:t>
              </a:r>
              <a:endParaRPr kumimoji="0" lang="zh-CN" altLang="en-US"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endParaRPr>
            </a:p>
          </p:txBody>
        </p:sp>
        <p:sp>
          <p:nvSpPr>
            <p:cNvPr id="137" name="矩形: 圆角 136"/>
            <p:cNvSpPr/>
            <p:nvPr/>
          </p:nvSpPr>
          <p:spPr>
            <a:xfrm>
              <a:off x="6641065" y="4544624"/>
              <a:ext cx="1350010" cy="1071392"/>
            </a:xfrm>
            <a:prstGeom prst="roundRect">
              <a:avLst/>
            </a:prstGeom>
            <a:solidFill>
              <a:srgbClr val="A3DAFF"/>
            </a:solidFill>
            <a:ln w="12700" cap="flat" cmpd="sng" algn="ctr">
              <a:solidFill>
                <a:srgbClr val="A3DAFF"/>
              </a:solidFill>
              <a:prstDash val="solid"/>
              <a:miter lim="800000"/>
            </a:ln>
            <a:effectLst/>
          </p:spPr>
          <p:txBody>
            <a:bodyPr rtlCol="0" anchor="ctr"/>
            <a:lstStyle/>
            <a:p>
              <a:pPr marR="0" lvl="0" indent="0" algn="ctr" defTabSz="457200" fontAlgn="auto">
                <a:lnSpc>
                  <a:spcPct val="100000"/>
                </a:lnSpc>
                <a:spcBef>
                  <a:spcPts val="0"/>
                </a:spcBef>
                <a:spcAft>
                  <a:spcPts val="0"/>
                </a:spcAft>
                <a:buClrTx/>
                <a:buSzTx/>
                <a:buFontTx/>
                <a:buNone/>
                <a:defRPr/>
              </a:pPr>
              <a:r>
                <a:rPr lang="zh-CN" altLang="en-US" sz="1200" b="1" dirty="0">
                  <a:solidFill>
                    <a:schemeClr val="tx1">
                      <a:lumMod val="65000"/>
                      <a:lumOff val="35000"/>
                    </a:schemeClr>
                  </a:solidFill>
                  <a:latin typeface="+mj-ea"/>
                  <a:ea typeface="+mj-ea"/>
                  <a:cs typeface="+mn-ea"/>
                </a:rPr>
                <a:t>开具电子技术合同认定登记证明</a:t>
              </a:r>
              <a:endParaRPr lang="en-US" altLang="zh-CN" sz="1200" b="1" dirty="0">
                <a:solidFill>
                  <a:schemeClr val="tx1">
                    <a:lumMod val="65000"/>
                    <a:lumOff val="35000"/>
                  </a:schemeClr>
                </a:solidFill>
                <a:latin typeface="+mj-ea"/>
                <a:ea typeface="+mj-ea"/>
                <a:cs typeface="+mn-ea"/>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solidFill>
                    <a:schemeClr val="bg1">
                      <a:lumMod val="50000"/>
                    </a:schemeClr>
                  </a:solidFill>
                  <a:effectLst/>
                  <a:uLnTx/>
                  <a:uFillTx/>
                  <a:latin typeface="+mj-ea"/>
                  <a:ea typeface="+mj-ea"/>
                  <a:cs typeface="Shruti" panose="020B0604020202020204" pitchFamily="34" charset="0"/>
                </a:rPr>
                <a:t>(PDF</a:t>
              </a:r>
              <a:r>
                <a:rPr kumimoji="0" lang="zh-CN" altLang="en-US" sz="1000" i="0" u="none" strike="noStrike" kern="0" cap="none" spc="0" normalizeH="0" baseline="0" noProof="0" dirty="0">
                  <a:ln>
                    <a:noFill/>
                  </a:ln>
                  <a:solidFill>
                    <a:schemeClr val="bg1">
                      <a:lumMod val="50000"/>
                    </a:schemeClr>
                  </a:solidFill>
                  <a:effectLst/>
                  <a:uLnTx/>
                  <a:uFillTx/>
                  <a:latin typeface="+mj-ea"/>
                  <a:ea typeface="+mj-ea"/>
                  <a:cs typeface="Shruti" panose="020B0604020202020204" pitchFamily="34" charset="0"/>
                </a:rPr>
                <a:t>格式电子文档，符合认定登记条件）</a:t>
              </a:r>
              <a:endParaRPr kumimoji="0" lang="zh-CN" altLang="en-US" sz="1000" i="0" u="none" strike="noStrike" kern="0" cap="none" spc="0" normalizeH="0" baseline="0" noProof="0" dirty="0">
                <a:ln>
                  <a:noFill/>
                </a:ln>
                <a:solidFill>
                  <a:schemeClr val="bg1">
                    <a:lumMod val="50000"/>
                  </a:schemeClr>
                </a:solidFill>
                <a:effectLst/>
                <a:uLnTx/>
                <a:uFillTx/>
                <a:latin typeface="+mj-ea"/>
                <a:ea typeface="+mj-ea"/>
                <a:cs typeface="Shruti" panose="020B0604020202020204" pitchFamily="34" charset="0"/>
              </a:endParaRPr>
            </a:p>
          </p:txBody>
        </p:sp>
        <p:cxnSp>
          <p:nvCxnSpPr>
            <p:cNvPr id="138" name="直线箭头连接符 49"/>
            <p:cNvCxnSpPr>
              <a:stCxn id="134" idx="3"/>
              <a:endCxn id="139" idx="1"/>
            </p:cNvCxnSpPr>
            <p:nvPr/>
          </p:nvCxnSpPr>
          <p:spPr>
            <a:xfrm>
              <a:off x="945367" y="4445594"/>
              <a:ext cx="97512" cy="9974"/>
            </a:xfrm>
            <a:prstGeom prst="straightConnector1">
              <a:avLst/>
            </a:prstGeom>
            <a:noFill/>
            <a:ln w="12700" cap="flat" cmpd="sng" algn="ctr">
              <a:solidFill>
                <a:srgbClr val="1EC0FF"/>
              </a:solidFill>
              <a:prstDash val="solid"/>
              <a:miter lim="800000"/>
              <a:tailEnd type="triangle"/>
            </a:ln>
            <a:effectLst/>
          </p:spPr>
        </p:cxnSp>
        <p:sp>
          <p:nvSpPr>
            <p:cNvPr id="139" name="决策 57"/>
            <p:cNvSpPr/>
            <p:nvPr/>
          </p:nvSpPr>
          <p:spPr>
            <a:xfrm>
              <a:off x="1042827" y="4089943"/>
              <a:ext cx="873780" cy="731250"/>
            </a:xfrm>
            <a:prstGeom prst="flowChartDecision">
              <a:avLst/>
            </a:prstGeom>
            <a:solidFill>
              <a:srgbClr val="1EC0FF"/>
            </a:solidFill>
            <a:ln w="12700" cap="flat" cmpd="sng" algn="ctr">
              <a:solidFill>
                <a:srgbClr val="D8D8E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rPr>
                <a:t>合同  申报</a:t>
              </a:r>
              <a:endParaRPr kumimoji="0" lang="en-US" altLang="zh-CN" sz="1200" b="1" i="0" u="none" strike="noStrike" kern="0" cap="none" spc="0" normalizeH="0" baseline="0" noProof="0" dirty="0">
                <a:ln>
                  <a:noFill/>
                </a:ln>
                <a:solidFill>
                  <a:schemeClr val="bg1"/>
                </a:solidFill>
                <a:effectLst/>
                <a:uLnTx/>
                <a:uFillTx/>
                <a:latin typeface="+mj-ea"/>
                <a:ea typeface="+mj-ea"/>
                <a:cs typeface="Shruti" panose="020B0604020202020204" pitchFamily="34" charset="0"/>
              </a:endParaRPr>
            </a:p>
          </p:txBody>
        </p:sp>
        <p:sp>
          <p:nvSpPr>
            <p:cNvPr id="140" name="矩形 139"/>
            <p:cNvSpPr/>
            <p:nvPr/>
          </p:nvSpPr>
          <p:spPr>
            <a:xfrm rot="10800000" flipV="1">
              <a:off x="1929799" y="4219427"/>
              <a:ext cx="864000" cy="486000"/>
            </a:xfrm>
            <a:prstGeom prst="rect">
              <a:avLst/>
            </a:prstGeom>
            <a:solidFill>
              <a:srgbClr val="A3DAFF"/>
            </a:solidFill>
            <a:ln w="12700" cap="flat" cmpd="sng" algn="ctr">
              <a:solidFill>
                <a:srgbClr val="A3DAFF"/>
              </a:solidFill>
              <a:prstDash val="solid"/>
              <a:miter lim="800000"/>
            </a:ln>
            <a:effectLst/>
          </p:spPr>
          <p:txBody>
            <a:bodyPr rtlCol="0" anchor="ctr"/>
            <a:lstStyle/>
            <a:p>
              <a:pPr algn="ctr" defTabSz="457200">
                <a:defRPr/>
              </a:pPr>
              <a:r>
                <a:rPr lang="zh-CN" altLang="en-US" sz="1200" b="1" dirty="0">
                  <a:solidFill>
                    <a:schemeClr val="tx1">
                      <a:lumMod val="65000"/>
                      <a:lumOff val="35000"/>
                    </a:schemeClr>
                  </a:solidFill>
                  <a:latin typeface="+mj-ea"/>
                  <a:ea typeface="+mj-ea"/>
                  <a:cs typeface="+mn-ea"/>
                </a:rPr>
                <a:t>网上办理</a:t>
              </a:r>
              <a:endParaRPr lang="zh-CN" altLang="en-US" sz="1200" b="1" dirty="0">
                <a:solidFill>
                  <a:schemeClr val="tx1">
                    <a:lumMod val="65000"/>
                    <a:lumOff val="35000"/>
                  </a:schemeClr>
                </a:solidFill>
                <a:latin typeface="+mj-ea"/>
                <a:ea typeface="+mj-ea"/>
                <a:cs typeface="+mn-ea"/>
              </a:endParaRPr>
            </a:p>
            <a:p>
              <a:pPr algn="ctr" defTabSz="457200"/>
              <a:r>
                <a:rPr lang="zh-CN" altLang="en-US" sz="1200" kern="0" dirty="0">
                  <a:solidFill>
                    <a:schemeClr val="bg1">
                      <a:lumMod val="50000"/>
                    </a:schemeClr>
                  </a:solidFill>
                  <a:latin typeface="+mj-ea"/>
                  <a:ea typeface="+mj-ea"/>
                  <a:cs typeface="Shruti" panose="020B0604020202020204" pitchFamily="34" charset="0"/>
                </a:rPr>
                <a:t>（现有方式</a:t>
              </a:r>
              <a:r>
                <a:rPr lang="zh-CN" altLang="en-US" sz="1200" b="1" kern="0" dirty="0">
                  <a:solidFill>
                    <a:schemeClr val="bg1">
                      <a:lumMod val="50000"/>
                    </a:schemeClr>
                  </a:solidFill>
                  <a:latin typeface="+mj-ea"/>
                  <a:ea typeface="+mj-ea"/>
                  <a:cs typeface="Shruti" panose="020B0604020202020204" pitchFamily="34" charset="0"/>
                </a:rPr>
                <a:t>）</a:t>
              </a:r>
              <a:endParaRPr lang="zh-CN" altLang="en-US" sz="1200" b="1" kern="0" dirty="0">
                <a:solidFill>
                  <a:schemeClr val="bg1">
                    <a:lumMod val="50000"/>
                  </a:schemeClr>
                </a:solidFill>
                <a:latin typeface="+mj-ea"/>
                <a:ea typeface="+mj-ea"/>
                <a:cs typeface="Shruti" panose="020B0604020202020204" pitchFamily="34" charset="0"/>
              </a:endParaRPr>
            </a:p>
          </p:txBody>
        </p:sp>
        <p:sp>
          <p:nvSpPr>
            <p:cNvPr id="141" name="矩形 140"/>
            <p:cNvSpPr/>
            <p:nvPr/>
          </p:nvSpPr>
          <p:spPr>
            <a:xfrm rot="10800000" flipV="1">
              <a:off x="4629973" y="4222608"/>
              <a:ext cx="965250" cy="486000"/>
            </a:xfrm>
            <a:prstGeom prst="rect">
              <a:avLst/>
            </a:prstGeom>
            <a:solidFill>
              <a:srgbClr val="A3DAFF"/>
            </a:solidFill>
            <a:ln w="12700" cap="flat" cmpd="sng" algn="ctr">
              <a:solidFill>
                <a:srgbClr val="A3DAFF"/>
              </a:solidFill>
              <a:prstDash val="solid"/>
              <a:miter lim="800000"/>
            </a:ln>
            <a:effectLst/>
          </p:spPr>
          <p:txBody>
            <a:bodyPr rtlCol="0" anchor="ctr"/>
            <a:lstStyle/>
            <a:p>
              <a:pPr algn="ctr" defTabSz="457200">
                <a:defRPr/>
              </a:pPr>
              <a:r>
                <a:rPr lang="zh-CN" altLang="en-US" sz="1200" b="1" dirty="0">
                  <a:solidFill>
                    <a:schemeClr val="tx1">
                      <a:lumMod val="65000"/>
                      <a:lumOff val="35000"/>
                    </a:schemeClr>
                  </a:solidFill>
                  <a:latin typeface="+mj-ea"/>
                  <a:ea typeface="+mj-ea"/>
                  <a:cs typeface="+mn-ea"/>
                </a:rPr>
                <a:t>线上合同核查</a:t>
              </a:r>
              <a:endParaRPr lang="zh-CN" altLang="en-US" sz="1200" b="1" dirty="0">
                <a:solidFill>
                  <a:schemeClr val="tx1">
                    <a:lumMod val="65000"/>
                    <a:lumOff val="35000"/>
                  </a:schemeClr>
                </a:solidFill>
                <a:latin typeface="+mj-ea"/>
                <a:ea typeface="+mj-ea"/>
                <a:cs typeface="+mn-ea"/>
              </a:endParaRPr>
            </a:p>
          </p:txBody>
        </p:sp>
        <p:sp>
          <p:nvSpPr>
            <p:cNvPr id="142" name="决策 108"/>
            <p:cNvSpPr/>
            <p:nvPr/>
          </p:nvSpPr>
          <p:spPr>
            <a:xfrm>
              <a:off x="5771133" y="4173223"/>
              <a:ext cx="877500" cy="585000"/>
            </a:xfrm>
            <a:prstGeom prst="flowChartDecision">
              <a:avLst/>
            </a:prstGeom>
            <a:solidFill>
              <a:srgbClr val="A3DAFF"/>
            </a:solidFill>
            <a:ln w="12700" cap="flat" cmpd="sng" algn="ctr">
              <a:solidFill>
                <a:srgbClr val="A3DAFF"/>
              </a:solidFill>
              <a:prstDash val="solid"/>
              <a:miter lim="800000"/>
            </a:ln>
            <a:effectLst/>
          </p:spPr>
          <p:txBody>
            <a:bodyPr rtlCol="0" anchor="ctr"/>
            <a:lstStyle/>
            <a:p>
              <a:pPr algn="ctr" defTabSz="457200">
                <a:defRPr/>
              </a:pPr>
              <a:r>
                <a:rPr lang="zh-CN" altLang="en-US" sz="1200" b="1" dirty="0">
                  <a:solidFill>
                    <a:schemeClr val="tx1">
                      <a:lumMod val="65000"/>
                      <a:lumOff val="35000"/>
                    </a:schemeClr>
                  </a:solidFill>
                  <a:latin typeface="+mj-ea"/>
                  <a:ea typeface="+mj-ea"/>
                  <a:cs typeface="+mn-ea"/>
                </a:rPr>
                <a:t>同意认定</a:t>
              </a:r>
              <a:endParaRPr lang="zh-CN" altLang="en-US" sz="1200" b="1" dirty="0">
                <a:solidFill>
                  <a:schemeClr val="tx1">
                    <a:lumMod val="65000"/>
                    <a:lumOff val="35000"/>
                  </a:schemeClr>
                </a:solidFill>
                <a:latin typeface="+mj-ea"/>
                <a:ea typeface="+mj-ea"/>
                <a:cs typeface="+mn-ea"/>
              </a:endParaRPr>
            </a:p>
          </p:txBody>
        </p:sp>
        <p:sp>
          <p:nvSpPr>
            <p:cNvPr id="145" name="矩形 144"/>
            <p:cNvSpPr/>
            <p:nvPr/>
          </p:nvSpPr>
          <p:spPr>
            <a:xfrm rot="10800000" flipV="1">
              <a:off x="6629648" y="3588224"/>
              <a:ext cx="1224000" cy="497250"/>
            </a:xfrm>
            <a:prstGeom prst="rect">
              <a:avLst/>
            </a:prstGeom>
            <a:solidFill>
              <a:srgbClr val="A3DAFF"/>
            </a:solidFill>
            <a:ln w="12700" cap="flat" cmpd="sng" algn="ctr">
              <a:solidFill>
                <a:srgbClr val="A3DAFF"/>
              </a:solidFill>
              <a:prstDash val="solid"/>
              <a:miter lim="800000"/>
            </a:ln>
            <a:effectLst/>
          </p:spPr>
          <p:txBody>
            <a:bodyPr rtlCol="0" anchor="ctr"/>
            <a:lstStyle/>
            <a:p>
              <a:pPr algn="ctr" defTabSz="457200">
                <a:defRPr/>
              </a:pPr>
              <a:r>
                <a:rPr lang="zh-CN" altLang="en-US" sz="1200" b="1" dirty="0">
                  <a:solidFill>
                    <a:schemeClr val="tx1">
                      <a:lumMod val="65000"/>
                      <a:lumOff val="35000"/>
                    </a:schemeClr>
                  </a:solidFill>
                  <a:latin typeface="+mj-ea"/>
                  <a:ea typeface="+mj-ea"/>
                  <a:cs typeface="+mn-ea"/>
                </a:rPr>
                <a:t>系统办结</a:t>
              </a:r>
              <a:endParaRPr lang="en-US" altLang="zh-CN" sz="1200" b="1" dirty="0">
                <a:solidFill>
                  <a:schemeClr val="tx1">
                    <a:lumMod val="65000"/>
                    <a:lumOff val="35000"/>
                  </a:schemeClr>
                </a:solidFill>
                <a:latin typeface="+mj-ea"/>
                <a:ea typeface="+mj-ea"/>
                <a:cs typeface="+mn-ea"/>
              </a:endParaRPr>
            </a:p>
            <a:p>
              <a:pPr algn="ctr" defTabSz="457200">
                <a:defRPr/>
              </a:pPr>
              <a:r>
                <a:rPr lang="zh-CN" altLang="en-US" sz="1200" b="1" dirty="0">
                  <a:solidFill>
                    <a:schemeClr val="tx1">
                      <a:lumMod val="65000"/>
                      <a:lumOff val="35000"/>
                    </a:schemeClr>
                  </a:solidFill>
                  <a:latin typeface="+mj-ea"/>
                  <a:ea typeface="+mj-ea"/>
                  <a:cs typeface="+mn-ea"/>
                </a:rPr>
                <a:t>（退件）</a:t>
              </a:r>
              <a:endParaRPr lang="en-US" altLang="zh-CN" sz="1200" b="1" dirty="0">
                <a:solidFill>
                  <a:schemeClr val="tx1">
                    <a:lumMod val="65000"/>
                    <a:lumOff val="35000"/>
                  </a:schemeClr>
                </a:solidFill>
                <a:latin typeface="+mj-ea"/>
                <a:ea typeface="+mj-ea"/>
                <a:cs typeface="+mn-ea"/>
              </a:endParaRPr>
            </a:p>
          </p:txBody>
        </p:sp>
        <p:sp>
          <p:nvSpPr>
            <p:cNvPr id="148" name="矩形 147"/>
            <p:cNvSpPr/>
            <p:nvPr/>
          </p:nvSpPr>
          <p:spPr>
            <a:xfrm rot="10800000" flipV="1">
              <a:off x="2978063" y="4219427"/>
              <a:ext cx="1476000" cy="486000"/>
            </a:xfrm>
            <a:prstGeom prst="rect">
              <a:avLst/>
            </a:prstGeom>
            <a:solidFill>
              <a:srgbClr val="A3DAFF"/>
            </a:solidFill>
            <a:ln w="12700" cap="flat" cmpd="sng" algn="ctr">
              <a:solidFill>
                <a:srgbClr val="A3DAFF"/>
              </a:solidFill>
              <a:prstDash val="solid"/>
              <a:miter lim="800000"/>
            </a:ln>
            <a:effectLst/>
          </p:spPr>
          <p:txBody>
            <a:bodyPr rtlCol="0" anchor="ctr"/>
            <a:lstStyle/>
            <a:p>
              <a:pPr algn="ctr" defTabSz="457200"/>
              <a:r>
                <a:rPr lang="zh-CN" altLang="en-US" sz="1200" b="1" dirty="0">
                  <a:solidFill>
                    <a:schemeClr val="tx1">
                      <a:lumMod val="65000"/>
                      <a:lumOff val="35000"/>
                    </a:schemeClr>
                  </a:solidFill>
                  <a:latin typeface="+mj-ea"/>
                  <a:ea typeface="+mj-ea"/>
                  <a:cs typeface="+mn-ea"/>
                </a:rPr>
                <a:t>申请人在线提交合同原件和相关附件扫描件</a:t>
              </a:r>
              <a:endParaRPr lang="en-US" altLang="zh-CN" sz="1200" b="1" dirty="0">
                <a:solidFill>
                  <a:schemeClr val="tx1">
                    <a:lumMod val="65000"/>
                    <a:lumOff val="35000"/>
                  </a:schemeClr>
                </a:solidFill>
                <a:latin typeface="+mj-ea"/>
                <a:ea typeface="+mj-ea"/>
                <a:cs typeface="+mn-ea"/>
              </a:endParaRPr>
            </a:p>
            <a:p>
              <a:pPr algn="ctr" defTabSz="457200"/>
              <a:r>
                <a:rPr lang="zh-CN" altLang="en-US" sz="1200" kern="0" dirty="0">
                  <a:solidFill>
                    <a:schemeClr val="bg1">
                      <a:lumMod val="50000"/>
                    </a:schemeClr>
                  </a:solidFill>
                  <a:latin typeface="+mj-ea"/>
                  <a:ea typeface="+mj-ea"/>
                  <a:cs typeface="Shruti" panose="020B0604020202020204" pitchFamily="34" charset="0"/>
                </a:rPr>
                <a:t>（暂无需提供纸质材料）</a:t>
              </a:r>
              <a:endParaRPr lang="zh-CN" altLang="en-US" sz="1200" kern="0" dirty="0">
                <a:solidFill>
                  <a:schemeClr val="bg1">
                    <a:lumMod val="50000"/>
                  </a:schemeClr>
                </a:solidFill>
                <a:latin typeface="+mj-ea"/>
                <a:ea typeface="+mj-ea"/>
                <a:cs typeface="Shruti" panose="020B0604020202020204" pitchFamily="34" charset="0"/>
              </a:endParaRPr>
            </a:p>
          </p:txBody>
        </p:sp>
        <p:cxnSp>
          <p:nvCxnSpPr>
            <p:cNvPr id="158" name="直线箭头连接符 204"/>
            <p:cNvCxnSpPr>
              <a:stCxn id="140" idx="1"/>
              <a:endCxn id="148" idx="3"/>
            </p:cNvCxnSpPr>
            <p:nvPr/>
          </p:nvCxnSpPr>
          <p:spPr>
            <a:xfrm>
              <a:off x="2793799" y="4462427"/>
              <a:ext cx="184264" cy="0"/>
            </a:xfrm>
            <a:prstGeom prst="straightConnector1">
              <a:avLst/>
            </a:prstGeom>
            <a:noFill/>
            <a:ln w="12700" cap="flat" cmpd="sng" algn="ctr">
              <a:solidFill>
                <a:srgbClr val="03A6FF"/>
              </a:solidFill>
              <a:prstDash val="solid"/>
              <a:miter lim="800000"/>
              <a:tailEnd type="triangle"/>
            </a:ln>
            <a:effectLst/>
          </p:spPr>
        </p:cxnSp>
        <p:cxnSp>
          <p:nvCxnSpPr>
            <p:cNvPr id="159" name="直线箭头连接符 208"/>
            <p:cNvCxnSpPr>
              <a:stCxn id="148" idx="1"/>
              <a:endCxn id="141" idx="3"/>
            </p:cNvCxnSpPr>
            <p:nvPr/>
          </p:nvCxnSpPr>
          <p:spPr>
            <a:xfrm>
              <a:off x="4454063" y="4462427"/>
              <a:ext cx="175910" cy="3181"/>
            </a:xfrm>
            <a:prstGeom prst="straightConnector1">
              <a:avLst/>
            </a:prstGeom>
            <a:noFill/>
            <a:ln w="12700" cap="flat" cmpd="sng" algn="ctr">
              <a:solidFill>
                <a:srgbClr val="03A6FF"/>
              </a:solidFill>
              <a:prstDash val="solid"/>
              <a:miter lim="800000"/>
              <a:tailEnd type="triangle"/>
            </a:ln>
            <a:effectLst/>
          </p:spPr>
        </p:cxnSp>
        <p:cxnSp>
          <p:nvCxnSpPr>
            <p:cNvPr id="161" name="连接符: 肘形 160"/>
            <p:cNvCxnSpPr>
              <a:stCxn id="142" idx="0"/>
              <a:endCxn id="145" idx="3"/>
            </p:cNvCxnSpPr>
            <p:nvPr/>
          </p:nvCxnSpPr>
          <p:spPr>
            <a:xfrm rot="5400000" flipH="1" flipV="1">
              <a:off x="6251578" y="3795154"/>
              <a:ext cx="336374" cy="419765"/>
            </a:xfrm>
            <a:prstGeom prst="bentConnector2">
              <a:avLst/>
            </a:prstGeom>
            <a:noFill/>
            <a:ln w="12700" cap="flat" cmpd="sng" algn="ctr">
              <a:solidFill>
                <a:srgbClr val="03A6FF"/>
              </a:solidFill>
              <a:prstDash val="solid"/>
              <a:miter lim="800000"/>
              <a:tailEnd type="triangle"/>
            </a:ln>
            <a:effectLst/>
          </p:spPr>
        </p:cxnSp>
        <p:cxnSp>
          <p:nvCxnSpPr>
            <p:cNvPr id="162" name="连接符: 肘形 161"/>
            <p:cNvCxnSpPr>
              <a:stCxn id="142" idx="2"/>
              <a:endCxn id="149" idx="3"/>
            </p:cNvCxnSpPr>
            <p:nvPr/>
          </p:nvCxnSpPr>
          <p:spPr>
            <a:xfrm rot="16200000" flipH="1">
              <a:off x="6258716" y="4709389"/>
              <a:ext cx="322098" cy="419765"/>
            </a:xfrm>
            <a:prstGeom prst="bentConnector2">
              <a:avLst/>
            </a:prstGeom>
            <a:noFill/>
            <a:ln w="12700" cap="flat" cmpd="sng" algn="ctr">
              <a:solidFill>
                <a:srgbClr val="03A6FF"/>
              </a:solidFill>
              <a:prstDash val="solid"/>
              <a:miter lim="800000"/>
              <a:tailEnd type="triangle"/>
            </a:ln>
            <a:effectLst/>
          </p:spPr>
        </p:cxnSp>
        <p:sp>
          <p:nvSpPr>
            <p:cNvPr id="167" name="矩形 166"/>
            <p:cNvSpPr/>
            <p:nvPr/>
          </p:nvSpPr>
          <p:spPr>
            <a:xfrm>
              <a:off x="6180744" y="4821036"/>
              <a:ext cx="276538" cy="228993"/>
            </a:xfrm>
            <a:prstGeom prst="rect">
              <a:avLst/>
            </a:prstGeom>
          </p:spPr>
          <p:txBody>
            <a:bodyPr wrap="none">
              <a:spAutoFit/>
            </a:bodyPr>
            <a:lstStyle/>
            <a:p>
              <a:pPr algn="ctr" defTabSz="457200">
                <a:defRPr/>
              </a:pPr>
              <a:r>
                <a:rPr lang="zh-CN" altLang="en-US" sz="1200" b="1" dirty="0">
                  <a:solidFill>
                    <a:schemeClr val="tx1">
                      <a:lumMod val="65000"/>
                      <a:lumOff val="35000"/>
                    </a:schemeClr>
                  </a:solidFill>
                  <a:latin typeface="+mj-ea"/>
                  <a:ea typeface="+mj-ea"/>
                  <a:cs typeface="+mn-ea"/>
                </a:rPr>
                <a:t>是</a:t>
              </a:r>
              <a:endParaRPr lang="zh-CN" altLang="en-US" sz="1200" b="1" dirty="0">
                <a:solidFill>
                  <a:schemeClr val="tx1">
                    <a:lumMod val="65000"/>
                    <a:lumOff val="35000"/>
                  </a:schemeClr>
                </a:solidFill>
                <a:latin typeface="+mj-ea"/>
                <a:ea typeface="+mj-ea"/>
                <a:cs typeface="+mn-ea"/>
              </a:endParaRPr>
            </a:p>
          </p:txBody>
        </p:sp>
        <p:sp>
          <p:nvSpPr>
            <p:cNvPr id="168" name="矩形 167"/>
            <p:cNvSpPr/>
            <p:nvPr/>
          </p:nvSpPr>
          <p:spPr>
            <a:xfrm>
              <a:off x="6190898" y="1901748"/>
              <a:ext cx="218473" cy="227828"/>
            </a:xfrm>
            <a:prstGeom prst="rect">
              <a:avLst/>
            </a:prstGeom>
          </p:spPr>
          <p:txBody>
            <a:bodyPr wrap="square">
              <a:spAutoFit/>
            </a:bodyPr>
            <a:lstStyle/>
            <a:p>
              <a:pPr marR="0" lvl="0" indent="0" algn="ctr" defTabSz="457200" fontAlgn="auto">
                <a:lnSpc>
                  <a:spcPct val="100000"/>
                </a:lnSpc>
                <a:spcBef>
                  <a:spcPts val="0"/>
                </a:spcBef>
                <a:spcAft>
                  <a:spcPts val="0"/>
                </a:spcAft>
                <a:buClrTx/>
                <a:buSzTx/>
                <a:buFontTx/>
                <a:buNone/>
                <a:defRPr/>
              </a:pPr>
              <a:endParaRPr lang="zh-CN" altLang="en-US" sz="1200" b="1" dirty="0">
                <a:solidFill>
                  <a:schemeClr val="tx1">
                    <a:lumMod val="65000"/>
                    <a:lumOff val="35000"/>
                  </a:schemeClr>
                </a:solidFill>
                <a:latin typeface="+mj-ea"/>
                <a:ea typeface="+mj-ea"/>
                <a:cs typeface="+mn-ea"/>
              </a:endParaRPr>
            </a:p>
          </p:txBody>
        </p:sp>
        <p:sp>
          <p:nvSpPr>
            <p:cNvPr id="169" name="矩形 168"/>
            <p:cNvSpPr/>
            <p:nvPr/>
          </p:nvSpPr>
          <p:spPr>
            <a:xfrm>
              <a:off x="6164121" y="3819917"/>
              <a:ext cx="276538" cy="228993"/>
            </a:xfrm>
            <a:prstGeom prst="rect">
              <a:avLst/>
            </a:prstGeom>
          </p:spPr>
          <p:txBody>
            <a:bodyPr wrap="none">
              <a:spAutoFit/>
            </a:bodyPr>
            <a:lstStyle/>
            <a:p>
              <a:pPr marR="0" lvl="0" indent="0" algn="ctr" defTabSz="457200" fontAlgn="auto">
                <a:lnSpc>
                  <a:spcPct val="100000"/>
                </a:lnSpc>
                <a:spcBef>
                  <a:spcPts val="0"/>
                </a:spcBef>
                <a:spcAft>
                  <a:spcPts val="0"/>
                </a:spcAft>
                <a:buClrTx/>
                <a:buSzTx/>
                <a:buFontTx/>
                <a:buNone/>
                <a:defRPr/>
              </a:pPr>
              <a:r>
                <a:rPr lang="zh-CN" altLang="en-US" sz="1200" b="1" dirty="0">
                  <a:solidFill>
                    <a:schemeClr val="tx1">
                      <a:lumMod val="65000"/>
                      <a:lumOff val="35000"/>
                    </a:schemeClr>
                  </a:solidFill>
                  <a:latin typeface="+mj-ea"/>
                  <a:ea typeface="+mj-ea"/>
                  <a:cs typeface="+mn-ea"/>
                </a:rPr>
                <a:t>否</a:t>
              </a:r>
              <a:endParaRPr lang="zh-CN" altLang="en-US" sz="1200" b="1" dirty="0">
                <a:solidFill>
                  <a:schemeClr val="tx1">
                    <a:lumMod val="65000"/>
                    <a:lumOff val="35000"/>
                  </a:schemeClr>
                </a:solidFill>
                <a:latin typeface="+mj-ea"/>
                <a:ea typeface="+mj-ea"/>
                <a:cs typeface="+mn-ea"/>
              </a:endParaRPr>
            </a:p>
          </p:txBody>
        </p:sp>
        <p:sp>
          <p:nvSpPr>
            <p:cNvPr id="170" name="矩形 169"/>
            <p:cNvSpPr/>
            <p:nvPr/>
          </p:nvSpPr>
          <p:spPr>
            <a:xfrm>
              <a:off x="4113860" y="2949089"/>
              <a:ext cx="729957" cy="227828"/>
            </a:xfrm>
            <a:prstGeom prst="rect">
              <a:avLst/>
            </a:prstGeom>
          </p:spPr>
          <p:txBody>
            <a:bodyPr wrap="square">
              <a:spAutoFit/>
            </a:bodyPr>
            <a:lstStyle/>
            <a:p>
              <a:pPr algn="ctr" defTabSz="457200">
                <a:defRPr/>
              </a:pPr>
              <a:endParaRPr lang="zh-CN" altLang="en-US" sz="1200" b="1" dirty="0">
                <a:solidFill>
                  <a:schemeClr val="tx1">
                    <a:lumMod val="65000"/>
                    <a:lumOff val="35000"/>
                  </a:schemeClr>
                </a:solidFill>
                <a:latin typeface="+mj-ea"/>
                <a:ea typeface="+mj-ea"/>
                <a:cs typeface="+mn-ea"/>
              </a:endParaRPr>
            </a:p>
          </p:txBody>
        </p:sp>
        <p:sp>
          <p:nvSpPr>
            <p:cNvPr id="171" name="矩形 170"/>
            <p:cNvSpPr/>
            <p:nvPr/>
          </p:nvSpPr>
          <p:spPr>
            <a:xfrm>
              <a:off x="4032711" y="4891859"/>
              <a:ext cx="892754" cy="380588"/>
            </a:xfrm>
            <a:prstGeom prst="rect">
              <a:avLst/>
            </a:prstGeom>
          </p:spPr>
          <p:txBody>
            <a:bodyPr wrap="square">
              <a:spAutoFit/>
            </a:bodyPr>
            <a:lstStyle/>
            <a:p>
              <a:pPr marR="0" lvl="0" indent="0" algn="ctr" defTabSz="457200" fontAlgn="auto">
                <a:lnSpc>
                  <a:spcPct val="100000"/>
                </a:lnSpc>
                <a:spcBef>
                  <a:spcPts val="0"/>
                </a:spcBef>
                <a:spcAft>
                  <a:spcPts val="0"/>
                </a:spcAft>
                <a:buClrTx/>
                <a:buSzTx/>
                <a:buFontTx/>
                <a:buNone/>
                <a:defRPr/>
              </a:pPr>
              <a:r>
                <a:rPr lang="zh-CN" altLang="en-US" sz="1200" b="1" dirty="0">
                  <a:solidFill>
                    <a:schemeClr val="tx1">
                      <a:lumMod val="65000"/>
                      <a:lumOff val="35000"/>
                    </a:schemeClr>
                  </a:solidFill>
                  <a:latin typeface="+mj-ea"/>
                  <a:ea typeface="+mj-ea"/>
                  <a:cs typeface="+mn-ea"/>
                </a:rPr>
                <a:t>预审不通过返回修改</a:t>
              </a:r>
              <a:endParaRPr lang="zh-CN" altLang="en-US" sz="1200" b="1" dirty="0">
                <a:solidFill>
                  <a:schemeClr val="tx1">
                    <a:lumMod val="65000"/>
                    <a:lumOff val="35000"/>
                  </a:schemeClr>
                </a:solidFill>
                <a:latin typeface="+mj-ea"/>
                <a:ea typeface="+mj-ea"/>
                <a:cs typeface="+mn-ea"/>
              </a:endParaRPr>
            </a:p>
          </p:txBody>
        </p:sp>
        <p:cxnSp>
          <p:nvCxnSpPr>
            <p:cNvPr id="173" name="连接符: 肘形 172"/>
            <p:cNvCxnSpPr/>
            <p:nvPr/>
          </p:nvCxnSpPr>
          <p:spPr>
            <a:xfrm rot="5400000">
              <a:off x="4415482" y="4019370"/>
              <a:ext cx="5159" cy="1404000"/>
            </a:xfrm>
            <a:prstGeom prst="bentConnector3">
              <a:avLst>
                <a:gd name="adj1" fmla="val 3700000"/>
              </a:avLst>
            </a:prstGeom>
            <a:noFill/>
            <a:ln w="12700" cap="flat" cmpd="sng" algn="ctr">
              <a:solidFill>
                <a:srgbClr val="03A6FF"/>
              </a:solidFill>
              <a:prstDash val="solid"/>
              <a:miter lim="800000"/>
              <a:tailEnd type="triangle"/>
            </a:ln>
            <a:effectLst/>
          </p:spPr>
        </p:cxnSp>
      </p:grpSp>
      <p:sp>
        <p:nvSpPr>
          <p:cNvPr id="9" name="矩形 8"/>
          <p:cNvSpPr/>
          <p:nvPr/>
        </p:nvSpPr>
        <p:spPr>
          <a:xfrm>
            <a:off x="406576" y="240253"/>
            <a:ext cx="6096000" cy="584775"/>
          </a:xfrm>
          <a:prstGeom prst="rect">
            <a:avLst/>
          </a:prstGeom>
        </p:spPr>
        <p:txBody>
          <a:bodyPr>
            <a:spAutoFit/>
          </a:bodyPr>
          <a:lstStyle/>
          <a:p>
            <a:r>
              <a:rPr lang="zh-CN" altLang="en-US" sz="3200" b="1" dirty="0">
                <a:solidFill>
                  <a:srgbClr val="03A6FF"/>
                </a:solidFill>
                <a:latin typeface="+mj-ea"/>
                <a:ea typeface="+mj-ea"/>
                <a:cs typeface="+mj-ea"/>
              </a:rPr>
              <a:t>办理流程</a:t>
            </a:r>
            <a:endParaRPr lang="zh-CN" altLang="en-US" sz="3200" b="1" dirty="0">
              <a:solidFill>
                <a:srgbClr val="03A6FF"/>
              </a:solidFill>
              <a:latin typeface="+mj-ea"/>
              <a:ea typeface="+mj-ea"/>
              <a:cs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commondata" val="eyJoZGlkIjoiODk3NTU3NGJlN2M2NzM0Yzk4NTEwMjY5Njg5YTFmYTgifQ=="/>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25400" cap="flat" cmpd="sng" algn="ctr">
          <a:gradFill flip="none" rotWithShape="1">
            <a:gsLst>
              <a:gs pos="0">
                <a:sysClr val="window" lastClr="FFFFFF"/>
              </a:gs>
              <a:gs pos="100000">
                <a:sysClr val="window" lastClr="FFFFFF">
                  <a:lumMod val="75000"/>
                </a:sysClr>
              </a:gs>
            </a:gsLst>
            <a:lin ang="2700000" scaled="1"/>
            <a:tileRect/>
          </a:gradFill>
          <a:prstDash val="solid"/>
          <a:miter lim="800000"/>
        </a:ln>
        <a:effectLst>
          <a:outerShdw blurRad="76200" dist="12700" dir="2700000" algn="tl" rotWithShape="0">
            <a:prstClr val="black">
              <a:alpha val="40000"/>
            </a:prstClr>
          </a:outerShdw>
        </a:effectLst>
      </a:spPr>
      <a:bodyPr rtlCol="0" anchor="ctr"/>
      <a:lstStyle>
        <a:defPPr marL="0" marR="0" indent="0" algn="ctr" defTabSz="685800" eaLnBrk="1" fontAlgn="auto" latinLnBrk="0" hangingPunct="1">
          <a:lnSpc>
            <a:spcPct val="100000"/>
          </a:lnSpc>
          <a:spcBef>
            <a:spcPts val="0"/>
          </a:spcBef>
          <a:spcAft>
            <a:spcPts val="0"/>
          </a:spcAft>
          <a:buClrTx/>
          <a:buSzTx/>
          <a:buFontTx/>
          <a:buNone/>
          <a:defRPr kumimoji="0" sz="1015"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2395</Words>
  <Application>WPS 演示</Application>
  <PresentationFormat>宽屏</PresentationFormat>
  <Paragraphs>256</Paragraphs>
  <Slides>17</Slides>
  <Notes>34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17</vt:i4>
      </vt:variant>
    </vt:vector>
  </HeadingPairs>
  <TitlesOfParts>
    <vt:vector size="38" baseType="lpstr">
      <vt:lpstr>Arial</vt:lpstr>
      <vt:lpstr>宋体</vt:lpstr>
      <vt:lpstr>Wingdings</vt:lpstr>
      <vt:lpstr>Calibri</vt:lpstr>
      <vt:lpstr>微软雅黑</vt:lpstr>
      <vt:lpstr>方正姚体</vt:lpstr>
      <vt:lpstr>等线</vt:lpstr>
      <vt:lpstr>Impact</vt:lpstr>
      <vt:lpstr>Arial</vt:lpstr>
      <vt:lpstr>仿宋_GB2312</vt:lpstr>
      <vt:lpstr>Open Sans Extrabold</vt:lpstr>
      <vt:lpstr>Yu Gothic UI Semibold</vt:lpstr>
      <vt:lpstr>华文细黑</vt:lpstr>
      <vt:lpstr>Arial Unicode MS</vt:lpstr>
      <vt:lpstr>Shruti</vt:lpstr>
      <vt:lpstr>Segoe Print</vt:lpstr>
      <vt:lpstr>Bebas Neue</vt:lpstr>
      <vt:lpstr>Clear Sans Light</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9527</cp:lastModifiedBy>
  <cp:revision>1037</cp:revision>
  <dcterms:created xsi:type="dcterms:W3CDTF">2022-06-16T09:32:00Z</dcterms:created>
  <dcterms:modified xsi:type="dcterms:W3CDTF">2024-03-15T09:30:29Z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0838412F4F014F31A1C7A386D0CC6717</vt:lpwstr>
  </property>
</Properties>
</file>