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11" r:id="rId2"/>
    <p:sldMasterId id="2147483823" r:id="rId3"/>
    <p:sldMasterId id="2147483894" r:id="rId4"/>
    <p:sldMasterId id="2147483906" r:id="rId5"/>
    <p:sldMasterId id="2147483799" r:id="rId6"/>
  </p:sldMasterIdLst>
  <p:notesMasterIdLst>
    <p:notesMasterId r:id="rId115"/>
  </p:notesMasterIdLst>
  <p:handoutMasterIdLst>
    <p:handoutMasterId r:id="rId116"/>
  </p:handoutMasterIdLst>
  <p:sldIdLst>
    <p:sldId id="314" r:id="rId7"/>
    <p:sldId id="515" r:id="rId8"/>
    <p:sldId id="487" r:id="rId9"/>
    <p:sldId id="548" r:id="rId10"/>
    <p:sldId id="516" r:id="rId11"/>
    <p:sldId id="533" r:id="rId12"/>
    <p:sldId id="550" r:id="rId13"/>
    <p:sldId id="551" r:id="rId14"/>
    <p:sldId id="552" r:id="rId15"/>
    <p:sldId id="553" r:id="rId16"/>
    <p:sldId id="545" r:id="rId17"/>
    <p:sldId id="554" r:id="rId18"/>
    <p:sldId id="555" r:id="rId19"/>
    <p:sldId id="563" r:id="rId20"/>
    <p:sldId id="564" r:id="rId21"/>
    <p:sldId id="534" r:id="rId22"/>
    <p:sldId id="438" r:id="rId23"/>
    <p:sldId id="546" r:id="rId24"/>
    <p:sldId id="547" r:id="rId25"/>
    <p:sldId id="446" r:id="rId26"/>
    <p:sldId id="414" r:id="rId27"/>
    <p:sldId id="445" r:id="rId28"/>
    <p:sldId id="440" r:id="rId29"/>
    <p:sldId id="439" r:id="rId30"/>
    <p:sldId id="566" r:id="rId31"/>
    <p:sldId id="567" r:id="rId32"/>
    <p:sldId id="447" r:id="rId33"/>
    <p:sldId id="598" r:id="rId34"/>
    <p:sldId id="599" r:id="rId35"/>
    <p:sldId id="600" r:id="rId36"/>
    <p:sldId id="601" r:id="rId37"/>
    <p:sldId id="602" r:id="rId38"/>
    <p:sldId id="603" r:id="rId39"/>
    <p:sldId id="604" r:id="rId40"/>
    <p:sldId id="605" r:id="rId41"/>
    <p:sldId id="606" r:id="rId42"/>
    <p:sldId id="607" r:id="rId43"/>
    <p:sldId id="608" r:id="rId44"/>
    <p:sldId id="565" r:id="rId45"/>
    <p:sldId id="568" r:id="rId46"/>
    <p:sldId id="569" r:id="rId47"/>
    <p:sldId id="609" r:id="rId48"/>
    <p:sldId id="459" r:id="rId49"/>
    <p:sldId id="505" r:id="rId50"/>
    <p:sldId id="465" r:id="rId51"/>
    <p:sldId id="466" r:id="rId52"/>
    <p:sldId id="415" r:id="rId53"/>
    <p:sldId id="436" r:id="rId54"/>
    <p:sldId id="437" r:id="rId55"/>
    <p:sldId id="416" r:id="rId56"/>
    <p:sldId id="570" r:id="rId57"/>
    <p:sldId id="417" r:id="rId58"/>
    <p:sldId id="528" r:id="rId59"/>
    <p:sldId id="530" r:id="rId60"/>
    <p:sldId id="531" r:id="rId61"/>
    <p:sldId id="532" r:id="rId62"/>
    <p:sldId id="418" r:id="rId63"/>
    <p:sldId id="450" r:id="rId64"/>
    <p:sldId id="448" r:id="rId65"/>
    <p:sldId id="571" r:id="rId66"/>
    <p:sldId id="541" r:id="rId67"/>
    <p:sldId id="420" r:id="rId68"/>
    <p:sldId id="572" r:id="rId69"/>
    <p:sldId id="573" r:id="rId70"/>
    <p:sldId id="543" r:id="rId71"/>
    <p:sldId id="574" r:id="rId72"/>
    <p:sldId id="575" r:id="rId73"/>
    <p:sldId id="576" r:id="rId74"/>
    <p:sldId id="577" r:id="rId75"/>
    <p:sldId id="578" r:id="rId76"/>
    <p:sldId id="535" r:id="rId77"/>
    <p:sldId id="536" r:id="rId78"/>
    <p:sldId id="537" r:id="rId79"/>
    <p:sldId id="538" r:id="rId80"/>
    <p:sldId id="579" r:id="rId81"/>
    <p:sldId id="442" r:id="rId82"/>
    <p:sldId id="509" r:id="rId83"/>
    <p:sldId id="610" r:id="rId84"/>
    <p:sldId id="581" r:id="rId85"/>
    <p:sldId id="582" r:id="rId86"/>
    <p:sldId id="583" r:id="rId87"/>
    <p:sldId id="584" r:id="rId88"/>
    <p:sldId id="585" r:id="rId89"/>
    <p:sldId id="586" r:id="rId90"/>
    <p:sldId id="587" r:id="rId91"/>
    <p:sldId id="588" r:id="rId92"/>
    <p:sldId id="589" r:id="rId93"/>
    <p:sldId id="590" r:id="rId94"/>
    <p:sldId id="592" r:id="rId95"/>
    <p:sldId id="593" r:id="rId96"/>
    <p:sldId id="591" r:id="rId97"/>
    <p:sldId id="444" r:id="rId98"/>
    <p:sldId id="595" r:id="rId99"/>
    <p:sldId id="596" r:id="rId100"/>
    <p:sldId id="597" r:id="rId101"/>
    <p:sldId id="594" r:id="rId102"/>
    <p:sldId id="449" r:id="rId103"/>
    <p:sldId id="506" r:id="rId104"/>
    <p:sldId id="451" r:id="rId105"/>
    <p:sldId id="452" r:id="rId106"/>
    <p:sldId id="453" r:id="rId107"/>
    <p:sldId id="454" r:id="rId108"/>
    <p:sldId id="455" r:id="rId109"/>
    <p:sldId id="456" r:id="rId110"/>
    <p:sldId id="457" r:id="rId111"/>
    <p:sldId id="413" r:id="rId112"/>
    <p:sldId id="412" r:id="rId113"/>
    <p:sldId id="317" r:id="rId114"/>
  </p:sldIdLst>
  <p:sldSz cx="9144000" cy="6858000" type="screen4x3"/>
  <p:notesSz cx="6858000" cy="9529763"/>
  <p:defaultTextStyle>
    <a:defPPr>
      <a:defRPr lang="zh-CN"/>
    </a:defPPr>
    <a:lvl1pPr algn="l" rtl="0" fontAlgn="base">
      <a:spcBef>
        <a:spcPct val="0"/>
      </a:spcBef>
      <a:spcAft>
        <a:spcPct val="0"/>
      </a:spcAft>
      <a:defRPr kern="1200">
        <a:solidFill>
          <a:schemeClr val="tx1"/>
        </a:solidFill>
        <a:latin typeface="Verdana" pitchFamily="34" charset="0"/>
        <a:ea typeface="宋体" charset="-122"/>
        <a:cs typeface="+mn-cs"/>
      </a:defRPr>
    </a:lvl1pPr>
    <a:lvl2pPr marL="457200" algn="l" rtl="0" fontAlgn="base">
      <a:spcBef>
        <a:spcPct val="0"/>
      </a:spcBef>
      <a:spcAft>
        <a:spcPct val="0"/>
      </a:spcAft>
      <a:defRPr kern="1200">
        <a:solidFill>
          <a:schemeClr val="tx1"/>
        </a:solidFill>
        <a:latin typeface="Verdana" pitchFamily="34" charset="0"/>
        <a:ea typeface="宋体" charset="-122"/>
        <a:cs typeface="+mn-cs"/>
      </a:defRPr>
    </a:lvl2pPr>
    <a:lvl3pPr marL="914400" algn="l" rtl="0" fontAlgn="base">
      <a:spcBef>
        <a:spcPct val="0"/>
      </a:spcBef>
      <a:spcAft>
        <a:spcPct val="0"/>
      </a:spcAft>
      <a:defRPr kern="1200">
        <a:solidFill>
          <a:schemeClr val="tx1"/>
        </a:solidFill>
        <a:latin typeface="Verdana" pitchFamily="34" charset="0"/>
        <a:ea typeface="宋体" charset="-122"/>
        <a:cs typeface="+mn-cs"/>
      </a:defRPr>
    </a:lvl3pPr>
    <a:lvl4pPr marL="1371600" algn="l" rtl="0" fontAlgn="base">
      <a:spcBef>
        <a:spcPct val="0"/>
      </a:spcBef>
      <a:spcAft>
        <a:spcPct val="0"/>
      </a:spcAft>
      <a:defRPr kern="1200">
        <a:solidFill>
          <a:schemeClr val="tx1"/>
        </a:solidFill>
        <a:latin typeface="Verdana" pitchFamily="34" charset="0"/>
        <a:ea typeface="宋体" charset="-122"/>
        <a:cs typeface="+mn-cs"/>
      </a:defRPr>
    </a:lvl4pPr>
    <a:lvl5pPr marL="1828800" algn="l" rtl="0" fontAlgn="base">
      <a:spcBef>
        <a:spcPct val="0"/>
      </a:spcBef>
      <a:spcAft>
        <a:spcPct val="0"/>
      </a:spcAft>
      <a:defRPr kern="1200">
        <a:solidFill>
          <a:schemeClr val="tx1"/>
        </a:solidFill>
        <a:latin typeface="Verdana" pitchFamily="34" charset="0"/>
        <a:ea typeface="宋体" charset="-122"/>
        <a:cs typeface="+mn-cs"/>
      </a:defRPr>
    </a:lvl5pPr>
    <a:lvl6pPr marL="2286000" algn="l" defTabSz="914400" rtl="0" eaLnBrk="1" latinLnBrk="0" hangingPunct="1">
      <a:defRPr kern="1200">
        <a:solidFill>
          <a:schemeClr val="tx1"/>
        </a:solidFill>
        <a:latin typeface="Verdana" pitchFamily="34" charset="0"/>
        <a:ea typeface="宋体" charset="-122"/>
        <a:cs typeface="+mn-cs"/>
      </a:defRPr>
    </a:lvl6pPr>
    <a:lvl7pPr marL="2743200" algn="l" defTabSz="914400" rtl="0" eaLnBrk="1" latinLnBrk="0" hangingPunct="1">
      <a:defRPr kern="1200">
        <a:solidFill>
          <a:schemeClr val="tx1"/>
        </a:solidFill>
        <a:latin typeface="Verdana" pitchFamily="34" charset="0"/>
        <a:ea typeface="宋体" charset="-122"/>
        <a:cs typeface="+mn-cs"/>
      </a:defRPr>
    </a:lvl7pPr>
    <a:lvl8pPr marL="3200400" algn="l" defTabSz="914400" rtl="0" eaLnBrk="1" latinLnBrk="0" hangingPunct="1">
      <a:defRPr kern="1200">
        <a:solidFill>
          <a:schemeClr val="tx1"/>
        </a:solidFill>
        <a:latin typeface="Verdana" pitchFamily="34" charset="0"/>
        <a:ea typeface="宋体" charset="-122"/>
        <a:cs typeface="+mn-cs"/>
      </a:defRPr>
    </a:lvl8pPr>
    <a:lvl9pPr marL="3657600" algn="l" defTabSz="914400" rtl="0" eaLnBrk="1" latinLnBrk="0" hangingPunct="1">
      <a:defRPr kern="1200">
        <a:solidFill>
          <a:schemeClr val="tx1"/>
        </a:solidFill>
        <a:latin typeface="Verdana" pitchFamily="34" charset="0"/>
        <a:ea typeface="宋体" charset="-122"/>
        <a:cs typeface="+mn-cs"/>
      </a:defRPr>
    </a:lvl9pPr>
  </p:defaultTextStyle>
  <p:extLst>
    <p:ext uri="{EFAFB233-063F-42B5-8137-9DF3F51BA10A}">
      <p15:sldGuideLst xmlns:p15="http://schemas.microsoft.com/office/powerpoint/2012/main" xmlns="">
        <p15:guide id="1" orient="horz" pos="397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99FF"/>
    <a:srgbClr val="800000"/>
    <a:srgbClr val="FF0000"/>
    <a:srgbClr val="FF7C80"/>
    <a:srgbClr val="66FFFF"/>
    <a:srgbClr val="96969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41" autoAdjust="0"/>
  </p:normalViewPr>
  <p:slideViewPr>
    <p:cSldViewPr>
      <p:cViewPr varScale="1">
        <p:scale>
          <a:sx n="63" d="100"/>
          <a:sy n="63" d="100"/>
        </p:scale>
        <p:origin x="-1124" y="-72"/>
      </p:cViewPr>
      <p:guideLst>
        <p:guide orient="horz" pos="397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commentAuthors" Target="commentAuthor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3" Type="http://schemas.openxmlformats.org/officeDocument/2006/relationships/slide" Target="slides/slide31.xml"/><Relationship Id="rId7" Type="http://schemas.openxmlformats.org/officeDocument/2006/relationships/slide" Target="slides/slide36.xml"/><Relationship Id="rId2" Type="http://schemas.openxmlformats.org/officeDocument/2006/relationships/slide" Target="slides/slide30.xml"/><Relationship Id="rId1" Type="http://schemas.openxmlformats.org/officeDocument/2006/relationships/slide" Target="slides/slide29.xml"/><Relationship Id="rId6" Type="http://schemas.openxmlformats.org/officeDocument/2006/relationships/slide" Target="slides/slide35.xml"/><Relationship Id="rId5" Type="http://schemas.openxmlformats.org/officeDocument/2006/relationships/slide" Target="slides/slide33.xml"/><Relationship Id="rId10" Type="http://schemas.openxmlformats.org/officeDocument/2006/relationships/slide" Target="slides/slide104.xml"/><Relationship Id="rId4" Type="http://schemas.openxmlformats.org/officeDocument/2006/relationships/slide" Target="slides/slide32.xml"/><Relationship Id="rId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CBA6D-8651-4975-86C8-63278009A5CC}" type="doc">
      <dgm:prSet loTypeId="urn:microsoft.com/office/officeart/2005/8/layout/orgChart1" loCatId="hierarchy" qsTypeId="urn:microsoft.com/office/officeart/2005/8/quickstyle/simple1" qsCatId="simple" csTypeId="urn:microsoft.com/office/officeart/2005/8/colors/accent1_2" csCatId="accent1" phldr="1"/>
      <dgm:spPr/>
    </dgm:pt>
    <dgm:pt modelId="{43B696D3-49DC-4688-8619-CBE83648C0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薪酬</a:t>
          </a:r>
        </a:p>
      </dgm:t>
    </dgm:pt>
    <dgm:pt modelId="{00167D98-A729-465D-BEA8-B037549CE71F}" type="parTrans" cxnId="{35454D31-029A-4916-B940-B6DC0F63CEAC}">
      <dgm:prSet/>
      <dgm:spPr/>
      <dgm:t>
        <a:bodyPr/>
        <a:lstStyle/>
        <a:p>
          <a:endParaRPr lang="zh-CN" altLang="en-US">
            <a:latin typeface="微软雅黑" pitchFamily="34" charset="-122"/>
            <a:ea typeface="微软雅黑" pitchFamily="34" charset="-122"/>
          </a:endParaRPr>
        </a:p>
      </dgm:t>
    </dgm:pt>
    <dgm:pt modelId="{68F09364-F336-4287-8460-5F38C290B94F}" type="sibTrans" cxnId="{35454D31-029A-4916-B940-B6DC0F63CEAC}">
      <dgm:prSet/>
      <dgm:spPr/>
      <dgm:t>
        <a:bodyPr/>
        <a:lstStyle/>
        <a:p>
          <a:endParaRPr lang="zh-CN" altLang="en-US">
            <a:latin typeface="微软雅黑" pitchFamily="34" charset="-122"/>
            <a:ea typeface="微软雅黑" pitchFamily="34" charset="-122"/>
          </a:endParaRPr>
        </a:p>
      </dgm:t>
    </dgm:pt>
    <dgm:pt modelId="{B05DFE80-6E6B-4057-BA28-E10C54FBA5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工资</a:t>
          </a:r>
        </a:p>
      </dgm:t>
    </dgm:pt>
    <dgm:pt modelId="{A3B59463-AE68-407F-8B2B-190BE46B5CFE}" type="parTrans" cxnId="{0AAD45B9-9FAB-4A03-A894-D8164D99BF24}">
      <dgm:prSet/>
      <dgm:spPr/>
      <dgm:t>
        <a:bodyPr/>
        <a:lstStyle/>
        <a:p>
          <a:endParaRPr lang="zh-CN" altLang="en-US">
            <a:latin typeface="微软雅黑" pitchFamily="34" charset="-122"/>
            <a:ea typeface="微软雅黑" pitchFamily="34" charset="-122"/>
          </a:endParaRPr>
        </a:p>
      </dgm:t>
    </dgm:pt>
    <dgm:pt modelId="{FDD5BA5D-FAAC-4B18-8548-013DABB6195E}" type="sibTrans" cxnId="{0AAD45B9-9FAB-4A03-A894-D8164D99BF24}">
      <dgm:prSet/>
      <dgm:spPr/>
      <dgm:t>
        <a:bodyPr/>
        <a:lstStyle/>
        <a:p>
          <a:endParaRPr lang="zh-CN" altLang="en-US">
            <a:latin typeface="微软雅黑" pitchFamily="34" charset="-122"/>
            <a:ea typeface="微软雅黑" pitchFamily="34" charset="-122"/>
          </a:endParaRPr>
        </a:p>
      </dgm:t>
    </dgm:pt>
    <dgm:pt modelId="{685563DE-3EB8-4FD3-BEC6-994056D2CC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职位工资</a:t>
          </a:r>
        </a:p>
      </dgm:t>
    </dgm:pt>
    <dgm:pt modelId="{7561105F-5683-4F4A-A0ED-D98CBA83CABF}" type="parTrans" cxnId="{E1582352-C9B6-400D-AB37-FD1CDCBFD35E}">
      <dgm:prSet/>
      <dgm:spPr/>
      <dgm:t>
        <a:bodyPr/>
        <a:lstStyle/>
        <a:p>
          <a:endParaRPr lang="zh-CN" altLang="en-US">
            <a:latin typeface="微软雅黑" pitchFamily="34" charset="-122"/>
            <a:ea typeface="微软雅黑" pitchFamily="34" charset="-122"/>
          </a:endParaRPr>
        </a:p>
      </dgm:t>
    </dgm:pt>
    <dgm:pt modelId="{3D3A63EB-9D1D-452D-8242-EDA6BB13AA65}" type="sibTrans" cxnId="{E1582352-C9B6-400D-AB37-FD1CDCBFD35E}">
      <dgm:prSet/>
      <dgm:spPr/>
      <dgm:t>
        <a:bodyPr/>
        <a:lstStyle/>
        <a:p>
          <a:endParaRPr lang="zh-CN" altLang="en-US">
            <a:latin typeface="微软雅黑" pitchFamily="34" charset="-122"/>
            <a:ea typeface="微软雅黑" pitchFamily="34" charset="-122"/>
          </a:endParaRPr>
        </a:p>
      </dgm:t>
    </dgm:pt>
    <dgm:pt modelId="{D26A550A-3FAA-4CE6-BE6B-407A13EEA1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奖金</a:t>
          </a:r>
        </a:p>
      </dgm:t>
    </dgm:pt>
    <dgm:pt modelId="{AA87B22E-3FAF-414E-9D15-852DC6B8053A}" type="parTrans" cxnId="{50343A89-7935-4877-9245-C8851888516A}">
      <dgm:prSet/>
      <dgm:spPr/>
      <dgm:t>
        <a:bodyPr/>
        <a:lstStyle/>
        <a:p>
          <a:endParaRPr lang="zh-CN" altLang="en-US">
            <a:latin typeface="微软雅黑" pitchFamily="34" charset="-122"/>
            <a:ea typeface="微软雅黑" pitchFamily="34" charset="-122"/>
          </a:endParaRPr>
        </a:p>
      </dgm:t>
    </dgm:pt>
    <dgm:pt modelId="{22B31972-9137-466C-B61F-7FBA7B5CC95D}" type="sibTrans" cxnId="{50343A89-7935-4877-9245-C8851888516A}">
      <dgm:prSet/>
      <dgm:spPr/>
      <dgm:t>
        <a:bodyPr/>
        <a:lstStyle/>
        <a:p>
          <a:endParaRPr lang="zh-CN" altLang="en-US">
            <a:latin typeface="微软雅黑" pitchFamily="34" charset="-122"/>
            <a:ea typeface="微软雅黑" pitchFamily="34" charset="-122"/>
          </a:endParaRPr>
        </a:p>
      </dgm:t>
    </dgm:pt>
    <dgm:pt modelId="{F14C363B-6D49-457A-AA9C-EED7D2853B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当期</a:t>
          </a:r>
        </a:p>
      </dgm:t>
    </dgm:pt>
    <dgm:pt modelId="{75EAF790-E73F-423F-995F-D740BB1CD7CE}" type="parTrans" cxnId="{706217B2-F443-4232-8440-E7B82129757D}">
      <dgm:prSet/>
      <dgm:spPr/>
      <dgm:t>
        <a:bodyPr/>
        <a:lstStyle/>
        <a:p>
          <a:endParaRPr lang="zh-CN" altLang="en-US">
            <a:latin typeface="微软雅黑" pitchFamily="34" charset="-122"/>
            <a:ea typeface="微软雅黑" pitchFamily="34" charset="-122"/>
          </a:endParaRPr>
        </a:p>
      </dgm:t>
    </dgm:pt>
    <dgm:pt modelId="{F516F2FA-41B4-4545-9D17-09BE87AC3E6F}" type="sibTrans" cxnId="{706217B2-F443-4232-8440-E7B82129757D}">
      <dgm:prSet/>
      <dgm:spPr/>
      <dgm:t>
        <a:bodyPr/>
        <a:lstStyle/>
        <a:p>
          <a:endParaRPr lang="zh-CN" altLang="en-US">
            <a:latin typeface="微软雅黑" pitchFamily="34" charset="-122"/>
            <a:ea typeface="微软雅黑" pitchFamily="34" charset="-122"/>
          </a:endParaRPr>
        </a:p>
      </dgm:t>
    </dgm:pt>
    <dgm:pt modelId="{59FE470F-0C19-43B8-B09C-C4F5535F55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中期</a:t>
          </a:r>
        </a:p>
      </dgm:t>
    </dgm:pt>
    <dgm:pt modelId="{01D48253-4F37-4E9E-91DA-1163FF2061FA}" type="parTrans" cxnId="{5BA0E928-FA0F-4414-8BE9-4220CF9A1E1B}">
      <dgm:prSet/>
      <dgm:spPr/>
      <dgm:t>
        <a:bodyPr/>
        <a:lstStyle/>
        <a:p>
          <a:endParaRPr lang="zh-CN" altLang="en-US">
            <a:latin typeface="微软雅黑" pitchFamily="34" charset="-122"/>
            <a:ea typeface="微软雅黑" pitchFamily="34" charset="-122"/>
          </a:endParaRPr>
        </a:p>
      </dgm:t>
    </dgm:pt>
    <dgm:pt modelId="{63ED4163-3560-44F9-B1EB-8CB5D208BC95}" type="sibTrans" cxnId="{5BA0E928-FA0F-4414-8BE9-4220CF9A1E1B}">
      <dgm:prSet/>
      <dgm:spPr/>
      <dgm:t>
        <a:bodyPr/>
        <a:lstStyle/>
        <a:p>
          <a:endParaRPr lang="zh-CN" altLang="en-US">
            <a:latin typeface="微软雅黑" pitchFamily="34" charset="-122"/>
            <a:ea typeface="微软雅黑" pitchFamily="34" charset="-122"/>
          </a:endParaRPr>
        </a:p>
      </dgm:t>
    </dgm:pt>
    <dgm:pt modelId="{9B7BA1A8-5496-4CB3-BCAF-FD47FE5626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福利</a:t>
          </a:r>
        </a:p>
      </dgm:t>
    </dgm:pt>
    <dgm:pt modelId="{FF16E8F8-15FF-49B1-A546-D3252A70A965}" type="parTrans" cxnId="{D7EE15E2-7B78-4EEF-84E0-C3C994CB62F3}">
      <dgm:prSet/>
      <dgm:spPr/>
      <dgm:t>
        <a:bodyPr/>
        <a:lstStyle/>
        <a:p>
          <a:endParaRPr lang="zh-CN" altLang="en-US">
            <a:latin typeface="微软雅黑" pitchFamily="34" charset="-122"/>
            <a:ea typeface="微软雅黑" pitchFamily="34" charset="-122"/>
          </a:endParaRPr>
        </a:p>
      </dgm:t>
    </dgm:pt>
    <dgm:pt modelId="{9F5A4CA7-88E2-44D6-B8C3-9381F0C86932}" type="sibTrans" cxnId="{D7EE15E2-7B78-4EEF-84E0-C3C994CB62F3}">
      <dgm:prSet/>
      <dgm:spPr/>
      <dgm:t>
        <a:bodyPr/>
        <a:lstStyle/>
        <a:p>
          <a:endParaRPr lang="zh-CN" altLang="en-US">
            <a:latin typeface="微软雅黑" pitchFamily="34" charset="-122"/>
            <a:ea typeface="微软雅黑" pitchFamily="34" charset="-122"/>
          </a:endParaRPr>
        </a:p>
      </dgm:t>
    </dgm:pt>
    <dgm:pt modelId="{A571F210-0401-460B-9649-1DFBA7393D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当期</a:t>
          </a:r>
        </a:p>
      </dgm:t>
    </dgm:pt>
    <dgm:pt modelId="{BD41930F-6F63-4826-B934-BC593DE4C5F4}" type="parTrans" cxnId="{46BCAC1D-47DF-4FFF-B8EC-33E17E856D4F}">
      <dgm:prSet/>
      <dgm:spPr/>
      <dgm:t>
        <a:bodyPr/>
        <a:lstStyle/>
        <a:p>
          <a:endParaRPr lang="zh-CN" altLang="en-US">
            <a:latin typeface="微软雅黑" pitchFamily="34" charset="-122"/>
            <a:ea typeface="微软雅黑" pitchFamily="34" charset="-122"/>
          </a:endParaRPr>
        </a:p>
      </dgm:t>
    </dgm:pt>
    <dgm:pt modelId="{1FC9DB3F-39EB-4401-B828-1CA98F90DF14}" type="sibTrans" cxnId="{46BCAC1D-47DF-4FFF-B8EC-33E17E856D4F}">
      <dgm:prSet/>
      <dgm:spPr/>
      <dgm:t>
        <a:bodyPr/>
        <a:lstStyle/>
        <a:p>
          <a:endParaRPr lang="zh-CN" altLang="en-US">
            <a:latin typeface="微软雅黑" pitchFamily="34" charset="-122"/>
            <a:ea typeface="微软雅黑" pitchFamily="34" charset="-122"/>
          </a:endParaRPr>
        </a:p>
      </dgm:t>
    </dgm:pt>
    <dgm:pt modelId="{EA569AB1-49D9-4936-B546-F4E0FE32CF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中期</a:t>
          </a:r>
        </a:p>
      </dgm:t>
    </dgm:pt>
    <dgm:pt modelId="{53543ABD-8F19-4300-BA17-2EAF55076CC2}" type="parTrans" cxnId="{C26120D0-A1DF-442F-A746-3868ACC16EED}">
      <dgm:prSet/>
      <dgm:spPr/>
      <dgm:t>
        <a:bodyPr/>
        <a:lstStyle/>
        <a:p>
          <a:endParaRPr lang="zh-CN" altLang="en-US">
            <a:latin typeface="微软雅黑" pitchFamily="34" charset="-122"/>
            <a:ea typeface="微软雅黑" pitchFamily="34" charset="-122"/>
          </a:endParaRPr>
        </a:p>
      </dgm:t>
    </dgm:pt>
    <dgm:pt modelId="{2AC3FB70-D481-4EBB-A4F2-B3D4B43B30C6}" type="sibTrans" cxnId="{C26120D0-A1DF-442F-A746-3868ACC16EED}">
      <dgm:prSet/>
      <dgm:spPr/>
      <dgm:t>
        <a:bodyPr/>
        <a:lstStyle/>
        <a:p>
          <a:endParaRPr lang="zh-CN" altLang="en-US">
            <a:latin typeface="微软雅黑" pitchFamily="34" charset="-122"/>
            <a:ea typeface="微软雅黑" pitchFamily="34" charset="-122"/>
          </a:endParaRPr>
        </a:p>
      </dgm:t>
    </dgm:pt>
    <dgm:pt modelId="{795B6098-E5A3-4521-AE7B-751911CE5A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长期</a:t>
          </a:r>
        </a:p>
      </dgm:t>
    </dgm:pt>
    <dgm:pt modelId="{D13D79DD-0E69-4C72-9B3D-7BBDFC77E1B9}" type="parTrans" cxnId="{492E16B5-6FC0-47FF-A56E-7B5BD8F41EAC}">
      <dgm:prSet/>
      <dgm:spPr/>
      <dgm:t>
        <a:bodyPr/>
        <a:lstStyle/>
        <a:p>
          <a:endParaRPr lang="zh-CN" altLang="en-US">
            <a:latin typeface="微软雅黑" pitchFamily="34" charset="-122"/>
            <a:ea typeface="微软雅黑" pitchFamily="34" charset="-122"/>
          </a:endParaRPr>
        </a:p>
      </dgm:t>
    </dgm:pt>
    <dgm:pt modelId="{02424767-5C7A-4D28-9672-D319BFA7F669}" type="sibTrans" cxnId="{492E16B5-6FC0-47FF-A56E-7B5BD8F41EAC}">
      <dgm:prSet/>
      <dgm:spPr/>
      <dgm:t>
        <a:bodyPr/>
        <a:lstStyle/>
        <a:p>
          <a:endParaRPr lang="zh-CN" altLang="en-US">
            <a:latin typeface="微软雅黑" pitchFamily="34" charset="-122"/>
            <a:ea typeface="微软雅黑" pitchFamily="34" charset="-122"/>
          </a:endParaRPr>
        </a:p>
      </dgm:t>
    </dgm:pt>
    <dgm:pt modelId="{3548CAEE-51FB-4205-A5A8-57CA7C4AEF3E}">
      <dgm:prSet/>
      <dgm:spPr/>
      <dgm:t>
        <a:bodyPr/>
        <a:lstStyle/>
        <a:p>
          <a:r>
            <a:rPr lang="zh-CN" altLang="en-US" dirty="0" smtClean="0">
              <a:latin typeface="微软雅黑" pitchFamily="34" charset="-122"/>
              <a:ea typeface="微软雅黑" pitchFamily="34" charset="-122"/>
            </a:rPr>
            <a:t>长期</a:t>
          </a:r>
          <a:endParaRPr lang="zh-CN" altLang="en-US" dirty="0">
            <a:latin typeface="微软雅黑" pitchFamily="34" charset="-122"/>
            <a:ea typeface="微软雅黑" pitchFamily="34" charset="-122"/>
          </a:endParaRPr>
        </a:p>
      </dgm:t>
    </dgm:pt>
    <dgm:pt modelId="{1C52D087-B247-4DCD-B3BD-3E05FD7DBC66}" type="parTrans" cxnId="{9778BD45-2EE8-4DF9-B6C8-C1067BE19E91}">
      <dgm:prSet/>
      <dgm:spPr/>
      <dgm:t>
        <a:bodyPr/>
        <a:lstStyle/>
        <a:p>
          <a:endParaRPr lang="zh-CN" altLang="en-US">
            <a:latin typeface="微软雅黑" pitchFamily="34" charset="-122"/>
            <a:ea typeface="微软雅黑" pitchFamily="34" charset="-122"/>
          </a:endParaRPr>
        </a:p>
      </dgm:t>
    </dgm:pt>
    <dgm:pt modelId="{B46EEC0D-23C2-4626-8406-E647B85D90EC}" type="sibTrans" cxnId="{9778BD45-2EE8-4DF9-B6C8-C1067BE19E91}">
      <dgm:prSet/>
      <dgm:spPr/>
      <dgm:t>
        <a:bodyPr/>
        <a:lstStyle/>
        <a:p>
          <a:endParaRPr lang="zh-CN" altLang="en-US">
            <a:latin typeface="微软雅黑" pitchFamily="34" charset="-122"/>
            <a:ea typeface="微软雅黑" pitchFamily="34" charset="-122"/>
          </a:endParaRPr>
        </a:p>
      </dgm:t>
    </dgm:pt>
    <dgm:pt modelId="{0ABC51E8-AC0A-4118-9DD9-DC0F811B3553}">
      <dgm:prSet/>
      <dgm:spPr/>
      <dgm:t>
        <a:bodyPr/>
        <a:lstStyle/>
        <a:p>
          <a:r>
            <a:rPr lang="zh-CN" altLang="en-US" dirty="0" smtClean="0">
              <a:latin typeface="微软雅黑" pitchFamily="34" charset="-122"/>
              <a:ea typeface="微软雅黑" pitchFamily="34" charset="-122"/>
            </a:rPr>
            <a:t>能力工资</a:t>
          </a:r>
          <a:endParaRPr lang="zh-CN" altLang="en-US" dirty="0">
            <a:latin typeface="微软雅黑" pitchFamily="34" charset="-122"/>
            <a:ea typeface="微软雅黑" pitchFamily="34" charset="-122"/>
          </a:endParaRPr>
        </a:p>
      </dgm:t>
    </dgm:pt>
    <dgm:pt modelId="{75CAC314-A94C-4903-810D-53B39ADE6C86}" type="parTrans" cxnId="{E21342AF-79CC-47F1-89A5-5BCEBD2CE750}">
      <dgm:prSet/>
      <dgm:spPr/>
      <dgm:t>
        <a:bodyPr/>
        <a:lstStyle/>
        <a:p>
          <a:endParaRPr lang="zh-CN" altLang="en-US">
            <a:latin typeface="微软雅黑" pitchFamily="34" charset="-122"/>
            <a:ea typeface="微软雅黑" pitchFamily="34" charset="-122"/>
          </a:endParaRPr>
        </a:p>
      </dgm:t>
    </dgm:pt>
    <dgm:pt modelId="{60844A89-E53B-43C2-89E2-E6F13DCDC490}" type="sibTrans" cxnId="{E21342AF-79CC-47F1-89A5-5BCEBD2CE750}">
      <dgm:prSet/>
      <dgm:spPr/>
      <dgm:t>
        <a:bodyPr/>
        <a:lstStyle/>
        <a:p>
          <a:endParaRPr lang="zh-CN" altLang="en-US">
            <a:latin typeface="微软雅黑" pitchFamily="34" charset="-122"/>
            <a:ea typeface="微软雅黑" pitchFamily="34" charset="-122"/>
          </a:endParaRPr>
        </a:p>
      </dgm:t>
    </dgm:pt>
    <dgm:pt modelId="{7F09D424-F416-4038-8E55-96E8DAA4A169}">
      <dgm:prSet/>
      <dgm:spPr/>
      <dgm:t>
        <a:bodyPr/>
        <a:lstStyle/>
        <a:p>
          <a:r>
            <a:rPr lang="zh-CN" altLang="en-US" dirty="0" smtClean="0">
              <a:latin typeface="微软雅黑" pitchFamily="34" charset="-122"/>
              <a:ea typeface="微软雅黑" pitchFamily="34" charset="-122"/>
            </a:rPr>
            <a:t>绩效工资</a:t>
          </a:r>
          <a:endParaRPr lang="zh-CN" altLang="en-US" dirty="0">
            <a:latin typeface="微软雅黑" pitchFamily="34" charset="-122"/>
            <a:ea typeface="微软雅黑" pitchFamily="34" charset="-122"/>
          </a:endParaRPr>
        </a:p>
      </dgm:t>
    </dgm:pt>
    <dgm:pt modelId="{3859025A-1FDF-4C36-BC68-04E0ACD98458}" type="parTrans" cxnId="{8A4961DD-F20D-45BF-BD0C-0EFDB2AA19A8}">
      <dgm:prSet/>
      <dgm:spPr/>
      <dgm:t>
        <a:bodyPr/>
        <a:lstStyle/>
        <a:p>
          <a:endParaRPr lang="zh-CN" altLang="en-US">
            <a:latin typeface="微软雅黑" pitchFamily="34" charset="-122"/>
            <a:ea typeface="微软雅黑" pitchFamily="34" charset="-122"/>
          </a:endParaRPr>
        </a:p>
      </dgm:t>
    </dgm:pt>
    <dgm:pt modelId="{639FF6D8-7BB1-4724-9053-208FF0405A79}" type="sibTrans" cxnId="{8A4961DD-F20D-45BF-BD0C-0EFDB2AA19A8}">
      <dgm:prSet/>
      <dgm:spPr/>
      <dgm:t>
        <a:bodyPr/>
        <a:lstStyle/>
        <a:p>
          <a:endParaRPr lang="zh-CN" altLang="en-US">
            <a:latin typeface="微软雅黑" pitchFamily="34" charset="-122"/>
            <a:ea typeface="微软雅黑" pitchFamily="34" charset="-122"/>
          </a:endParaRPr>
        </a:p>
      </dgm:t>
    </dgm:pt>
    <dgm:pt modelId="{8D3B25B4-2F96-41F9-AFE9-9E3875189138}" type="pres">
      <dgm:prSet presAssocID="{C4ACBA6D-8651-4975-86C8-63278009A5CC}" presName="hierChild1" presStyleCnt="0">
        <dgm:presLayoutVars>
          <dgm:orgChart val="1"/>
          <dgm:chPref val="1"/>
          <dgm:dir/>
          <dgm:animOne val="branch"/>
          <dgm:animLvl val="lvl"/>
          <dgm:resizeHandles/>
        </dgm:presLayoutVars>
      </dgm:prSet>
      <dgm:spPr/>
    </dgm:pt>
    <dgm:pt modelId="{DE279CD1-6775-4D28-8D98-CB87DFDA9A3E}" type="pres">
      <dgm:prSet presAssocID="{43B696D3-49DC-4688-8619-CBE83648C044}" presName="hierRoot1" presStyleCnt="0">
        <dgm:presLayoutVars>
          <dgm:hierBranch/>
        </dgm:presLayoutVars>
      </dgm:prSet>
      <dgm:spPr/>
    </dgm:pt>
    <dgm:pt modelId="{42FB7731-50EB-4CB1-9B86-2B7CEC51A5EA}" type="pres">
      <dgm:prSet presAssocID="{43B696D3-49DC-4688-8619-CBE83648C044}" presName="rootComposite1" presStyleCnt="0"/>
      <dgm:spPr/>
    </dgm:pt>
    <dgm:pt modelId="{0C6DC63C-D593-4D68-915B-4D61A3140DCF}" type="pres">
      <dgm:prSet presAssocID="{43B696D3-49DC-4688-8619-CBE83648C044}" presName="rootText1" presStyleLbl="node0" presStyleIdx="0" presStyleCnt="1">
        <dgm:presLayoutVars>
          <dgm:chPref val="3"/>
        </dgm:presLayoutVars>
      </dgm:prSet>
      <dgm:spPr/>
      <dgm:t>
        <a:bodyPr/>
        <a:lstStyle/>
        <a:p>
          <a:endParaRPr lang="zh-CN" altLang="en-US"/>
        </a:p>
      </dgm:t>
    </dgm:pt>
    <dgm:pt modelId="{F28B4F60-A372-4456-A1D5-764CB4BBEED6}" type="pres">
      <dgm:prSet presAssocID="{43B696D3-49DC-4688-8619-CBE83648C044}" presName="rootConnector1" presStyleLbl="node1" presStyleIdx="0" presStyleCnt="0"/>
      <dgm:spPr/>
      <dgm:t>
        <a:bodyPr/>
        <a:lstStyle/>
        <a:p>
          <a:endParaRPr lang="zh-CN" altLang="en-US"/>
        </a:p>
      </dgm:t>
    </dgm:pt>
    <dgm:pt modelId="{80748A81-7655-4C36-9AF9-B1582183B14C}" type="pres">
      <dgm:prSet presAssocID="{43B696D3-49DC-4688-8619-CBE83648C044}" presName="hierChild2" presStyleCnt="0"/>
      <dgm:spPr/>
    </dgm:pt>
    <dgm:pt modelId="{EE370A96-7F07-4A6F-A2B9-F63E52CB0134}" type="pres">
      <dgm:prSet presAssocID="{A3B59463-AE68-407F-8B2B-190BE46B5CFE}" presName="Name35" presStyleLbl="parChTrans1D2" presStyleIdx="0" presStyleCnt="3"/>
      <dgm:spPr/>
      <dgm:t>
        <a:bodyPr/>
        <a:lstStyle/>
        <a:p>
          <a:endParaRPr lang="zh-CN" altLang="en-US"/>
        </a:p>
      </dgm:t>
    </dgm:pt>
    <dgm:pt modelId="{8C9587BE-B11A-4E91-B84D-C7C6D2305140}" type="pres">
      <dgm:prSet presAssocID="{B05DFE80-6E6B-4057-BA28-E10C54FBA561}" presName="hierRoot2" presStyleCnt="0">
        <dgm:presLayoutVars>
          <dgm:hierBranch/>
        </dgm:presLayoutVars>
      </dgm:prSet>
      <dgm:spPr/>
    </dgm:pt>
    <dgm:pt modelId="{E2EDA140-F1DD-4032-8FF9-72530B8E8263}" type="pres">
      <dgm:prSet presAssocID="{B05DFE80-6E6B-4057-BA28-E10C54FBA561}" presName="rootComposite" presStyleCnt="0"/>
      <dgm:spPr/>
    </dgm:pt>
    <dgm:pt modelId="{9DC6A50F-FC3B-4F61-89B6-27978916C0E4}" type="pres">
      <dgm:prSet presAssocID="{B05DFE80-6E6B-4057-BA28-E10C54FBA561}" presName="rootText" presStyleLbl="node2" presStyleIdx="0" presStyleCnt="3">
        <dgm:presLayoutVars>
          <dgm:chPref val="3"/>
        </dgm:presLayoutVars>
      </dgm:prSet>
      <dgm:spPr>
        <a:prstGeom prst="flowChartAlternateProcess">
          <a:avLst/>
        </a:prstGeom>
      </dgm:spPr>
      <dgm:t>
        <a:bodyPr/>
        <a:lstStyle/>
        <a:p>
          <a:endParaRPr lang="zh-CN" altLang="en-US"/>
        </a:p>
      </dgm:t>
    </dgm:pt>
    <dgm:pt modelId="{22C8613D-4E4E-41ED-BB1B-9CBA633FC970}" type="pres">
      <dgm:prSet presAssocID="{B05DFE80-6E6B-4057-BA28-E10C54FBA561}" presName="rootConnector" presStyleLbl="node2" presStyleIdx="0" presStyleCnt="3"/>
      <dgm:spPr/>
      <dgm:t>
        <a:bodyPr/>
        <a:lstStyle/>
        <a:p>
          <a:endParaRPr lang="zh-CN" altLang="en-US"/>
        </a:p>
      </dgm:t>
    </dgm:pt>
    <dgm:pt modelId="{8F7A14A9-5883-4BEF-9728-0B59F5569725}" type="pres">
      <dgm:prSet presAssocID="{B05DFE80-6E6B-4057-BA28-E10C54FBA561}" presName="hierChild4" presStyleCnt="0"/>
      <dgm:spPr/>
    </dgm:pt>
    <dgm:pt modelId="{C56F4107-D191-4BF7-8EC0-C7306458CCC5}" type="pres">
      <dgm:prSet presAssocID="{7561105F-5683-4F4A-A0ED-D98CBA83CABF}" presName="Name35" presStyleLbl="parChTrans1D3" presStyleIdx="0" presStyleCnt="9"/>
      <dgm:spPr/>
      <dgm:t>
        <a:bodyPr/>
        <a:lstStyle/>
        <a:p>
          <a:endParaRPr lang="zh-CN" altLang="en-US"/>
        </a:p>
      </dgm:t>
    </dgm:pt>
    <dgm:pt modelId="{D0D13B9D-0107-480E-B4A9-6909E5AAB9B0}" type="pres">
      <dgm:prSet presAssocID="{685563DE-3EB8-4FD3-BEC6-994056D2CC27}" presName="hierRoot2" presStyleCnt="0">
        <dgm:presLayoutVars>
          <dgm:hierBranch val="r"/>
        </dgm:presLayoutVars>
      </dgm:prSet>
      <dgm:spPr/>
    </dgm:pt>
    <dgm:pt modelId="{11CB5AF0-11DC-4E13-BEB4-3F43A4DF4112}" type="pres">
      <dgm:prSet presAssocID="{685563DE-3EB8-4FD3-BEC6-994056D2CC27}" presName="rootComposite" presStyleCnt="0"/>
      <dgm:spPr/>
    </dgm:pt>
    <dgm:pt modelId="{6BA8E71E-54BE-4D38-A167-A49EF1066A31}" type="pres">
      <dgm:prSet presAssocID="{685563DE-3EB8-4FD3-BEC6-994056D2CC27}" presName="rootText" presStyleLbl="node3" presStyleIdx="0" presStyleCnt="9">
        <dgm:presLayoutVars>
          <dgm:chPref val="3"/>
        </dgm:presLayoutVars>
      </dgm:prSet>
      <dgm:spPr/>
      <dgm:t>
        <a:bodyPr/>
        <a:lstStyle/>
        <a:p>
          <a:endParaRPr lang="zh-CN" altLang="en-US"/>
        </a:p>
      </dgm:t>
    </dgm:pt>
    <dgm:pt modelId="{F31BEF39-4546-43AD-873F-9988394EC671}" type="pres">
      <dgm:prSet presAssocID="{685563DE-3EB8-4FD3-BEC6-994056D2CC27}" presName="rootConnector" presStyleLbl="node3" presStyleIdx="0" presStyleCnt="9"/>
      <dgm:spPr/>
      <dgm:t>
        <a:bodyPr/>
        <a:lstStyle/>
        <a:p>
          <a:endParaRPr lang="zh-CN" altLang="en-US"/>
        </a:p>
      </dgm:t>
    </dgm:pt>
    <dgm:pt modelId="{F3E5A0BA-7266-4633-BC8A-2A24FAF46776}" type="pres">
      <dgm:prSet presAssocID="{685563DE-3EB8-4FD3-BEC6-994056D2CC27}" presName="hierChild4" presStyleCnt="0"/>
      <dgm:spPr/>
    </dgm:pt>
    <dgm:pt modelId="{FF993A92-1808-4C97-B573-93B4654CFA5A}" type="pres">
      <dgm:prSet presAssocID="{685563DE-3EB8-4FD3-BEC6-994056D2CC27}" presName="hierChild5" presStyleCnt="0"/>
      <dgm:spPr/>
    </dgm:pt>
    <dgm:pt modelId="{B51A6DEB-DBD7-4801-94FA-435271E32E9B}" type="pres">
      <dgm:prSet presAssocID="{75CAC314-A94C-4903-810D-53B39ADE6C86}" presName="Name35" presStyleLbl="parChTrans1D3" presStyleIdx="1" presStyleCnt="9"/>
      <dgm:spPr/>
      <dgm:t>
        <a:bodyPr/>
        <a:lstStyle/>
        <a:p>
          <a:endParaRPr lang="zh-CN" altLang="en-US"/>
        </a:p>
      </dgm:t>
    </dgm:pt>
    <dgm:pt modelId="{C791AF88-C575-44B8-906A-2344FB5FD750}" type="pres">
      <dgm:prSet presAssocID="{0ABC51E8-AC0A-4118-9DD9-DC0F811B3553}" presName="hierRoot2" presStyleCnt="0">
        <dgm:presLayoutVars>
          <dgm:hierBranch val="init"/>
        </dgm:presLayoutVars>
      </dgm:prSet>
      <dgm:spPr/>
    </dgm:pt>
    <dgm:pt modelId="{615D394C-45B8-42AE-86D0-EDF5A79495EA}" type="pres">
      <dgm:prSet presAssocID="{0ABC51E8-AC0A-4118-9DD9-DC0F811B3553}" presName="rootComposite" presStyleCnt="0"/>
      <dgm:spPr/>
    </dgm:pt>
    <dgm:pt modelId="{D23CE88D-3D74-42D5-8D5D-EA1967B722F1}" type="pres">
      <dgm:prSet presAssocID="{0ABC51E8-AC0A-4118-9DD9-DC0F811B3553}" presName="rootText" presStyleLbl="node3" presStyleIdx="1" presStyleCnt="9">
        <dgm:presLayoutVars>
          <dgm:chPref val="3"/>
        </dgm:presLayoutVars>
      </dgm:prSet>
      <dgm:spPr/>
      <dgm:t>
        <a:bodyPr/>
        <a:lstStyle/>
        <a:p>
          <a:endParaRPr lang="zh-CN" altLang="en-US"/>
        </a:p>
      </dgm:t>
    </dgm:pt>
    <dgm:pt modelId="{869E155D-DCC5-45A1-A8D9-62D1EC238B4E}" type="pres">
      <dgm:prSet presAssocID="{0ABC51E8-AC0A-4118-9DD9-DC0F811B3553}" presName="rootConnector" presStyleLbl="node3" presStyleIdx="1" presStyleCnt="9"/>
      <dgm:spPr/>
      <dgm:t>
        <a:bodyPr/>
        <a:lstStyle/>
        <a:p>
          <a:endParaRPr lang="zh-CN" altLang="en-US"/>
        </a:p>
      </dgm:t>
    </dgm:pt>
    <dgm:pt modelId="{051E01C5-9C17-4A42-97B9-9AC58C690A1B}" type="pres">
      <dgm:prSet presAssocID="{0ABC51E8-AC0A-4118-9DD9-DC0F811B3553}" presName="hierChild4" presStyleCnt="0"/>
      <dgm:spPr/>
    </dgm:pt>
    <dgm:pt modelId="{EC11A766-4172-41C8-AF1F-6BA1891FA661}" type="pres">
      <dgm:prSet presAssocID="{0ABC51E8-AC0A-4118-9DD9-DC0F811B3553}" presName="hierChild5" presStyleCnt="0"/>
      <dgm:spPr/>
    </dgm:pt>
    <dgm:pt modelId="{928CF87E-5C1B-41E3-BB5C-08A28EC5179B}" type="pres">
      <dgm:prSet presAssocID="{3859025A-1FDF-4C36-BC68-04E0ACD98458}" presName="Name35" presStyleLbl="parChTrans1D3" presStyleIdx="2" presStyleCnt="9"/>
      <dgm:spPr/>
      <dgm:t>
        <a:bodyPr/>
        <a:lstStyle/>
        <a:p>
          <a:endParaRPr lang="zh-CN" altLang="en-US"/>
        </a:p>
      </dgm:t>
    </dgm:pt>
    <dgm:pt modelId="{7DBDBF5E-58C0-4E59-A8EA-B9B53E72495F}" type="pres">
      <dgm:prSet presAssocID="{7F09D424-F416-4038-8E55-96E8DAA4A169}" presName="hierRoot2" presStyleCnt="0">
        <dgm:presLayoutVars>
          <dgm:hierBranch val="init"/>
        </dgm:presLayoutVars>
      </dgm:prSet>
      <dgm:spPr/>
    </dgm:pt>
    <dgm:pt modelId="{8AF1C4D5-8659-4310-8F3D-EA5889D6EAFF}" type="pres">
      <dgm:prSet presAssocID="{7F09D424-F416-4038-8E55-96E8DAA4A169}" presName="rootComposite" presStyleCnt="0"/>
      <dgm:spPr/>
    </dgm:pt>
    <dgm:pt modelId="{73563D89-B82E-4C08-8EB3-8E8FCEFD52A9}" type="pres">
      <dgm:prSet presAssocID="{7F09D424-F416-4038-8E55-96E8DAA4A169}" presName="rootText" presStyleLbl="node3" presStyleIdx="2" presStyleCnt="9">
        <dgm:presLayoutVars>
          <dgm:chPref val="3"/>
        </dgm:presLayoutVars>
      </dgm:prSet>
      <dgm:spPr/>
      <dgm:t>
        <a:bodyPr/>
        <a:lstStyle/>
        <a:p>
          <a:endParaRPr lang="zh-CN" altLang="en-US"/>
        </a:p>
      </dgm:t>
    </dgm:pt>
    <dgm:pt modelId="{516CA2DE-B080-4A71-BF91-D5A0DE399CE4}" type="pres">
      <dgm:prSet presAssocID="{7F09D424-F416-4038-8E55-96E8DAA4A169}" presName="rootConnector" presStyleLbl="node3" presStyleIdx="2" presStyleCnt="9"/>
      <dgm:spPr/>
      <dgm:t>
        <a:bodyPr/>
        <a:lstStyle/>
        <a:p>
          <a:endParaRPr lang="zh-CN" altLang="en-US"/>
        </a:p>
      </dgm:t>
    </dgm:pt>
    <dgm:pt modelId="{E828ADBE-6749-4D57-9E93-2DE0F9B518A3}" type="pres">
      <dgm:prSet presAssocID="{7F09D424-F416-4038-8E55-96E8DAA4A169}" presName="hierChild4" presStyleCnt="0"/>
      <dgm:spPr/>
    </dgm:pt>
    <dgm:pt modelId="{88E41287-15C7-48C0-9038-4E99612B4CF1}" type="pres">
      <dgm:prSet presAssocID="{7F09D424-F416-4038-8E55-96E8DAA4A169}" presName="hierChild5" presStyleCnt="0"/>
      <dgm:spPr/>
    </dgm:pt>
    <dgm:pt modelId="{8B19BFFF-836A-4937-A67C-E3632BE2C31A}" type="pres">
      <dgm:prSet presAssocID="{B05DFE80-6E6B-4057-BA28-E10C54FBA561}" presName="hierChild5" presStyleCnt="0"/>
      <dgm:spPr/>
    </dgm:pt>
    <dgm:pt modelId="{38277005-43FC-4ED6-BAC2-FA784D1638B0}" type="pres">
      <dgm:prSet presAssocID="{AA87B22E-3FAF-414E-9D15-852DC6B8053A}" presName="Name35" presStyleLbl="parChTrans1D2" presStyleIdx="1" presStyleCnt="3"/>
      <dgm:spPr/>
      <dgm:t>
        <a:bodyPr/>
        <a:lstStyle/>
        <a:p>
          <a:endParaRPr lang="zh-CN" altLang="en-US"/>
        </a:p>
      </dgm:t>
    </dgm:pt>
    <dgm:pt modelId="{B919FED1-8681-4403-9B57-CDCF8C8FCC01}" type="pres">
      <dgm:prSet presAssocID="{D26A550A-3FAA-4CE6-BE6B-407A13EEA1CA}" presName="hierRoot2" presStyleCnt="0">
        <dgm:presLayoutVars>
          <dgm:hierBranch/>
        </dgm:presLayoutVars>
      </dgm:prSet>
      <dgm:spPr/>
    </dgm:pt>
    <dgm:pt modelId="{3D7F2439-A647-4827-8951-B49438E3E759}" type="pres">
      <dgm:prSet presAssocID="{D26A550A-3FAA-4CE6-BE6B-407A13EEA1CA}" presName="rootComposite" presStyleCnt="0"/>
      <dgm:spPr/>
    </dgm:pt>
    <dgm:pt modelId="{0EB23F23-BBAE-4658-AB5D-22CB557F4FCF}" type="pres">
      <dgm:prSet presAssocID="{D26A550A-3FAA-4CE6-BE6B-407A13EEA1CA}" presName="rootText" presStyleLbl="node2" presStyleIdx="1" presStyleCnt="3">
        <dgm:presLayoutVars>
          <dgm:chPref val="3"/>
        </dgm:presLayoutVars>
      </dgm:prSet>
      <dgm:spPr/>
      <dgm:t>
        <a:bodyPr/>
        <a:lstStyle/>
        <a:p>
          <a:endParaRPr lang="zh-CN" altLang="en-US"/>
        </a:p>
      </dgm:t>
    </dgm:pt>
    <dgm:pt modelId="{81372897-C1E0-4DE4-9B7F-0FFD0CBAC251}" type="pres">
      <dgm:prSet presAssocID="{D26A550A-3FAA-4CE6-BE6B-407A13EEA1CA}" presName="rootConnector" presStyleLbl="node2" presStyleIdx="1" presStyleCnt="3"/>
      <dgm:spPr/>
      <dgm:t>
        <a:bodyPr/>
        <a:lstStyle/>
        <a:p>
          <a:endParaRPr lang="zh-CN" altLang="en-US"/>
        </a:p>
      </dgm:t>
    </dgm:pt>
    <dgm:pt modelId="{2C5514DA-5833-49F0-BE1B-6A39C4EE20FB}" type="pres">
      <dgm:prSet presAssocID="{D26A550A-3FAA-4CE6-BE6B-407A13EEA1CA}" presName="hierChild4" presStyleCnt="0"/>
      <dgm:spPr/>
    </dgm:pt>
    <dgm:pt modelId="{2951BFC5-B6B9-41A0-B611-5D9103334F13}" type="pres">
      <dgm:prSet presAssocID="{75EAF790-E73F-423F-995F-D740BB1CD7CE}" presName="Name35" presStyleLbl="parChTrans1D3" presStyleIdx="3" presStyleCnt="9"/>
      <dgm:spPr/>
      <dgm:t>
        <a:bodyPr/>
        <a:lstStyle/>
        <a:p>
          <a:endParaRPr lang="zh-CN" altLang="en-US"/>
        </a:p>
      </dgm:t>
    </dgm:pt>
    <dgm:pt modelId="{F5F1753D-2903-41A6-85E7-0A96510BA5A1}" type="pres">
      <dgm:prSet presAssocID="{F14C363B-6D49-457A-AA9C-EED7D2853BA5}" presName="hierRoot2" presStyleCnt="0">
        <dgm:presLayoutVars>
          <dgm:hierBranch val="r"/>
        </dgm:presLayoutVars>
      </dgm:prSet>
      <dgm:spPr/>
    </dgm:pt>
    <dgm:pt modelId="{582CC9CF-40A2-4785-AD51-202FA97DFA0E}" type="pres">
      <dgm:prSet presAssocID="{F14C363B-6D49-457A-AA9C-EED7D2853BA5}" presName="rootComposite" presStyleCnt="0"/>
      <dgm:spPr/>
    </dgm:pt>
    <dgm:pt modelId="{71757BFF-C62F-425A-860B-4D9156EF80C2}" type="pres">
      <dgm:prSet presAssocID="{F14C363B-6D49-457A-AA9C-EED7D2853BA5}" presName="rootText" presStyleLbl="node3" presStyleIdx="3" presStyleCnt="9">
        <dgm:presLayoutVars>
          <dgm:chPref val="3"/>
        </dgm:presLayoutVars>
      </dgm:prSet>
      <dgm:spPr/>
      <dgm:t>
        <a:bodyPr/>
        <a:lstStyle/>
        <a:p>
          <a:endParaRPr lang="zh-CN" altLang="en-US"/>
        </a:p>
      </dgm:t>
    </dgm:pt>
    <dgm:pt modelId="{9BC945FD-F32E-4FC7-A671-CE5B394C3B5F}" type="pres">
      <dgm:prSet presAssocID="{F14C363B-6D49-457A-AA9C-EED7D2853BA5}" presName="rootConnector" presStyleLbl="node3" presStyleIdx="3" presStyleCnt="9"/>
      <dgm:spPr/>
      <dgm:t>
        <a:bodyPr/>
        <a:lstStyle/>
        <a:p>
          <a:endParaRPr lang="zh-CN" altLang="en-US"/>
        </a:p>
      </dgm:t>
    </dgm:pt>
    <dgm:pt modelId="{068FFF51-A9C5-4EA5-9EF6-9EA62C930C09}" type="pres">
      <dgm:prSet presAssocID="{F14C363B-6D49-457A-AA9C-EED7D2853BA5}" presName="hierChild4" presStyleCnt="0"/>
      <dgm:spPr/>
    </dgm:pt>
    <dgm:pt modelId="{821B19D6-D348-4317-9585-D9DB058D637C}" type="pres">
      <dgm:prSet presAssocID="{F14C363B-6D49-457A-AA9C-EED7D2853BA5}" presName="hierChild5" presStyleCnt="0"/>
      <dgm:spPr/>
    </dgm:pt>
    <dgm:pt modelId="{D19B0C47-F7B0-4F6E-9D04-42636EAA7058}" type="pres">
      <dgm:prSet presAssocID="{01D48253-4F37-4E9E-91DA-1163FF2061FA}" presName="Name35" presStyleLbl="parChTrans1D3" presStyleIdx="4" presStyleCnt="9"/>
      <dgm:spPr/>
      <dgm:t>
        <a:bodyPr/>
        <a:lstStyle/>
        <a:p>
          <a:endParaRPr lang="zh-CN" altLang="en-US"/>
        </a:p>
      </dgm:t>
    </dgm:pt>
    <dgm:pt modelId="{37DC036F-E963-481E-BDCE-8A6C92369DE7}" type="pres">
      <dgm:prSet presAssocID="{59FE470F-0C19-43B8-B09C-C4F5535F5520}" presName="hierRoot2" presStyleCnt="0">
        <dgm:presLayoutVars>
          <dgm:hierBranch val="r"/>
        </dgm:presLayoutVars>
      </dgm:prSet>
      <dgm:spPr/>
    </dgm:pt>
    <dgm:pt modelId="{A9413C92-E611-4C5C-99D6-8CD1E6E85CA7}" type="pres">
      <dgm:prSet presAssocID="{59FE470F-0C19-43B8-B09C-C4F5535F5520}" presName="rootComposite" presStyleCnt="0"/>
      <dgm:spPr/>
    </dgm:pt>
    <dgm:pt modelId="{B46E52EC-6A91-468A-A941-450987FD32B9}" type="pres">
      <dgm:prSet presAssocID="{59FE470F-0C19-43B8-B09C-C4F5535F5520}" presName="rootText" presStyleLbl="node3" presStyleIdx="4" presStyleCnt="9">
        <dgm:presLayoutVars>
          <dgm:chPref val="3"/>
        </dgm:presLayoutVars>
      </dgm:prSet>
      <dgm:spPr/>
      <dgm:t>
        <a:bodyPr/>
        <a:lstStyle/>
        <a:p>
          <a:endParaRPr lang="zh-CN" altLang="en-US"/>
        </a:p>
      </dgm:t>
    </dgm:pt>
    <dgm:pt modelId="{FE4C08AB-362C-4920-9721-BC896FF06B0C}" type="pres">
      <dgm:prSet presAssocID="{59FE470F-0C19-43B8-B09C-C4F5535F5520}" presName="rootConnector" presStyleLbl="node3" presStyleIdx="4" presStyleCnt="9"/>
      <dgm:spPr/>
      <dgm:t>
        <a:bodyPr/>
        <a:lstStyle/>
        <a:p>
          <a:endParaRPr lang="zh-CN" altLang="en-US"/>
        </a:p>
      </dgm:t>
    </dgm:pt>
    <dgm:pt modelId="{0FE41C6B-695E-42F1-B356-4DE84D0423BD}" type="pres">
      <dgm:prSet presAssocID="{59FE470F-0C19-43B8-B09C-C4F5535F5520}" presName="hierChild4" presStyleCnt="0"/>
      <dgm:spPr/>
    </dgm:pt>
    <dgm:pt modelId="{B616205C-2872-4005-9634-CD7D254BF307}" type="pres">
      <dgm:prSet presAssocID="{59FE470F-0C19-43B8-B09C-C4F5535F5520}" presName="hierChild5" presStyleCnt="0"/>
      <dgm:spPr/>
    </dgm:pt>
    <dgm:pt modelId="{9D4C9BAC-940F-4E81-9D05-DFA6370B5A8D}" type="pres">
      <dgm:prSet presAssocID="{1C52D087-B247-4DCD-B3BD-3E05FD7DBC66}" presName="Name35" presStyleLbl="parChTrans1D3" presStyleIdx="5" presStyleCnt="9"/>
      <dgm:spPr/>
      <dgm:t>
        <a:bodyPr/>
        <a:lstStyle/>
        <a:p>
          <a:endParaRPr lang="zh-CN" altLang="en-US"/>
        </a:p>
      </dgm:t>
    </dgm:pt>
    <dgm:pt modelId="{2CD4622B-F72B-458E-AA0B-60DD9D5A70A2}" type="pres">
      <dgm:prSet presAssocID="{3548CAEE-51FB-4205-A5A8-57CA7C4AEF3E}" presName="hierRoot2" presStyleCnt="0">
        <dgm:presLayoutVars>
          <dgm:hierBranch val="init"/>
        </dgm:presLayoutVars>
      </dgm:prSet>
      <dgm:spPr/>
    </dgm:pt>
    <dgm:pt modelId="{D9DC64CE-673B-4D25-9146-C51E453FFB37}" type="pres">
      <dgm:prSet presAssocID="{3548CAEE-51FB-4205-A5A8-57CA7C4AEF3E}" presName="rootComposite" presStyleCnt="0"/>
      <dgm:spPr/>
    </dgm:pt>
    <dgm:pt modelId="{5A3830E6-13D9-4771-A980-4FA5FC602FF4}" type="pres">
      <dgm:prSet presAssocID="{3548CAEE-51FB-4205-A5A8-57CA7C4AEF3E}" presName="rootText" presStyleLbl="node3" presStyleIdx="5" presStyleCnt="9">
        <dgm:presLayoutVars>
          <dgm:chPref val="3"/>
        </dgm:presLayoutVars>
      </dgm:prSet>
      <dgm:spPr/>
      <dgm:t>
        <a:bodyPr/>
        <a:lstStyle/>
        <a:p>
          <a:endParaRPr lang="zh-CN" altLang="en-US"/>
        </a:p>
      </dgm:t>
    </dgm:pt>
    <dgm:pt modelId="{C4D8A01B-F705-4CA8-B4D2-5571F43430AF}" type="pres">
      <dgm:prSet presAssocID="{3548CAEE-51FB-4205-A5A8-57CA7C4AEF3E}" presName="rootConnector" presStyleLbl="node3" presStyleIdx="5" presStyleCnt="9"/>
      <dgm:spPr/>
      <dgm:t>
        <a:bodyPr/>
        <a:lstStyle/>
        <a:p>
          <a:endParaRPr lang="zh-CN" altLang="en-US"/>
        </a:p>
      </dgm:t>
    </dgm:pt>
    <dgm:pt modelId="{B38E1E9B-3D0A-42BC-9FC7-BEFCEF59643F}" type="pres">
      <dgm:prSet presAssocID="{3548CAEE-51FB-4205-A5A8-57CA7C4AEF3E}" presName="hierChild4" presStyleCnt="0"/>
      <dgm:spPr/>
    </dgm:pt>
    <dgm:pt modelId="{D33565FA-88DF-42ED-BABA-5BA9B8026B26}" type="pres">
      <dgm:prSet presAssocID="{3548CAEE-51FB-4205-A5A8-57CA7C4AEF3E}" presName="hierChild5" presStyleCnt="0"/>
      <dgm:spPr/>
    </dgm:pt>
    <dgm:pt modelId="{291190DC-D18C-48F5-AA1D-33978F0BE742}" type="pres">
      <dgm:prSet presAssocID="{D26A550A-3FAA-4CE6-BE6B-407A13EEA1CA}" presName="hierChild5" presStyleCnt="0"/>
      <dgm:spPr/>
    </dgm:pt>
    <dgm:pt modelId="{FEE2F529-C845-4733-A70F-1803CAB175A5}" type="pres">
      <dgm:prSet presAssocID="{FF16E8F8-15FF-49B1-A546-D3252A70A965}" presName="Name35" presStyleLbl="parChTrans1D2" presStyleIdx="2" presStyleCnt="3"/>
      <dgm:spPr/>
      <dgm:t>
        <a:bodyPr/>
        <a:lstStyle/>
        <a:p>
          <a:endParaRPr lang="zh-CN" altLang="en-US"/>
        </a:p>
      </dgm:t>
    </dgm:pt>
    <dgm:pt modelId="{85E22AA5-B0CD-43DF-B3ED-3E0C99A1C7A1}" type="pres">
      <dgm:prSet presAssocID="{9B7BA1A8-5496-4CB3-BCAF-FD47FE562608}" presName="hierRoot2" presStyleCnt="0">
        <dgm:presLayoutVars>
          <dgm:hierBranch/>
        </dgm:presLayoutVars>
      </dgm:prSet>
      <dgm:spPr/>
    </dgm:pt>
    <dgm:pt modelId="{83E64854-2338-4C5B-8479-B7A54D3BBADD}" type="pres">
      <dgm:prSet presAssocID="{9B7BA1A8-5496-4CB3-BCAF-FD47FE562608}" presName="rootComposite" presStyleCnt="0"/>
      <dgm:spPr/>
    </dgm:pt>
    <dgm:pt modelId="{4B13E97A-EB64-4EE3-A12C-3B41060B7127}" type="pres">
      <dgm:prSet presAssocID="{9B7BA1A8-5496-4CB3-BCAF-FD47FE562608}" presName="rootText" presStyleLbl="node2" presStyleIdx="2" presStyleCnt="3">
        <dgm:presLayoutVars>
          <dgm:chPref val="3"/>
        </dgm:presLayoutVars>
      </dgm:prSet>
      <dgm:spPr/>
      <dgm:t>
        <a:bodyPr/>
        <a:lstStyle/>
        <a:p>
          <a:endParaRPr lang="zh-CN" altLang="en-US"/>
        </a:p>
      </dgm:t>
    </dgm:pt>
    <dgm:pt modelId="{FD7C714B-1379-4C29-87F3-F0E6669BCA36}" type="pres">
      <dgm:prSet presAssocID="{9B7BA1A8-5496-4CB3-BCAF-FD47FE562608}" presName="rootConnector" presStyleLbl="node2" presStyleIdx="2" presStyleCnt="3"/>
      <dgm:spPr/>
      <dgm:t>
        <a:bodyPr/>
        <a:lstStyle/>
        <a:p>
          <a:endParaRPr lang="zh-CN" altLang="en-US"/>
        </a:p>
      </dgm:t>
    </dgm:pt>
    <dgm:pt modelId="{172CC909-2CE0-4D9C-9DB5-B247A36639B1}" type="pres">
      <dgm:prSet presAssocID="{9B7BA1A8-5496-4CB3-BCAF-FD47FE562608}" presName="hierChild4" presStyleCnt="0"/>
      <dgm:spPr/>
    </dgm:pt>
    <dgm:pt modelId="{AFB8B6FB-9CF8-437B-9C78-4A10F91FC725}" type="pres">
      <dgm:prSet presAssocID="{BD41930F-6F63-4826-B934-BC593DE4C5F4}" presName="Name35" presStyleLbl="parChTrans1D3" presStyleIdx="6" presStyleCnt="9"/>
      <dgm:spPr/>
      <dgm:t>
        <a:bodyPr/>
        <a:lstStyle/>
        <a:p>
          <a:endParaRPr lang="zh-CN" altLang="en-US"/>
        </a:p>
      </dgm:t>
    </dgm:pt>
    <dgm:pt modelId="{8E8FEF7B-84CA-45C2-8157-4066497E84AD}" type="pres">
      <dgm:prSet presAssocID="{A571F210-0401-460B-9649-1DFBA7393DE2}" presName="hierRoot2" presStyleCnt="0">
        <dgm:presLayoutVars>
          <dgm:hierBranch val="r"/>
        </dgm:presLayoutVars>
      </dgm:prSet>
      <dgm:spPr/>
    </dgm:pt>
    <dgm:pt modelId="{AEF107E1-BD16-4A6A-8D39-8F04C5C1DDBC}" type="pres">
      <dgm:prSet presAssocID="{A571F210-0401-460B-9649-1DFBA7393DE2}" presName="rootComposite" presStyleCnt="0"/>
      <dgm:spPr/>
    </dgm:pt>
    <dgm:pt modelId="{FF6042D8-DF94-43F5-8130-E57CCE69A21B}" type="pres">
      <dgm:prSet presAssocID="{A571F210-0401-460B-9649-1DFBA7393DE2}" presName="rootText" presStyleLbl="node3" presStyleIdx="6" presStyleCnt="9">
        <dgm:presLayoutVars>
          <dgm:chPref val="3"/>
        </dgm:presLayoutVars>
      </dgm:prSet>
      <dgm:spPr/>
      <dgm:t>
        <a:bodyPr/>
        <a:lstStyle/>
        <a:p>
          <a:endParaRPr lang="zh-CN" altLang="en-US"/>
        </a:p>
      </dgm:t>
    </dgm:pt>
    <dgm:pt modelId="{E6A19C35-1E68-4A4C-931F-B8AB032A46E4}" type="pres">
      <dgm:prSet presAssocID="{A571F210-0401-460B-9649-1DFBA7393DE2}" presName="rootConnector" presStyleLbl="node3" presStyleIdx="6" presStyleCnt="9"/>
      <dgm:spPr/>
      <dgm:t>
        <a:bodyPr/>
        <a:lstStyle/>
        <a:p>
          <a:endParaRPr lang="zh-CN" altLang="en-US"/>
        </a:p>
      </dgm:t>
    </dgm:pt>
    <dgm:pt modelId="{F2EE47AF-F6B7-469D-A4A7-8B396302E10F}" type="pres">
      <dgm:prSet presAssocID="{A571F210-0401-460B-9649-1DFBA7393DE2}" presName="hierChild4" presStyleCnt="0"/>
      <dgm:spPr/>
    </dgm:pt>
    <dgm:pt modelId="{C06F5CF6-7939-45F7-AC59-84EE0B5DA238}" type="pres">
      <dgm:prSet presAssocID="{A571F210-0401-460B-9649-1DFBA7393DE2}" presName="hierChild5" presStyleCnt="0"/>
      <dgm:spPr/>
    </dgm:pt>
    <dgm:pt modelId="{3D29F7F4-D5DD-4052-9FF9-C588709CFE5C}" type="pres">
      <dgm:prSet presAssocID="{53543ABD-8F19-4300-BA17-2EAF55076CC2}" presName="Name35" presStyleLbl="parChTrans1D3" presStyleIdx="7" presStyleCnt="9"/>
      <dgm:spPr/>
      <dgm:t>
        <a:bodyPr/>
        <a:lstStyle/>
        <a:p>
          <a:endParaRPr lang="zh-CN" altLang="en-US"/>
        </a:p>
      </dgm:t>
    </dgm:pt>
    <dgm:pt modelId="{0892FF23-82ED-41B1-BD7E-A29C5312B1A6}" type="pres">
      <dgm:prSet presAssocID="{EA569AB1-49D9-4936-B546-F4E0FE32CFFC}" presName="hierRoot2" presStyleCnt="0">
        <dgm:presLayoutVars>
          <dgm:hierBranch val="r"/>
        </dgm:presLayoutVars>
      </dgm:prSet>
      <dgm:spPr/>
    </dgm:pt>
    <dgm:pt modelId="{6B453191-1110-48A8-966F-D6D18853A3BA}" type="pres">
      <dgm:prSet presAssocID="{EA569AB1-49D9-4936-B546-F4E0FE32CFFC}" presName="rootComposite" presStyleCnt="0"/>
      <dgm:spPr/>
    </dgm:pt>
    <dgm:pt modelId="{803104ED-81E8-4890-8F98-8F4103BB71DA}" type="pres">
      <dgm:prSet presAssocID="{EA569AB1-49D9-4936-B546-F4E0FE32CFFC}" presName="rootText" presStyleLbl="node3" presStyleIdx="7" presStyleCnt="9">
        <dgm:presLayoutVars>
          <dgm:chPref val="3"/>
        </dgm:presLayoutVars>
      </dgm:prSet>
      <dgm:spPr/>
      <dgm:t>
        <a:bodyPr/>
        <a:lstStyle/>
        <a:p>
          <a:endParaRPr lang="zh-CN" altLang="en-US"/>
        </a:p>
      </dgm:t>
    </dgm:pt>
    <dgm:pt modelId="{EA5A8869-68F9-4497-A12D-60DB0949D1E9}" type="pres">
      <dgm:prSet presAssocID="{EA569AB1-49D9-4936-B546-F4E0FE32CFFC}" presName="rootConnector" presStyleLbl="node3" presStyleIdx="7" presStyleCnt="9"/>
      <dgm:spPr/>
      <dgm:t>
        <a:bodyPr/>
        <a:lstStyle/>
        <a:p>
          <a:endParaRPr lang="zh-CN" altLang="en-US"/>
        </a:p>
      </dgm:t>
    </dgm:pt>
    <dgm:pt modelId="{6C1DEBFB-7964-4FE9-862F-2FA91DDC5829}" type="pres">
      <dgm:prSet presAssocID="{EA569AB1-49D9-4936-B546-F4E0FE32CFFC}" presName="hierChild4" presStyleCnt="0"/>
      <dgm:spPr/>
    </dgm:pt>
    <dgm:pt modelId="{D660E45D-B97E-4FA5-AEE5-3A4DDDF77377}" type="pres">
      <dgm:prSet presAssocID="{EA569AB1-49D9-4936-B546-F4E0FE32CFFC}" presName="hierChild5" presStyleCnt="0"/>
      <dgm:spPr/>
    </dgm:pt>
    <dgm:pt modelId="{60FC3337-D67A-45AC-B6AB-CC5B425FC26D}" type="pres">
      <dgm:prSet presAssocID="{D13D79DD-0E69-4C72-9B3D-7BBDFC77E1B9}" presName="Name35" presStyleLbl="parChTrans1D3" presStyleIdx="8" presStyleCnt="9"/>
      <dgm:spPr/>
      <dgm:t>
        <a:bodyPr/>
        <a:lstStyle/>
        <a:p>
          <a:endParaRPr lang="zh-CN" altLang="en-US"/>
        </a:p>
      </dgm:t>
    </dgm:pt>
    <dgm:pt modelId="{E5FA0B66-76B7-4FEF-B042-289A65646A46}" type="pres">
      <dgm:prSet presAssocID="{795B6098-E5A3-4521-AE7B-751911CE5AC4}" presName="hierRoot2" presStyleCnt="0">
        <dgm:presLayoutVars>
          <dgm:hierBranch val="r"/>
        </dgm:presLayoutVars>
      </dgm:prSet>
      <dgm:spPr/>
    </dgm:pt>
    <dgm:pt modelId="{63A4EF97-E36E-465F-9D3F-DB1FC6DDEB2F}" type="pres">
      <dgm:prSet presAssocID="{795B6098-E5A3-4521-AE7B-751911CE5AC4}" presName="rootComposite" presStyleCnt="0"/>
      <dgm:spPr/>
    </dgm:pt>
    <dgm:pt modelId="{16486CEF-49EE-4229-8711-EB850E26C20A}" type="pres">
      <dgm:prSet presAssocID="{795B6098-E5A3-4521-AE7B-751911CE5AC4}" presName="rootText" presStyleLbl="node3" presStyleIdx="8" presStyleCnt="9">
        <dgm:presLayoutVars>
          <dgm:chPref val="3"/>
        </dgm:presLayoutVars>
      </dgm:prSet>
      <dgm:spPr/>
      <dgm:t>
        <a:bodyPr/>
        <a:lstStyle/>
        <a:p>
          <a:endParaRPr lang="zh-CN" altLang="en-US"/>
        </a:p>
      </dgm:t>
    </dgm:pt>
    <dgm:pt modelId="{B4BA726D-B3DA-41BE-8B02-AF50E6E5EA86}" type="pres">
      <dgm:prSet presAssocID="{795B6098-E5A3-4521-AE7B-751911CE5AC4}" presName="rootConnector" presStyleLbl="node3" presStyleIdx="8" presStyleCnt="9"/>
      <dgm:spPr/>
      <dgm:t>
        <a:bodyPr/>
        <a:lstStyle/>
        <a:p>
          <a:endParaRPr lang="zh-CN" altLang="en-US"/>
        </a:p>
      </dgm:t>
    </dgm:pt>
    <dgm:pt modelId="{06B42D82-10DE-44CD-B39E-51FEA7D479D5}" type="pres">
      <dgm:prSet presAssocID="{795B6098-E5A3-4521-AE7B-751911CE5AC4}" presName="hierChild4" presStyleCnt="0"/>
      <dgm:spPr/>
    </dgm:pt>
    <dgm:pt modelId="{EDAC33DD-6070-4218-96B6-59AF4C6899AC}" type="pres">
      <dgm:prSet presAssocID="{795B6098-E5A3-4521-AE7B-751911CE5AC4}" presName="hierChild5" presStyleCnt="0"/>
      <dgm:spPr/>
    </dgm:pt>
    <dgm:pt modelId="{FB6249A5-09BC-425F-83BC-A5B0A1C29BC3}" type="pres">
      <dgm:prSet presAssocID="{9B7BA1A8-5496-4CB3-BCAF-FD47FE562608}" presName="hierChild5" presStyleCnt="0"/>
      <dgm:spPr/>
    </dgm:pt>
    <dgm:pt modelId="{75EC86B3-814F-4C48-857F-0880739BE61B}" type="pres">
      <dgm:prSet presAssocID="{43B696D3-49DC-4688-8619-CBE83648C044}" presName="hierChild3" presStyleCnt="0"/>
      <dgm:spPr/>
    </dgm:pt>
  </dgm:ptLst>
  <dgm:cxnLst>
    <dgm:cxn modelId="{9898C483-F4AF-4881-B71E-5D2C9A87D2A1}" type="presOf" srcId="{FF16E8F8-15FF-49B1-A546-D3252A70A965}" destId="{FEE2F529-C845-4733-A70F-1803CAB175A5}" srcOrd="0" destOrd="0" presId="urn:microsoft.com/office/officeart/2005/8/layout/orgChart1"/>
    <dgm:cxn modelId="{3ABEFC14-5BC9-46B4-A0DC-AB4B1898FE97}" type="presOf" srcId="{685563DE-3EB8-4FD3-BEC6-994056D2CC27}" destId="{6BA8E71E-54BE-4D38-A167-A49EF1066A31}" srcOrd="0" destOrd="0" presId="urn:microsoft.com/office/officeart/2005/8/layout/orgChart1"/>
    <dgm:cxn modelId="{D8FD0253-A5A1-47E6-BBCA-B9FB3890837C}" type="presOf" srcId="{C4ACBA6D-8651-4975-86C8-63278009A5CC}" destId="{8D3B25B4-2F96-41F9-AFE9-9E3875189138}" srcOrd="0" destOrd="0" presId="urn:microsoft.com/office/officeart/2005/8/layout/orgChart1"/>
    <dgm:cxn modelId="{73C6D982-4AE3-42C3-8A94-E11A0898812F}" type="presOf" srcId="{D26A550A-3FAA-4CE6-BE6B-407A13EEA1CA}" destId="{0EB23F23-BBAE-4658-AB5D-22CB557F4FCF}" srcOrd="0" destOrd="0" presId="urn:microsoft.com/office/officeart/2005/8/layout/orgChart1"/>
    <dgm:cxn modelId="{D7EE15E2-7B78-4EEF-84E0-C3C994CB62F3}" srcId="{43B696D3-49DC-4688-8619-CBE83648C044}" destId="{9B7BA1A8-5496-4CB3-BCAF-FD47FE562608}" srcOrd="2" destOrd="0" parTransId="{FF16E8F8-15FF-49B1-A546-D3252A70A965}" sibTransId="{9F5A4CA7-88E2-44D6-B8C3-9381F0C86932}"/>
    <dgm:cxn modelId="{FB2DCCD4-E3AB-4D81-B1D0-2DFF4FC8D96F}" type="presOf" srcId="{3859025A-1FDF-4C36-BC68-04E0ACD98458}" destId="{928CF87E-5C1B-41E3-BB5C-08A28EC5179B}" srcOrd="0" destOrd="0" presId="urn:microsoft.com/office/officeart/2005/8/layout/orgChart1"/>
    <dgm:cxn modelId="{95C577B5-6B80-4215-A64F-D631CA2852BE}" type="presOf" srcId="{EA569AB1-49D9-4936-B546-F4E0FE32CFFC}" destId="{EA5A8869-68F9-4497-A12D-60DB0949D1E9}" srcOrd="1" destOrd="0" presId="urn:microsoft.com/office/officeart/2005/8/layout/orgChart1"/>
    <dgm:cxn modelId="{FED4C42A-2DCA-4C3C-99D3-B63676E66C8A}" type="presOf" srcId="{7F09D424-F416-4038-8E55-96E8DAA4A169}" destId="{516CA2DE-B080-4A71-BF91-D5A0DE399CE4}" srcOrd="1" destOrd="0" presId="urn:microsoft.com/office/officeart/2005/8/layout/orgChart1"/>
    <dgm:cxn modelId="{EA4692F2-F49D-46A9-8803-30D511F6EB19}" type="presOf" srcId="{A571F210-0401-460B-9649-1DFBA7393DE2}" destId="{E6A19C35-1E68-4A4C-931F-B8AB032A46E4}" srcOrd="1" destOrd="0" presId="urn:microsoft.com/office/officeart/2005/8/layout/orgChart1"/>
    <dgm:cxn modelId="{4FBED698-A8FF-4C90-8E70-E9AE5146B3A1}" type="presOf" srcId="{D13D79DD-0E69-4C72-9B3D-7BBDFC77E1B9}" destId="{60FC3337-D67A-45AC-B6AB-CC5B425FC26D}" srcOrd="0" destOrd="0" presId="urn:microsoft.com/office/officeart/2005/8/layout/orgChart1"/>
    <dgm:cxn modelId="{DDADED93-9B4F-4DEC-A401-1499966E5FD6}" type="presOf" srcId="{9B7BA1A8-5496-4CB3-BCAF-FD47FE562608}" destId="{FD7C714B-1379-4C29-87F3-F0E6669BCA36}" srcOrd="1" destOrd="0" presId="urn:microsoft.com/office/officeart/2005/8/layout/orgChart1"/>
    <dgm:cxn modelId="{260FBA9F-AD20-41F1-AF9D-04A86DA807CE}" type="presOf" srcId="{75CAC314-A94C-4903-810D-53B39ADE6C86}" destId="{B51A6DEB-DBD7-4801-94FA-435271E32E9B}" srcOrd="0" destOrd="0" presId="urn:microsoft.com/office/officeart/2005/8/layout/orgChart1"/>
    <dgm:cxn modelId="{DBC19E04-1C83-4A04-B82B-8067B61CDC6B}" type="presOf" srcId="{43B696D3-49DC-4688-8619-CBE83648C044}" destId="{F28B4F60-A372-4456-A1D5-764CB4BBEED6}" srcOrd="1" destOrd="0" presId="urn:microsoft.com/office/officeart/2005/8/layout/orgChart1"/>
    <dgm:cxn modelId="{A464AC71-8AE0-4822-92F5-7D9BBC71291A}" type="presOf" srcId="{59FE470F-0C19-43B8-B09C-C4F5535F5520}" destId="{B46E52EC-6A91-468A-A941-450987FD32B9}" srcOrd="0" destOrd="0" presId="urn:microsoft.com/office/officeart/2005/8/layout/orgChart1"/>
    <dgm:cxn modelId="{9778BD45-2EE8-4DF9-B6C8-C1067BE19E91}" srcId="{D26A550A-3FAA-4CE6-BE6B-407A13EEA1CA}" destId="{3548CAEE-51FB-4205-A5A8-57CA7C4AEF3E}" srcOrd="2" destOrd="0" parTransId="{1C52D087-B247-4DCD-B3BD-3E05FD7DBC66}" sibTransId="{B46EEC0D-23C2-4626-8406-E647B85D90EC}"/>
    <dgm:cxn modelId="{50343A89-7935-4877-9245-C8851888516A}" srcId="{43B696D3-49DC-4688-8619-CBE83648C044}" destId="{D26A550A-3FAA-4CE6-BE6B-407A13EEA1CA}" srcOrd="1" destOrd="0" parTransId="{AA87B22E-3FAF-414E-9D15-852DC6B8053A}" sibTransId="{22B31972-9137-466C-B61F-7FBA7B5CC95D}"/>
    <dgm:cxn modelId="{46BCAC1D-47DF-4FFF-B8EC-33E17E856D4F}" srcId="{9B7BA1A8-5496-4CB3-BCAF-FD47FE562608}" destId="{A571F210-0401-460B-9649-1DFBA7393DE2}" srcOrd="0" destOrd="0" parTransId="{BD41930F-6F63-4826-B934-BC593DE4C5F4}" sibTransId="{1FC9DB3F-39EB-4401-B828-1CA98F90DF14}"/>
    <dgm:cxn modelId="{B5105C05-6DA1-4E58-B41A-24BCDE05D0BD}" type="presOf" srcId="{D26A550A-3FAA-4CE6-BE6B-407A13EEA1CA}" destId="{81372897-C1E0-4DE4-9B7F-0FFD0CBAC251}" srcOrd="1" destOrd="0" presId="urn:microsoft.com/office/officeart/2005/8/layout/orgChart1"/>
    <dgm:cxn modelId="{3EBE1F6E-8214-4A8D-BA0F-08AC0BA23510}" type="presOf" srcId="{53543ABD-8F19-4300-BA17-2EAF55076CC2}" destId="{3D29F7F4-D5DD-4052-9FF9-C588709CFE5C}" srcOrd="0" destOrd="0" presId="urn:microsoft.com/office/officeart/2005/8/layout/orgChart1"/>
    <dgm:cxn modelId="{0AAD45B9-9FAB-4A03-A894-D8164D99BF24}" srcId="{43B696D3-49DC-4688-8619-CBE83648C044}" destId="{B05DFE80-6E6B-4057-BA28-E10C54FBA561}" srcOrd="0" destOrd="0" parTransId="{A3B59463-AE68-407F-8B2B-190BE46B5CFE}" sibTransId="{FDD5BA5D-FAAC-4B18-8548-013DABB6195E}"/>
    <dgm:cxn modelId="{84413BFA-0950-4446-A66B-A178FEF71D73}" type="presOf" srcId="{3548CAEE-51FB-4205-A5A8-57CA7C4AEF3E}" destId="{5A3830E6-13D9-4771-A980-4FA5FC602FF4}" srcOrd="0" destOrd="0" presId="urn:microsoft.com/office/officeart/2005/8/layout/orgChart1"/>
    <dgm:cxn modelId="{2B97CFBA-AD2D-4865-857B-C5394544E03B}" type="presOf" srcId="{BD41930F-6F63-4826-B934-BC593DE4C5F4}" destId="{AFB8B6FB-9CF8-437B-9C78-4A10F91FC725}" srcOrd="0" destOrd="0" presId="urn:microsoft.com/office/officeart/2005/8/layout/orgChart1"/>
    <dgm:cxn modelId="{568C0E80-DC9C-4BC1-AF5C-46F469D003E8}" type="presOf" srcId="{7561105F-5683-4F4A-A0ED-D98CBA83CABF}" destId="{C56F4107-D191-4BF7-8EC0-C7306458CCC5}" srcOrd="0" destOrd="0" presId="urn:microsoft.com/office/officeart/2005/8/layout/orgChart1"/>
    <dgm:cxn modelId="{E69D4AAB-8395-48A5-8134-3285AD197A5E}" type="presOf" srcId="{B05DFE80-6E6B-4057-BA28-E10C54FBA561}" destId="{9DC6A50F-FC3B-4F61-89B6-27978916C0E4}" srcOrd="0" destOrd="0" presId="urn:microsoft.com/office/officeart/2005/8/layout/orgChart1"/>
    <dgm:cxn modelId="{9CCA505D-E0F3-47A7-8D83-1604E392FEF6}" type="presOf" srcId="{A3B59463-AE68-407F-8B2B-190BE46B5CFE}" destId="{EE370A96-7F07-4A6F-A2B9-F63E52CB0134}" srcOrd="0" destOrd="0" presId="urn:microsoft.com/office/officeart/2005/8/layout/orgChart1"/>
    <dgm:cxn modelId="{5D5ECCF9-D693-4567-892B-B2A5E59E9B42}" type="presOf" srcId="{9B7BA1A8-5496-4CB3-BCAF-FD47FE562608}" destId="{4B13E97A-EB64-4EE3-A12C-3B41060B7127}" srcOrd="0" destOrd="0" presId="urn:microsoft.com/office/officeart/2005/8/layout/orgChart1"/>
    <dgm:cxn modelId="{A3384F74-5A12-418E-B6A8-F207039D13EC}" type="presOf" srcId="{43B696D3-49DC-4688-8619-CBE83648C044}" destId="{0C6DC63C-D593-4D68-915B-4D61A3140DCF}" srcOrd="0" destOrd="0" presId="urn:microsoft.com/office/officeart/2005/8/layout/orgChart1"/>
    <dgm:cxn modelId="{13E2A81C-39E1-4F23-ACF9-033C3DF84B5B}" type="presOf" srcId="{7F09D424-F416-4038-8E55-96E8DAA4A169}" destId="{73563D89-B82E-4C08-8EB3-8E8FCEFD52A9}" srcOrd="0" destOrd="0" presId="urn:microsoft.com/office/officeart/2005/8/layout/orgChart1"/>
    <dgm:cxn modelId="{AED5D629-436F-4B6C-874F-9CB19BFF9A62}" type="presOf" srcId="{1C52D087-B247-4DCD-B3BD-3E05FD7DBC66}" destId="{9D4C9BAC-940F-4E81-9D05-DFA6370B5A8D}" srcOrd="0" destOrd="0" presId="urn:microsoft.com/office/officeart/2005/8/layout/orgChart1"/>
    <dgm:cxn modelId="{EA73CCF9-67BD-45A9-B768-F3A0E5627706}" type="presOf" srcId="{F14C363B-6D49-457A-AA9C-EED7D2853BA5}" destId="{71757BFF-C62F-425A-860B-4D9156EF80C2}" srcOrd="0" destOrd="0" presId="urn:microsoft.com/office/officeart/2005/8/layout/orgChart1"/>
    <dgm:cxn modelId="{E1582352-C9B6-400D-AB37-FD1CDCBFD35E}" srcId="{B05DFE80-6E6B-4057-BA28-E10C54FBA561}" destId="{685563DE-3EB8-4FD3-BEC6-994056D2CC27}" srcOrd="0" destOrd="0" parTransId="{7561105F-5683-4F4A-A0ED-D98CBA83CABF}" sibTransId="{3D3A63EB-9D1D-452D-8242-EDA6BB13AA65}"/>
    <dgm:cxn modelId="{0EC9D1DC-2DBF-4200-B64B-65B4DB9EB62E}" type="presOf" srcId="{75EAF790-E73F-423F-995F-D740BB1CD7CE}" destId="{2951BFC5-B6B9-41A0-B611-5D9103334F13}" srcOrd="0" destOrd="0" presId="urn:microsoft.com/office/officeart/2005/8/layout/orgChart1"/>
    <dgm:cxn modelId="{BAF08047-9FAC-4A29-9E6C-15C8CBCF568B}" type="presOf" srcId="{F14C363B-6D49-457A-AA9C-EED7D2853BA5}" destId="{9BC945FD-F32E-4FC7-A671-CE5B394C3B5F}" srcOrd="1" destOrd="0" presId="urn:microsoft.com/office/officeart/2005/8/layout/orgChart1"/>
    <dgm:cxn modelId="{35454D31-029A-4916-B940-B6DC0F63CEAC}" srcId="{C4ACBA6D-8651-4975-86C8-63278009A5CC}" destId="{43B696D3-49DC-4688-8619-CBE83648C044}" srcOrd="0" destOrd="0" parTransId="{00167D98-A729-465D-BEA8-B037549CE71F}" sibTransId="{68F09364-F336-4287-8460-5F38C290B94F}"/>
    <dgm:cxn modelId="{86821622-23E8-4267-9C0A-05C8FCC068F7}" type="presOf" srcId="{B05DFE80-6E6B-4057-BA28-E10C54FBA561}" destId="{22C8613D-4E4E-41ED-BB1B-9CBA633FC970}" srcOrd="1" destOrd="0" presId="urn:microsoft.com/office/officeart/2005/8/layout/orgChart1"/>
    <dgm:cxn modelId="{0BA5CA53-5B30-4394-AB24-688C369CE706}" type="presOf" srcId="{3548CAEE-51FB-4205-A5A8-57CA7C4AEF3E}" destId="{C4D8A01B-F705-4CA8-B4D2-5571F43430AF}" srcOrd="1" destOrd="0" presId="urn:microsoft.com/office/officeart/2005/8/layout/orgChart1"/>
    <dgm:cxn modelId="{8796EBC0-AEF8-4A92-A612-493147416581}" type="presOf" srcId="{0ABC51E8-AC0A-4118-9DD9-DC0F811B3553}" destId="{869E155D-DCC5-45A1-A8D9-62D1EC238B4E}" srcOrd="1" destOrd="0" presId="urn:microsoft.com/office/officeart/2005/8/layout/orgChart1"/>
    <dgm:cxn modelId="{7A6A3E4E-4BEB-495C-8B16-C473E7BA1B41}" type="presOf" srcId="{A571F210-0401-460B-9649-1DFBA7393DE2}" destId="{FF6042D8-DF94-43F5-8130-E57CCE69A21B}" srcOrd="0" destOrd="0" presId="urn:microsoft.com/office/officeart/2005/8/layout/orgChart1"/>
    <dgm:cxn modelId="{E21342AF-79CC-47F1-89A5-5BCEBD2CE750}" srcId="{B05DFE80-6E6B-4057-BA28-E10C54FBA561}" destId="{0ABC51E8-AC0A-4118-9DD9-DC0F811B3553}" srcOrd="1" destOrd="0" parTransId="{75CAC314-A94C-4903-810D-53B39ADE6C86}" sibTransId="{60844A89-E53B-43C2-89E2-E6F13DCDC490}"/>
    <dgm:cxn modelId="{12BE02CF-B8D5-4F2B-A44F-3BE1EA56A9AE}" type="presOf" srcId="{59FE470F-0C19-43B8-B09C-C4F5535F5520}" destId="{FE4C08AB-362C-4920-9721-BC896FF06B0C}" srcOrd="1" destOrd="0" presId="urn:microsoft.com/office/officeart/2005/8/layout/orgChart1"/>
    <dgm:cxn modelId="{7E7F83E7-96F8-4633-BABE-B54CDB4F9377}" type="presOf" srcId="{01D48253-4F37-4E9E-91DA-1163FF2061FA}" destId="{D19B0C47-F7B0-4F6E-9D04-42636EAA7058}" srcOrd="0" destOrd="0" presId="urn:microsoft.com/office/officeart/2005/8/layout/orgChart1"/>
    <dgm:cxn modelId="{73387B8C-9693-4576-A153-7FA09C87D56B}" type="presOf" srcId="{795B6098-E5A3-4521-AE7B-751911CE5AC4}" destId="{B4BA726D-B3DA-41BE-8B02-AF50E6E5EA86}" srcOrd="1" destOrd="0" presId="urn:microsoft.com/office/officeart/2005/8/layout/orgChart1"/>
    <dgm:cxn modelId="{492E16B5-6FC0-47FF-A56E-7B5BD8F41EAC}" srcId="{9B7BA1A8-5496-4CB3-BCAF-FD47FE562608}" destId="{795B6098-E5A3-4521-AE7B-751911CE5AC4}" srcOrd="2" destOrd="0" parTransId="{D13D79DD-0E69-4C72-9B3D-7BBDFC77E1B9}" sibTransId="{02424767-5C7A-4D28-9672-D319BFA7F669}"/>
    <dgm:cxn modelId="{375E9FC6-01CE-4B07-BF2D-FDD66A1632C9}" type="presOf" srcId="{795B6098-E5A3-4521-AE7B-751911CE5AC4}" destId="{16486CEF-49EE-4229-8711-EB850E26C20A}" srcOrd="0" destOrd="0" presId="urn:microsoft.com/office/officeart/2005/8/layout/orgChart1"/>
    <dgm:cxn modelId="{706217B2-F443-4232-8440-E7B82129757D}" srcId="{D26A550A-3FAA-4CE6-BE6B-407A13EEA1CA}" destId="{F14C363B-6D49-457A-AA9C-EED7D2853BA5}" srcOrd="0" destOrd="0" parTransId="{75EAF790-E73F-423F-995F-D740BB1CD7CE}" sibTransId="{F516F2FA-41B4-4545-9D17-09BE87AC3E6F}"/>
    <dgm:cxn modelId="{8A4961DD-F20D-45BF-BD0C-0EFDB2AA19A8}" srcId="{B05DFE80-6E6B-4057-BA28-E10C54FBA561}" destId="{7F09D424-F416-4038-8E55-96E8DAA4A169}" srcOrd="2" destOrd="0" parTransId="{3859025A-1FDF-4C36-BC68-04E0ACD98458}" sibTransId="{639FF6D8-7BB1-4724-9053-208FF0405A79}"/>
    <dgm:cxn modelId="{5BA0E928-FA0F-4414-8BE9-4220CF9A1E1B}" srcId="{D26A550A-3FAA-4CE6-BE6B-407A13EEA1CA}" destId="{59FE470F-0C19-43B8-B09C-C4F5535F5520}" srcOrd="1" destOrd="0" parTransId="{01D48253-4F37-4E9E-91DA-1163FF2061FA}" sibTransId="{63ED4163-3560-44F9-B1EB-8CB5D208BC95}"/>
    <dgm:cxn modelId="{49825EE2-F775-442F-AD62-BC27548E7825}" type="presOf" srcId="{AA87B22E-3FAF-414E-9D15-852DC6B8053A}" destId="{38277005-43FC-4ED6-BAC2-FA784D1638B0}" srcOrd="0" destOrd="0" presId="urn:microsoft.com/office/officeart/2005/8/layout/orgChart1"/>
    <dgm:cxn modelId="{76700378-6F18-49E8-8E55-D27CDD8AD939}" type="presOf" srcId="{685563DE-3EB8-4FD3-BEC6-994056D2CC27}" destId="{F31BEF39-4546-43AD-873F-9988394EC671}" srcOrd="1" destOrd="0" presId="urn:microsoft.com/office/officeart/2005/8/layout/orgChart1"/>
    <dgm:cxn modelId="{8727C842-325C-41A5-8370-617DF482F3D3}" type="presOf" srcId="{0ABC51E8-AC0A-4118-9DD9-DC0F811B3553}" destId="{D23CE88D-3D74-42D5-8D5D-EA1967B722F1}" srcOrd="0" destOrd="0" presId="urn:microsoft.com/office/officeart/2005/8/layout/orgChart1"/>
    <dgm:cxn modelId="{C26120D0-A1DF-442F-A746-3868ACC16EED}" srcId="{9B7BA1A8-5496-4CB3-BCAF-FD47FE562608}" destId="{EA569AB1-49D9-4936-B546-F4E0FE32CFFC}" srcOrd="1" destOrd="0" parTransId="{53543ABD-8F19-4300-BA17-2EAF55076CC2}" sibTransId="{2AC3FB70-D481-4EBB-A4F2-B3D4B43B30C6}"/>
    <dgm:cxn modelId="{6D3B5E46-4573-4696-A8B6-14DE2E1E8BE1}" type="presOf" srcId="{EA569AB1-49D9-4936-B546-F4E0FE32CFFC}" destId="{803104ED-81E8-4890-8F98-8F4103BB71DA}" srcOrd="0" destOrd="0" presId="urn:microsoft.com/office/officeart/2005/8/layout/orgChart1"/>
    <dgm:cxn modelId="{E2AB5178-431D-4F7F-AF94-A79A4BC6A358}" type="presParOf" srcId="{8D3B25B4-2F96-41F9-AFE9-9E3875189138}" destId="{DE279CD1-6775-4D28-8D98-CB87DFDA9A3E}" srcOrd="0" destOrd="0" presId="urn:microsoft.com/office/officeart/2005/8/layout/orgChart1"/>
    <dgm:cxn modelId="{043CFFDD-1B1A-4C5D-8109-370E6584E156}" type="presParOf" srcId="{DE279CD1-6775-4D28-8D98-CB87DFDA9A3E}" destId="{42FB7731-50EB-4CB1-9B86-2B7CEC51A5EA}" srcOrd="0" destOrd="0" presId="urn:microsoft.com/office/officeart/2005/8/layout/orgChart1"/>
    <dgm:cxn modelId="{6E2101F5-32F7-4D7A-BF20-04B6861F2FAC}" type="presParOf" srcId="{42FB7731-50EB-4CB1-9B86-2B7CEC51A5EA}" destId="{0C6DC63C-D593-4D68-915B-4D61A3140DCF}" srcOrd="0" destOrd="0" presId="urn:microsoft.com/office/officeart/2005/8/layout/orgChart1"/>
    <dgm:cxn modelId="{193E7402-FDEC-4CEB-BC12-0D4BDEDD1B5D}" type="presParOf" srcId="{42FB7731-50EB-4CB1-9B86-2B7CEC51A5EA}" destId="{F28B4F60-A372-4456-A1D5-764CB4BBEED6}" srcOrd="1" destOrd="0" presId="urn:microsoft.com/office/officeart/2005/8/layout/orgChart1"/>
    <dgm:cxn modelId="{718CB288-609B-4864-ACA7-46F8FC03CE9C}" type="presParOf" srcId="{DE279CD1-6775-4D28-8D98-CB87DFDA9A3E}" destId="{80748A81-7655-4C36-9AF9-B1582183B14C}" srcOrd="1" destOrd="0" presId="urn:microsoft.com/office/officeart/2005/8/layout/orgChart1"/>
    <dgm:cxn modelId="{89623425-D5C4-4D3C-92EA-1E25F06691AA}" type="presParOf" srcId="{80748A81-7655-4C36-9AF9-B1582183B14C}" destId="{EE370A96-7F07-4A6F-A2B9-F63E52CB0134}" srcOrd="0" destOrd="0" presId="urn:microsoft.com/office/officeart/2005/8/layout/orgChart1"/>
    <dgm:cxn modelId="{0607DACE-6ED3-4AFE-A67B-D6347B0BAB0E}" type="presParOf" srcId="{80748A81-7655-4C36-9AF9-B1582183B14C}" destId="{8C9587BE-B11A-4E91-B84D-C7C6D2305140}" srcOrd="1" destOrd="0" presId="urn:microsoft.com/office/officeart/2005/8/layout/orgChart1"/>
    <dgm:cxn modelId="{CFFD8A1B-788F-455E-94F0-A58C9BA13152}" type="presParOf" srcId="{8C9587BE-B11A-4E91-B84D-C7C6D2305140}" destId="{E2EDA140-F1DD-4032-8FF9-72530B8E8263}" srcOrd="0" destOrd="0" presId="urn:microsoft.com/office/officeart/2005/8/layout/orgChart1"/>
    <dgm:cxn modelId="{79DE97FA-A0B6-4FDC-ACB0-AC60A3891421}" type="presParOf" srcId="{E2EDA140-F1DD-4032-8FF9-72530B8E8263}" destId="{9DC6A50F-FC3B-4F61-89B6-27978916C0E4}" srcOrd="0" destOrd="0" presId="urn:microsoft.com/office/officeart/2005/8/layout/orgChart1"/>
    <dgm:cxn modelId="{D3AD0594-6B42-4303-BDEB-4039135A33DA}" type="presParOf" srcId="{E2EDA140-F1DD-4032-8FF9-72530B8E8263}" destId="{22C8613D-4E4E-41ED-BB1B-9CBA633FC970}" srcOrd="1" destOrd="0" presId="urn:microsoft.com/office/officeart/2005/8/layout/orgChart1"/>
    <dgm:cxn modelId="{20D472ED-34DB-4B49-A721-6699145C8B6F}" type="presParOf" srcId="{8C9587BE-B11A-4E91-B84D-C7C6D2305140}" destId="{8F7A14A9-5883-4BEF-9728-0B59F5569725}" srcOrd="1" destOrd="0" presId="urn:microsoft.com/office/officeart/2005/8/layout/orgChart1"/>
    <dgm:cxn modelId="{4BDB4AA5-7C09-47D6-AB8C-02E9DF7F75E3}" type="presParOf" srcId="{8F7A14A9-5883-4BEF-9728-0B59F5569725}" destId="{C56F4107-D191-4BF7-8EC0-C7306458CCC5}" srcOrd="0" destOrd="0" presId="urn:microsoft.com/office/officeart/2005/8/layout/orgChart1"/>
    <dgm:cxn modelId="{6DC286A1-1773-45C9-AD4A-182F4CD46B15}" type="presParOf" srcId="{8F7A14A9-5883-4BEF-9728-0B59F5569725}" destId="{D0D13B9D-0107-480E-B4A9-6909E5AAB9B0}" srcOrd="1" destOrd="0" presId="urn:microsoft.com/office/officeart/2005/8/layout/orgChart1"/>
    <dgm:cxn modelId="{43018AA3-6F67-4E5E-A985-ABA6FE2045E5}" type="presParOf" srcId="{D0D13B9D-0107-480E-B4A9-6909E5AAB9B0}" destId="{11CB5AF0-11DC-4E13-BEB4-3F43A4DF4112}" srcOrd="0" destOrd="0" presId="urn:microsoft.com/office/officeart/2005/8/layout/orgChart1"/>
    <dgm:cxn modelId="{FD69845E-4DCF-4311-BFB1-DBE9EE8BAA25}" type="presParOf" srcId="{11CB5AF0-11DC-4E13-BEB4-3F43A4DF4112}" destId="{6BA8E71E-54BE-4D38-A167-A49EF1066A31}" srcOrd="0" destOrd="0" presId="urn:microsoft.com/office/officeart/2005/8/layout/orgChart1"/>
    <dgm:cxn modelId="{9847D5B2-3DC6-493D-9477-DB2B4124324F}" type="presParOf" srcId="{11CB5AF0-11DC-4E13-BEB4-3F43A4DF4112}" destId="{F31BEF39-4546-43AD-873F-9988394EC671}" srcOrd="1" destOrd="0" presId="urn:microsoft.com/office/officeart/2005/8/layout/orgChart1"/>
    <dgm:cxn modelId="{536D8596-6AEA-406D-9912-4F9C33E80173}" type="presParOf" srcId="{D0D13B9D-0107-480E-B4A9-6909E5AAB9B0}" destId="{F3E5A0BA-7266-4633-BC8A-2A24FAF46776}" srcOrd="1" destOrd="0" presId="urn:microsoft.com/office/officeart/2005/8/layout/orgChart1"/>
    <dgm:cxn modelId="{985B7044-2F99-4475-A22C-61FD418668CA}" type="presParOf" srcId="{D0D13B9D-0107-480E-B4A9-6909E5AAB9B0}" destId="{FF993A92-1808-4C97-B573-93B4654CFA5A}" srcOrd="2" destOrd="0" presId="urn:microsoft.com/office/officeart/2005/8/layout/orgChart1"/>
    <dgm:cxn modelId="{C7340393-9E8B-40A6-ADDC-E15421A09521}" type="presParOf" srcId="{8F7A14A9-5883-4BEF-9728-0B59F5569725}" destId="{B51A6DEB-DBD7-4801-94FA-435271E32E9B}" srcOrd="2" destOrd="0" presId="urn:microsoft.com/office/officeart/2005/8/layout/orgChart1"/>
    <dgm:cxn modelId="{BEC5B832-FE4D-48C3-8FBA-4134BB4419C0}" type="presParOf" srcId="{8F7A14A9-5883-4BEF-9728-0B59F5569725}" destId="{C791AF88-C575-44B8-906A-2344FB5FD750}" srcOrd="3" destOrd="0" presId="urn:microsoft.com/office/officeart/2005/8/layout/orgChart1"/>
    <dgm:cxn modelId="{271AF318-CB0F-4B9A-8BE8-705E75BC77E1}" type="presParOf" srcId="{C791AF88-C575-44B8-906A-2344FB5FD750}" destId="{615D394C-45B8-42AE-86D0-EDF5A79495EA}" srcOrd="0" destOrd="0" presId="urn:microsoft.com/office/officeart/2005/8/layout/orgChart1"/>
    <dgm:cxn modelId="{5C791C70-CE04-4E38-B5C6-028F0E63EE03}" type="presParOf" srcId="{615D394C-45B8-42AE-86D0-EDF5A79495EA}" destId="{D23CE88D-3D74-42D5-8D5D-EA1967B722F1}" srcOrd="0" destOrd="0" presId="urn:microsoft.com/office/officeart/2005/8/layout/orgChart1"/>
    <dgm:cxn modelId="{C4CBF1E8-B424-4996-A26D-5981D17B9B15}" type="presParOf" srcId="{615D394C-45B8-42AE-86D0-EDF5A79495EA}" destId="{869E155D-DCC5-45A1-A8D9-62D1EC238B4E}" srcOrd="1" destOrd="0" presId="urn:microsoft.com/office/officeart/2005/8/layout/orgChart1"/>
    <dgm:cxn modelId="{9416CA07-D51F-41CB-818A-F499686C9B13}" type="presParOf" srcId="{C791AF88-C575-44B8-906A-2344FB5FD750}" destId="{051E01C5-9C17-4A42-97B9-9AC58C690A1B}" srcOrd="1" destOrd="0" presId="urn:microsoft.com/office/officeart/2005/8/layout/orgChart1"/>
    <dgm:cxn modelId="{C4C244CA-08A1-40C5-9A86-09A2EB88F60F}" type="presParOf" srcId="{C791AF88-C575-44B8-906A-2344FB5FD750}" destId="{EC11A766-4172-41C8-AF1F-6BA1891FA661}" srcOrd="2" destOrd="0" presId="urn:microsoft.com/office/officeart/2005/8/layout/orgChart1"/>
    <dgm:cxn modelId="{222D2F1B-AAD1-4472-B360-402E7290E5E2}" type="presParOf" srcId="{8F7A14A9-5883-4BEF-9728-0B59F5569725}" destId="{928CF87E-5C1B-41E3-BB5C-08A28EC5179B}" srcOrd="4" destOrd="0" presId="urn:microsoft.com/office/officeart/2005/8/layout/orgChart1"/>
    <dgm:cxn modelId="{6629C612-1DA8-4E6F-92A5-792D45903CB1}" type="presParOf" srcId="{8F7A14A9-5883-4BEF-9728-0B59F5569725}" destId="{7DBDBF5E-58C0-4E59-A8EA-B9B53E72495F}" srcOrd="5" destOrd="0" presId="urn:microsoft.com/office/officeart/2005/8/layout/orgChart1"/>
    <dgm:cxn modelId="{016D0BD3-9D46-4DF6-8CF1-9AAC6CF1799F}" type="presParOf" srcId="{7DBDBF5E-58C0-4E59-A8EA-B9B53E72495F}" destId="{8AF1C4D5-8659-4310-8F3D-EA5889D6EAFF}" srcOrd="0" destOrd="0" presId="urn:microsoft.com/office/officeart/2005/8/layout/orgChart1"/>
    <dgm:cxn modelId="{233727DF-C0AB-45DD-84D8-0D389BEAE91E}" type="presParOf" srcId="{8AF1C4D5-8659-4310-8F3D-EA5889D6EAFF}" destId="{73563D89-B82E-4C08-8EB3-8E8FCEFD52A9}" srcOrd="0" destOrd="0" presId="urn:microsoft.com/office/officeart/2005/8/layout/orgChart1"/>
    <dgm:cxn modelId="{9D8389A1-6E2B-45D7-A3D6-761C4A612E4A}" type="presParOf" srcId="{8AF1C4D5-8659-4310-8F3D-EA5889D6EAFF}" destId="{516CA2DE-B080-4A71-BF91-D5A0DE399CE4}" srcOrd="1" destOrd="0" presId="urn:microsoft.com/office/officeart/2005/8/layout/orgChart1"/>
    <dgm:cxn modelId="{515B24C7-0DD2-44F4-84B1-C3028B300D8E}" type="presParOf" srcId="{7DBDBF5E-58C0-4E59-A8EA-B9B53E72495F}" destId="{E828ADBE-6749-4D57-9E93-2DE0F9B518A3}" srcOrd="1" destOrd="0" presId="urn:microsoft.com/office/officeart/2005/8/layout/orgChart1"/>
    <dgm:cxn modelId="{3A320AF5-49C6-4D93-9728-F1C4C424C9AE}" type="presParOf" srcId="{7DBDBF5E-58C0-4E59-A8EA-B9B53E72495F}" destId="{88E41287-15C7-48C0-9038-4E99612B4CF1}" srcOrd="2" destOrd="0" presId="urn:microsoft.com/office/officeart/2005/8/layout/orgChart1"/>
    <dgm:cxn modelId="{3EFFBF18-1144-4015-9BA3-7DB794BC01A7}" type="presParOf" srcId="{8C9587BE-B11A-4E91-B84D-C7C6D2305140}" destId="{8B19BFFF-836A-4937-A67C-E3632BE2C31A}" srcOrd="2" destOrd="0" presId="urn:microsoft.com/office/officeart/2005/8/layout/orgChart1"/>
    <dgm:cxn modelId="{CEFD8EEA-8A7E-4DDA-9911-8DD3ECA987EE}" type="presParOf" srcId="{80748A81-7655-4C36-9AF9-B1582183B14C}" destId="{38277005-43FC-4ED6-BAC2-FA784D1638B0}" srcOrd="2" destOrd="0" presId="urn:microsoft.com/office/officeart/2005/8/layout/orgChart1"/>
    <dgm:cxn modelId="{70ECA37E-E628-488E-B9CC-5CE28B187673}" type="presParOf" srcId="{80748A81-7655-4C36-9AF9-B1582183B14C}" destId="{B919FED1-8681-4403-9B57-CDCF8C8FCC01}" srcOrd="3" destOrd="0" presId="urn:microsoft.com/office/officeart/2005/8/layout/orgChart1"/>
    <dgm:cxn modelId="{82904539-4566-4094-8E4E-4F79768B8CC4}" type="presParOf" srcId="{B919FED1-8681-4403-9B57-CDCF8C8FCC01}" destId="{3D7F2439-A647-4827-8951-B49438E3E759}" srcOrd="0" destOrd="0" presId="urn:microsoft.com/office/officeart/2005/8/layout/orgChart1"/>
    <dgm:cxn modelId="{0989DB1B-1BD7-4A8E-B65D-67B11ABBCB1B}" type="presParOf" srcId="{3D7F2439-A647-4827-8951-B49438E3E759}" destId="{0EB23F23-BBAE-4658-AB5D-22CB557F4FCF}" srcOrd="0" destOrd="0" presId="urn:microsoft.com/office/officeart/2005/8/layout/orgChart1"/>
    <dgm:cxn modelId="{68B3279D-D60E-4F25-B826-2B94F5E51D7F}" type="presParOf" srcId="{3D7F2439-A647-4827-8951-B49438E3E759}" destId="{81372897-C1E0-4DE4-9B7F-0FFD0CBAC251}" srcOrd="1" destOrd="0" presId="urn:microsoft.com/office/officeart/2005/8/layout/orgChart1"/>
    <dgm:cxn modelId="{FBF7524A-D5FE-48C0-9EBD-362D195FE3E7}" type="presParOf" srcId="{B919FED1-8681-4403-9B57-CDCF8C8FCC01}" destId="{2C5514DA-5833-49F0-BE1B-6A39C4EE20FB}" srcOrd="1" destOrd="0" presId="urn:microsoft.com/office/officeart/2005/8/layout/orgChart1"/>
    <dgm:cxn modelId="{811AE052-0C2F-4ACB-BB89-C35A56A89E1B}" type="presParOf" srcId="{2C5514DA-5833-49F0-BE1B-6A39C4EE20FB}" destId="{2951BFC5-B6B9-41A0-B611-5D9103334F13}" srcOrd="0" destOrd="0" presId="urn:microsoft.com/office/officeart/2005/8/layout/orgChart1"/>
    <dgm:cxn modelId="{7AC5EC54-7DE7-4070-9D59-2C7B1812F8B5}" type="presParOf" srcId="{2C5514DA-5833-49F0-BE1B-6A39C4EE20FB}" destId="{F5F1753D-2903-41A6-85E7-0A96510BA5A1}" srcOrd="1" destOrd="0" presId="urn:microsoft.com/office/officeart/2005/8/layout/orgChart1"/>
    <dgm:cxn modelId="{E783EEA2-4D88-4C7B-B750-EF260FDA6E54}" type="presParOf" srcId="{F5F1753D-2903-41A6-85E7-0A96510BA5A1}" destId="{582CC9CF-40A2-4785-AD51-202FA97DFA0E}" srcOrd="0" destOrd="0" presId="urn:microsoft.com/office/officeart/2005/8/layout/orgChart1"/>
    <dgm:cxn modelId="{28E287A5-A7D4-450A-93E8-B3611AB42C4B}" type="presParOf" srcId="{582CC9CF-40A2-4785-AD51-202FA97DFA0E}" destId="{71757BFF-C62F-425A-860B-4D9156EF80C2}" srcOrd="0" destOrd="0" presId="urn:microsoft.com/office/officeart/2005/8/layout/orgChart1"/>
    <dgm:cxn modelId="{391FB22C-B85C-4E48-B247-3D2C559A4F13}" type="presParOf" srcId="{582CC9CF-40A2-4785-AD51-202FA97DFA0E}" destId="{9BC945FD-F32E-4FC7-A671-CE5B394C3B5F}" srcOrd="1" destOrd="0" presId="urn:microsoft.com/office/officeart/2005/8/layout/orgChart1"/>
    <dgm:cxn modelId="{6C8B2542-5BE0-4AE1-A808-F301F568184E}" type="presParOf" srcId="{F5F1753D-2903-41A6-85E7-0A96510BA5A1}" destId="{068FFF51-A9C5-4EA5-9EF6-9EA62C930C09}" srcOrd="1" destOrd="0" presId="urn:microsoft.com/office/officeart/2005/8/layout/orgChart1"/>
    <dgm:cxn modelId="{A3733FEA-82A0-4BC6-8581-5D0D53CE94BF}" type="presParOf" srcId="{F5F1753D-2903-41A6-85E7-0A96510BA5A1}" destId="{821B19D6-D348-4317-9585-D9DB058D637C}" srcOrd="2" destOrd="0" presId="urn:microsoft.com/office/officeart/2005/8/layout/orgChart1"/>
    <dgm:cxn modelId="{87EB465E-D346-46AE-95A0-2FA4EEC7423B}" type="presParOf" srcId="{2C5514DA-5833-49F0-BE1B-6A39C4EE20FB}" destId="{D19B0C47-F7B0-4F6E-9D04-42636EAA7058}" srcOrd="2" destOrd="0" presId="urn:microsoft.com/office/officeart/2005/8/layout/orgChart1"/>
    <dgm:cxn modelId="{FA88DB11-5463-4FCF-A8D6-13105DB988B8}" type="presParOf" srcId="{2C5514DA-5833-49F0-BE1B-6A39C4EE20FB}" destId="{37DC036F-E963-481E-BDCE-8A6C92369DE7}" srcOrd="3" destOrd="0" presId="urn:microsoft.com/office/officeart/2005/8/layout/orgChart1"/>
    <dgm:cxn modelId="{28747653-9BBD-4FAC-AF37-62295BB12225}" type="presParOf" srcId="{37DC036F-E963-481E-BDCE-8A6C92369DE7}" destId="{A9413C92-E611-4C5C-99D6-8CD1E6E85CA7}" srcOrd="0" destOrd="0" presId="urn:microsoft.com/office/officeart/2005/8/layout/orgChart1"/>
    <dgm:cxn modelId="{61EBE060-9BA7-495E-A852-6D91D87CC276}" type="presParOf" srcId="{A9413C92-E611-4C5C-99D6-8CD1E6E85CA7}" destId="{B46E52EC-6A91-468A-A941-450987FD32B9}" srcOrd="0" destOrd="0" presId="urn:microsoft.com/office/officeart/2005/8/layout/orgChart1"/>
    <dgm:cxn modelId="{01838DF8-E488-496E-8306-EA9200431C41}" type="presParOf" srcId="{A9413C92-E611-4C5C-99D6-8CD1E6E85CA7}" destId="{FE4C08AB-362C-4920-9721-BC896FF06B0C}" srcOrd="1" destOrd="0" presId="urn:microsoft.com/office/officeart/2005/8/layout/orgChart1"/>
    <dgm:cxn modelId="{2FA7973F-3CC6-41F0-B2AB-7A9C868BF4F4}" type="presParOf" srcId="{37DC036F-E963-481E-BDCE-8A6C92369DE7}" destId="{0FE41C6B-695E-42F1-B356-4DE84D0423BD}" srcOrd="1" destOrd="0" presId="urn:microsoft.com/office/officeart/2005/8/layout/orgChart1"/>
    <dgm:cxn modelId="{12F791E7-3FD7-45B5-B0BF-C44C74F51590}" type="presParOf" srcId="{37DC036F-E963-481E-BDCE-8A6C92369DE7}" destId="{B616205C-2872-4005-9634-CD7D254BF307}" srcOrd="2" destOrd="0" presId="urn:microsoft.com/office/officeart/2005/8/layout/orgChart1"/>
    <dgm:cxn modelId="{4FC04F36-7033-4ED9-89A5-2BEB99097456}" type="presParOf" srcId="{2C5514DA-5833-49F0-BE1B-6A39C4EE20FB}" destId="{9D4C9BAC-940F-4E81-9D05-DFA6370B5A8D}" srcOrd="4" destOrd="0" presId="urn:microsoft.com/office/officeart/2005/8/layout/orgChart1"/>
    <dgm:cxn modelId="{3570963A-AEEE-4C76-A626-0287F13DB36E}" type="presParOf" srcId="{2C5514DA-5833-49F0-BE1B-6A39C4EE20FB}" destId="{2CD4622B-F72B-458E-AA0B-60DD9D5A70A2}" srcOrd="5" destOrd="0" presId="urn:microsoft.com/office/officeart/2005/8/layout/orgChart1"/>
    <dgm:cxn modelId="{4B01F420-F1CE-4698-9024-3C9CD029EEDC}" type="presParOf" srcId="{2CD4622B-F72B-458E-AA0B-60DD9D5A70A2}" destId="{D9DC64CE-673B-4D25-9146-C51E453FFB37}" srcOrd="0" destOrd="0" presId="urn:microsoft.com/office/officeart/2005/8/layout/orgChart1"/>
    <dgm:cxn modelId="{18CC5E5D-01CE-4E56-9C76-DB17CC249087}" type="presParOf" srcId="{D9DC64CE-673B-4D25-9146-C51E453FFB37}" destId="{5A3830E6-13D9-4771-A980-4FA5FC602FF4}" srcOrd="0" destOrd="0" presId="urn:microsoft.com/office/officeart/2005/8/layout/orgChart1"/>
    <dgm:cxn modelId="{FAC07D34-3EA1-474A-BDF7-C1BFE33B69ED}" type="presParOf" srcId="{D9DC64CE-673B-4D25-9146-C51E453FFB37}" destId="{C4D8A01B-F705-4CA8-B4D2-5571F43430AF}" srcOrd="1" destOrd="0" presId="urn:microsoft.com/office/officeart/2005/8/layout/orgChart1"/>
    <dgm:cxn modelId="{54E13412-0E0A-44FD-BF24-473E00999BBB}" type="presParOf" srcId="{2CD4622B-F72B-458E-AA0B-60DD9D5A70A2}" destId="{B38E1E9B-3D0A-42BC-9FC7-BEFCEF59643F}" srcOrd="1" destOrd="0" presId="urn:microsoft.com/office/officeart/2005/8/layout/orgChart1"/>
    <dgm:cxn modelId="{F68C918F-C601-443E-B09E-B2A6266A1BE0}" type="presParOf" srcId="{2CD4622B-F72B-458E-AA0B-60DD9D5A70A2}" destId="{D33565FA-88DF-42ED-BABA-5BA9B8026B26}" srcOrd="2" destOrd="0" presId="urn:microsoft.com/office/officeart/2005/8/layout/orgChart1"/>
    <dgm:cxn modelId="{4063C25D-8235-463A-AEE3-40811A561AA4}" type="presParOf" srcId="{B919FED1-8681-4403-9B57-CDCF8C8FCC01}" destId="{291190DC-D18C-48F5-AA1D-33978F0BE742}" srcOrd="2" destOrd="0" presId="urn:microsoft.com/office/officeart/2005/8/layout/orgChart1"/>
    <dgm:cxn modelId="{E9A6CFB3-8D1B-40CE-AC5B-8210FD0D6D11}" type="presParOf" srcId="{80748A81-7655-4C36-9AF9-B1582183B14C}" destId="{FEE2F529-C845-4733-A70F-1803CAB175A5}" srcOrd="4" destOrd="0" presId="urn:microsoft.com/office/officeart/2005/8/layout/orgChart1"/>
    <dgm:cxn modelId="{2D12E08D-88DC-4CBE-8A55-5FFAA7EFBC4C}" type="presParOf" srcId="{80748A81-7655-4C36-9AF9-B1582183B14C}" destId="{85E22AA5-B0CD-43DF-B3ED-3E0C99A1C7A1}" srcOrd="5" destOrd="0" presId="urn:microsoft.com/office/officeart/2005/8/layout/orgChart1"/>
    <dgm:cxn modelId="{E6C9A288-CC92-4141-ACDC-CB87C382B209}" type="presParOf" srcId="{85E22AA5-B0CD-43DF-B3ED-3E0C99A1C7A1}" destId="{83E64854-2338-4C5B-8479-B7A54D3BBADD}" srcOrd="0" destOrd="0" presId="urn:microsoft.com/office/officeart/2005/8/layout/orgChart1"/>
    <dgm:cxn modelId="{414F8C34-9767-42D1-A174-9AAFB4C1E8FB}" type="presParOf" srcId="{83E64854-2338-4C5B-8479-B7A54D3BBADD}" destId="{4B13E97A-EB64-4EE3-A12C-3B41060B7127}" srcOrd="0" destOrd="0" presId="urn:microsoft.com/office/officeart/2005/8/layout/orgChart1"/>
    <dgm:cxn modelId="{0C177563-48F4-4C3F-BE03-DAAF28764D3E}" type="presParOf" srcId="{83E64854-2338-4C5B-8479-B7A54D3BBADD}" destId="{FD7C714B-1379-4C29-87F3-F0E6669BCA36}" srcOrd="1" destOrd="0" presId="urn:microsoft.com/office/officeart/2005/8/layout/orgChart1"/>
    <dgm:cxn modelId="{B3B120B6-259B-4396-A522-8A5A84DC0B46}" type="presParOf" srcId="{85E22AA5-B0CD-43DF-B3ED-3E0C99A1C7A1}" destId="{172CC909-2CE0-4D9C-9DB5-B247A36639B1}" srcOrd="1" destOrd="0" presId="urn:microsoft.com/office/officeart/2005/8/layout/orgChart1"/>
    <dgm:cxn modelId="{D9E8FF40-7ED7-429A-8A84-B2DFE3DF1AF2}" type="presParOf" srcId="{172CC909-2CE0-4D9C-9DB5-B247A36639B1}" destId="{AFB8B6FB-9CF8-437B-9C78-4A10F91FC725}" srcOrd="0" destOrd="0" presId="urn:microsoft.com/office/officeart/2005/8/layout/orgChart1"/>
    <dgm:cxn modelId="{B268BE72-0168-4D46-9163-00A94816782E}" type="presParOf" srcId="{172CC909-2CE0-4D9C-9DB5-B247A36639B1}" destId="{8E8FEF7B-84CA-45C2-8157-4066497E84AD}" srcOrd="1" destOrd="0" presId="urn:microsoft.com/office/officeart/2005/8/layout/orgChart1"/>
    <dgm:cxn modelId="{3A9219BD-CDA2-4B93-87F6-D95217ED70C4}" type="presParOf" srcId="{8E8FEF7B-84CA-45C2-8157-4066497E84AD}" destId="{AEF107E1-BD16-4A6A-8D39-8F04C5C1DDBC}" srcOrd="0" destOrd="0" presId="urn:microsoft.com/office/officeart/2005/8/layout/orgChart1"/>
    <dgm:cxn modelId="{20BE57E2-CB54-4212-85DB-24FF605D6166}" type="presParOf" srcId="{AEF107E1-BD16-4A6A-8D39-8F04C5C1DDBC}" destId="{FF6042D8-DF94-43F5-8130-E57CCE69A21B}" srcOrd="0" destOrd="0" presId="urn:microsoft.com/office/officeart/2005/8/layout/orgChart1"/>
    <dgm:cxn modelId="{9196A7CA-EA04-4406-88B3-D87D1B03D4FA}" type="presParOf" srcId="{AEF107E1-BD16-4A6A-8D39-8F04C5C1DDBC}" destId="{E6A19C35-1E68-4A4C-931F-B8AB032A46E4}" srcOrd="1" destOrd="0" presId="urn:microsoft.com/office/officeart/2005/8/layout/orgChart1"/>
    <dgm:cxn modelId="{8F1EA2D9-3E70-43EC-85B1-CE89CFEE73A0}" type="presParOf" srcId="{8E8FEF7B-84CA-45C2-8157-4066497E84AD}" destId="{F2EE47AF-F6B7-469D-A4A7-8B396302E10F}" srcOrd="1" destOrd="0" presId="urn:microsoft.com/office/officeart/2005/8/layout/orgChart1"/>
    <dgm:cxn modelId="{F6A8E27C-4FCA-4C72-9F14-5A2305F6FC0C}" type="presParOf" srcId="{8E8FEF7B-84CA-45C2-8157-4066497E84AD}" destId="{C06F5CF6-7939-45F7-AC59-84EE0B5DA238}" srcOrd="2" destOrd="0" presId="urn:microsoft.com/office/officeart/2005/8/layout/orgChart1"/>
    <dgm:cxn modelId="{82684CE2-CE27-41CF-8EB0-570735C0387A}" type="presParOf" srcId="{172CC909-2CE0-4D9C-9DB5-B247A36639B1}" destId="{3D29F7F4-D5DD-4052-9FF9-C588709CFE5C}" srcOrd="2" destOrd="0" presId="urn:microsoft.com/office/officeart/2005/8/layout/orgChart1"/>
    <dgm:cxn modelId="{93CE5B6D-2BDB-4E14-8734-5DB862B7912A}" type="presParOf" srcId="{172CC909-2CE0-4D9C-9DB5-B247A36639B1}" destId="{0892FF23-82ED-41B1-BD7E-A29C5312B1A6}" srcOrd="3" destOrd="0" presId="urn:microsoft.com/office/officeart/2005/8/layout/orgChart1"/>
    <dgm:cxn modelId="{786AA564-4689-4781-9ADB-16722B872D0F}" type="presParOf" srcId="{0892FF23-82ED-41B1-BD7E-A29C5312B1A6}" destId="{6B453191-1110-48A8-966F-D6D18853A3BA}" srcOrd="0" destOrd="0" presId="urn:microsoft.com/office/officeart/2005/8/layout/orgChart1"/>
    <dgm:cxn modelId="{9CB87606-9D4C-4842-9B39-FF904EC03F1A}" type="presParOf" srcId="{6B453191-1110-48A8-966F-D6D18853A3BA}" destId="{803104ED-81E8-4890-8F98-8F4103BB71DA}" srcOrd="0" destOrd="0" presId="urn:microsoft.com/office/officeart/2005/8/layout/orgChart1"/>
    <dgm:cxn modelId="{25CD5C0E-DE08-4D6E-800C-0E3B2871C94B}" type="presParOf" srcId="{6B453191-1110-48A8-966F-D6D18853A3BA}" destId="{EA5A8869-68F9-4497-A12D-60DB0949D1E9}" srcOrd="1" destOrd="0" presId="urn:microsoft.com/office/officeart/2005/8/layout/orgChart1"/>
    <dgm:cxn modelId="{AE4F98A9-2D02-44BF-861E-A727312B1074}" type="presParOf" srcId="{0892FF23-82ED-41B1-BD7E-A29C5312B1A6}" destId="{6C1DEBFB-7964-4FE9-862F-2FA91DDC5829}" srcOrd="1" destOrd="0" presId="urn:microsoft.com/office/officeart/2005/8/layout/orgChart1"/>
    <dgm:cxn modelId="{8053BC62-1AEE-4CA1-9E85-6842354D913B}" type="presParOf" srcId="{0892FF23-82ED-41B1-BD7E-A29C5312B1A6}" destId="{D660E45D-B97E-4FA5-AEE5-3A4DDDF77377}" srcOrd="2" destOrd="0" presId="urn:microsoft.com/office/officeart/2005/8/layout/orgChart1"/>
    <dgm:cxn modelId="{7802296D-AF23-454A-9701-7AFE3D666C03}" type="presParOf" srcId="{172CC909-2CE0-4D9C-9DB5-B247A36639B1}" destId="{60FC3337-D67A-45AC-B6AB-CC5B425FC26D}" srcOrd="4" destOrd="0" presId="urn:microsoft.com/office/officeart/2005/8/layout/orgChart1"/>
    <dgm:cxn modelId="{EE5906FC-7EFF-4407-A1B8-6190D9EB90E0}" type="presParOf" srcId="{172CC909-2CE0-4D9C-9DB5-B247A36639B1}" destId="{E5FA0B66-76B7-4FEF-B042-289A65646A46}" srcOrd="5" destOrd="0" presId="urn:microsoft.com/office/officeart/2005/8/layout/orgChart1"/>
    <dgm:cxn modelId="{DEAA3A69-DB92-4B2D-863E-42F87369B702}" type="presParOf" srcId="{E5FA0B66-76B7-4FEF-B042-289A65646A46}" destId="{63A4EF97-E36E-465F-9D3F-DB1FC6DDEB2F}" srcOrd="0" destOrd="0" presId="urn:microsoft.com/office/officeart/2005/8/layout/orgChart1"/>
    <dgm:cxn modelId="{827E2918-9885-4436-B504-186EFA857E7F}" type="presParOf" srcId="{63A4EF97-E36E-465F-9D3F-DB1FC6DDEB2F}" destId="{16486CEF-49EE-4229-8711-EB850E26C20A}" srcOrd="0" destOrd="0" presId="urn:microsoft.com/office/officeart/2005/8/layout/orgChart1"/>
    <dgm:cxn modelId="{DC128650-2923-46B8-B5AE-DF7E636CC9CC}" type="presParOf" srcId="{63A4EF97-E36E-465F-9D3F-DB1FC6DDEB2F}" destId="{B4BA726D-B3DA-41BE-8B02-AF50E6E5EA86}" srcOrd="1" destOrd="0" presId="urn:microsoft.com/office/officeart/2005/8/layout/orgChart1"/>
    <dgm:cxn modelId="{3ECBD81D-79F4-47DB-9C03-674D9CE950E9}" type="presParOf" srcId="{E5FA0B66-76B7-4FEF-B042-289A65646A46}" destId="{06B42D82-10DE-44CD-B39E-51FEA7D479D5}" srcOrd="1" destOrd="0" presId="urn:microsoft.com/office/officeart/2005/8/layout/orgChart1"/>
    <dgm:cxn modelId="{FFF9B303-FD9F-41B6-85A0-AD596FB10CFD}" type="presParOf" srcId="{E5FA0B66-76B7-4FEF-B042-289A65646A46}" destId="{EDAC33DD-6070-4218-96B6-59AF4C6899AC}" srcOrd="2" destOrd="0" presId="urn:microsoft.com/office/officeart/2005/8/layout/orgChart1"/>
    <dgm:cxn modelId="{CBA966E5-7C36-41B2-9A89-6F706EAE1835}" type="presParOf" srcId="{85E22AA5-B0CD-43DF-B3ED-3E0C99A1C7A1}" destId="{FB6249A5-09BC-425F-83BC-A5B0A1C29BC3}" srcOrd="2" destOrd="0" presId="urn:microsoft.com/office/officeart/2005/8/layout/orgChart1"/>
    <dgm:cxn modelId="{80325449-BED1-40F6-81FD-5E741A9A8E5F}" type="presParOf" srcId="{DE279CD1-6775-4D28-8D98-CB87DFDA9A3E}" destId="{75EC86B3-814F-4C48-857F-0880739BE6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EFE44-E86E-4E98-B98F-FF116F625317}" type="doc">
      <dgm:prSet loTypeId="urn:microsoft.com/office/officeart/2005/8/layout/gear1" loCatId="process" qsTypeId="urn:microsoft.com/office/officeart/2005/8/quickstyle/simple1" qsCatId="simple" csTypeId="urn:microsoft.com/office/officeart/2005/8/colors/accent1_2" csCatId="accent1" phldr="1"/>
      <dgm:spPr/>
    </dgm:pt>
    <dgm:pt modelId="{D2EEDBDD-1F9C-474B-B5A0-0EA068EFA4B4}">
      <dgm:prSet phldrT="[文本]"/>
      <dgm:spPr/>
      <dgm:t>
        <a:bodyPr/>
        <a:lstStyle/>
        <a:p>
          <a:r>
            <a:rPr lang="zh-CN" altLang="en-US" dirty="0" smtClean="0">
              <a:latin typeface="微软雅黑" panose="020B0503020204020204" pitchFamily="34" charset="-122"/>
              <a:ea typeface="微软雅黑" panose="020B0503020204020204" pitchFamily="34" charset="-122"/>
            </a:rPr>
            <a:t>年度综合调整</a:t>
          </a:r>
          <a:endParaRPr lang="zh-CN" altLang="en-US" dirty="0">
            <a:latin typeface="微软雅黑" panose="020B0503020204020204" pitchFamily="34" charset="-122"/>
            <a:ea typeface="微软雅黑" panose="020B0503020204020204" pitchFamily="34" charset="-122"/>
          </a:endParaRPr>
        </a:p>
      </dgm:t>
    </dgm:pt>
    <dgm:pt modelId="{92ADEA7E-0C8A-4E98-99D0-0F85D55D80AF}" type="parTrans" cxnId="{BAE3D949-B7C3-4122-9825-893C5094F378}">
      <dgm:prSet/>
      <dgm:spPr/>
      <dgm:t>
        <a:bodyPr/>
        <a:lstStyle/>
        <a:p>
          <a:endParaRPr lang="zh-CN" altLang="en-US">
            <a:latin typeface="微软雅黑" panose="020B0503020204020204" pitchFamily="34" charset="-122"/>
            <a:ea typeface="微软雅黑" panose="020B0503020204020204" pitchFamily="34" charset="-122"/>
          </a:endParaRPr>
        </a:p>
      </dgm:t>
    </dgm:pt>
    <dgm:pt modelId="{DE7EF39F-EFAC-43A4-9498-0BE3C8ABD5A9}" type="sibTrans" cxnId="{BAE3D949-B7C3-4122-9825-893C5094F378}">
      <dgm:prSet/>
      <dgm:spPr/>
      <dgm:t>
        <a:bodyPr/>
        <a:lstStyle/>
        <a:p>
          <a:endParaRPr lang="zh-CN" altLang="en-US">
            <a:latin typeface="微软雅黑" panose="020B0503020204020204" pitchFamily="34" charset="-122"/>
            <a:ea typeface="微软雅黑" panose="020B0503020204020204" pitchFamily="34" charset="-122"/>
          </a:endParaRPr>
        </a:p>
      </dgm:t>
    </dgm:pt>
    <dgm:pt modelId="{BEEF18AC-338B-46FF-B4F7-1B8C285583BA}">
      <dgm:prSet phldrT="[文本]"/>
      <dgm:spPr/>
      <dgm:t>
        <a:bodyPr/>
        <a:lstStyle/>
        <a:p>
          <a:r>
            <a:rPr lang="zh-CN" altLang="en-US" dirty="0" smtClean="0">
              <a:latin typeface="微软雅黑" panose="020B0503020204020204" pitchFamily="34" charset="-122"/>
              <a:ea typeface="微软雅黑" panose="020B0503020204020204" pitchFamily="34" charset="-122"/>
            </a:rPr>
            <a:t>异动调整</a:t>
          </a:r>
          <a:endParaRPr lang="zh-CN" altLang="en-US" dirty="0">
            <a:latin typeface="微软雅黑" panose="020B0503020204020204" pitchFamily="34" charset="-122"/>
            <a:ea typeface="微软雅黑" panose="020B0503020204020204" pitchFamily="34" charset="-122"/>
          </a:endParaRPr>
        </a:p>
      </dgm:t>
    </dgm:pt>
    <dgm:pt modelId="{09D9E5A4-9964-46E9-88E9-CC1B34A6FE77}" type="parTrans" cxnId="{50561A62-86E1-4666-9509-9EE8C45AFA6F}">
      <dgm:prSet/>
      <dgm:spPr/>
      <dgm:t>
        <a:bodyPr/>
        <a:lstStyle/>
        <a:p>
          <a:endParaRPr lang="zh-CN" altLang="en-US">
            <a:latin typeface="微软雅黑" panose="020B0503020204020204" pitchFamily="34" charset="-122"/>
            <a:ea typeface="微软雅黑" panose="020B0503020204020204" pitchFamily="34" charset="-122"/>
          </a:endParaRPr>
        </a:p>
      </dgm:t>
    </dgm:pt>
    <dgm:pt modelId="{D5C89843-085B-4A9A-BA79-72A80F068197}" type="sibTrans" cxnId="{50561A62-86E1-4666-9509-9EE8C45AFA6F}">
      <dgm:prSet/>
      <dgm:spPr/>
      <dgm:t>
        <a:bodyPr/>
        <a:lstStyle/>
        <a:p>
          <a:endParaRPr lang="zh-CN" altLang="en-US">
            <a:latin typeface="微软雅黑" panose="020B0503020204020204" pitchFamily="34" charset="-122"/>
            <a:ea typeface="微软雅黑" panose="020B0503020204020204" pitchFamily="34" charset="-122"/>
          </a:endParaRPr>
        </a:p>
      </dgm:t>
    </dgm:pt>
    <dgm:pt modelId="{51888448-49AA-4353-BC21-39A025B547BA}">
      <dgm:prSet phldrT="[文本]"/>
      <dgm:spPr/>
      <dgm:t>
        <a:bodyPr/>
        <a:lstStyle/>
        <a:p>
          <a:r>
            <a:rPr lang="zh-CN" altLang="en-US" dirty="0" smtClean="0">
              <a:latin typeface="微软雅黑" panose="020B0503020204020204" pitchFamily="34" charset="-122"/>
              <a:ea typeface="微软雅黑" panose="020B0503020204020204" pitchFamily="34" charset="-122"/>
            </a:rPr>
            <a:t>特别调整</a:t>
          </a:r>
          <a:endParaRPr lang="zh-CN" altLang="en-US" dirty="0">
            <a:latin typeface="微软雅黑" panose="020B0503020204020204" pitchFamily="34" charset="-122"/>
            <a:ea typeface="微软雅黑" panose="020B0503020204020204" pitchFamily="34" charset="-122"/>
          </a:endParaRPr>
        </a:p>
      </dgm:t>
    </dgm:pt>
    <dgm:pt modelId="{D24583F0-35F5-4DBD-BF7C-27439B2B9F0F}" type="parTrans" cxnId="{BD459B63-8DF8-4C41-91D4-89639350516E}">
      <dgm:prSet/>
      <dgm:spPr/>
      <dgm:t>
        <a:bodyPr/>
        <a:lstStyle/>
        <a:p>
          <a:endParaRPr lang="zh-CN" altLang="en-US">
            <a:latin typeface="微软雅黑" panose="020B0503020204020204" pitchFamily="34" charset="-122"/>
            <a:ea typeface="微软雅黑" panose="020B0503020204020204" pitchFamily="34" charset="-122"/>
          </a:endParaRPr>
        </a:p>
      </dgm:t>
    </dgm:pt>
    <dgm:pt modelId="{DCE40034-75C3-4346-A2E1-B74B0C7831E4}" type="sibTrans" cxnId="{BD459B63-8DF8-4C41-91D4-89639350516E}">
      <dgm:prSet/>
      <dgm:spPr/>
      <dgm:t>
        <a:bodyPr/>
        <a:lstStyle/>
        <a:p>
          <a:endParaRPr lang="zh-CN" altLang="en-US">
            <a:latin typeface="微软雅黑" panose="020B0503020204020204" pitchFamily="34" charset="-122"/>
            <a:ea typeface="微软雅黑" panose="020B0503020204020204" pitchFamily="34" charset="-122"/>
          </a:endParaRPr>
        </a:p>
      </dgm:t>
    </dgm:pt>
    <dgm:pt modelId="{5C4B0D02-FD18-4990-B858-5D57F2E7EA18}" type="pres">
      <dgm:prSet presAssocID="{313EFE44-E86E-4E98-B98F-FF116F625317}" presName="composite" presStyleCnt="0">
        <dgm:presLayoutVars>
          <dgm:chMax val="3"/>
          <dgm:animLvl val="lvl"/>
          <dgm:resizeHandles val="exact"/>
        </dgm:presLayoutVars>
      </dgm:prSet>
      <dgm:spPr/>
    </dgm:pt>
    <dgm:pt modelId="{B6DA80F8-4DA0-4EF7-8BBE-6A7426DDDA72}" type="pres">
      <dgm:prSet presAssocID="{D2EEDBDD-1F9C-474B-B5A0-0EA068EFA4B4}" presName="gear1" presStyleLbl="node1" presStyleIdx="0" presStyleCnt="3">
        <dgm:presLayoutVars>
          <dgm:chMax val="1"/>
          <dgm:bulletEnabled val="1"/>
        </dgm:presLayoutVars>
      </dgm:prSet>
      <dgm:spPr/>
      <dgm:t>
        <a:bodyPr/>
        <a:lstStyle/>
        <a:p>
          <a:endParaRPr lang="zh-CN" altLang="en-US"/>
        </a:p>
      </dgm:t>
    </dgm:pt>
    <dgm:pt modelId="{D8974B46-0DB1-4787-BABD-ADD4293FED1F}" type="pres">
      <dgm:prSet presAssocID="{D2EEDBDD-1F9C-474B-B5A0-0EA068EFA4B4}" presName="gear1srcNode" presStyleLbl="node1" presStyleIdx="0" presStyleCnt="3"/>
      <dgm:spPr/>
      <dgm:t>
        <a:bodyPr/>
        <a:lstStyle/>
        <a:p>
          <a:endParaRPr lang="zh-CN" altLang="en-US"/>
        </a:p>
      </dgm:t>
    </dgm:pt>
    <dgm:pt modelId="{F4DBD7BF-40B5-4EA0-AEDE-EC4B4C81E816}" type="pres">
      <dgm:prSet presAssocID="{D2EEDBDD-1F9C-474B-B5A0-0EA068EFA4B4}" presName="gear1dstNode" presStyleLbl="node1" presStyleIdx="0" presStyleCnt="3"/>
      <dgm:spPr/>
      <dgm:t>
        <a:bodyPr/>
        <a:lstStyle/>
        <a:p>
          <a:endParaRPr lang="zh-CN" altLang="en-US"/>
        </a:p>
      </dgm:t>
    </dgm:pt>
    <dgm:pt modelId="{2FA5292D-6FAF-4615-9E82-A202DE9C626F}" type="pres">
      <dgm:prSet presAssocID="{BEEF18AC-338B-46FF-B4F7-1B8C285583BA}" presName="gear2" presStyleLbl="node1" presStyleIdx="1" presStyleCnt="3">
        <dgm:presLayoutVars>
          <dgm:chMax val="1"/>
          <dgm:bulletEnabled val="1"/>
        </dgm:presLayoutVars>
      </dgm:prSet>
      <dgm:spPr/>
      <dgm:t>
        <a:bodyPr/>
        <a:lstStyle/>
        <a:p>
          <a:endParaRPr lang="zh-CN" altLang="en-US"/>
        </a:p>
      </dgm:t>
    </dgm:pt>
    <dgm:pt modelId="{B751F1FD-1558-4DC0-8F87-DAD50489733E}" type="pres">
      <dgm:prSet presAssocID="{BEEF18AC-338B-46FF-B4F7-1B8C285583BA}" presName="gear2srcNode" presStyleLbl="node1" presStyleIdx="1" presStyleCnt="3"/>
      <dgm:spPr/>
      <dgm:t>
        <a:bodyPr/>
        <a:lstStyle/>
        <a:p>
          <a:endParaRPr lang="zh-CN" altLang="en-US"/>
        </a:p>
      </dgm:t>
    </dgm:pt>
    <dgm:pt modelId="{2D2C5ADE-54FB-40E4-80F2-D35E501B364C}" type="pres">
      <dgm:prSet presAssocID="{BEEF18AC-338B-46FF-B4F7-1B8C285583BA}" presName="gear2dstNode" presStyleLbl="node1" presStyleIdx="1" presStyleCnt="3"/>
      <dgm:spPr/>
      <dgm:t>
        <a:bodyPr/>
        <a:lstStyle/>
        <a:p>
          <a:endParaRPr lang="zh-CN" altLang="en-US"/>
        </a:p>
      </dgm:t>
    </dgm:pt>
    <dgm:pt modelId="{5B1927C7-1655-4523-AF70-AF5292ACC663}" type="pres">
      <dgm:prSet presAssocID="{51888448-49AA-4353-BC21-39A025B547BA}" presName="gear3" presStyleLbl="node1" presStyleIdx="2" presStyleCnt="3"/>
      <dgm:spPr/>
      <dgm:t>
        <a:bodyPr/>
        <a:lstStyle/>
        <a:p>
          <a:endParaRPr lang="zh-CN" altLang="en-US"/>
        </a:p>
      </dgm:t>
    </dgm:pt>
    <dgm:pt modelId="{6AC268B7-F50D-48D8-86B1-631B1F25F9BF}" type="pres">
      <dgm:prSet presAssocID="{51888448-49AA-4353-BC21-39A025B547BA}" presName="gear3tx" presStyleLbl="node1" presStyleIdx="2" presStyleCnt="3">
        <dgm:presLayoutVars>
          <dgm:chMax val="1"/>
          <dgm:bulletEnabled val="1"/>
        </dgm:presLayoutVars>
      </dgm:prSet>
      <dgm:spPr/>
      <dgm:t>
        <a:bodyPr/>
        <a:lstStyle/>
        <a:p>
          <a:endParaRPr lang="zh-CN" altLang="en-US"/>
        </a:p>
      </dgm:t>
    </dgm:pt>
    <dgm:pt modelId="{6B8F1514-074E-45B4-B563-B73DF32A380E}" type="pres">
      <dgm:prSet presAssocID="{51888448-49AA-4353-BC21-39A025B547BA}" presName="gear3srcNode" presStyleLbl="node1" presStyleIdx="2" presStyleCnt="3"/>
      <dgm:spPr/>
      <dgm:t>
        <a:bodyPr/>
        <a:lstStyle/>
        <a:p>
          <a:endParaRPr lang="zh-CN" altLang="en-US"/>
        </a:p>
      </dgm:t>
    </dgm:pt>
    <dgm:pt modelId="{21BD3E2F-EE31-4FF1-86A7-973876B57726}" type="pres">
      <dgm:prSet presAssocID="{51888448-49AA-4353-BC21-39A025B547BA}" presName="gear3dstNode" presStyleLbl="node1" presStyleIdx="2" presStyleCnt="3"/>
      <dgm:spPr/>
      <dgm:t>
        <a:bodyPr/>
        <a:lstStyle/>
        <a:p>
          <a:endParaRPr lang="zh-CN" altLang="en-US"/>
        </a:p>
      </dgm:t>
    </dgm:pt>
    <dgm:pt modelId="{0E4AE60F-DC61-40C2-BD81-2F7AC6B70871}" type="pres">
      <dgm:prSet presAssocID="{DE7EF39F-EFAC-43A4-9498-0BE3C8ABD5A9}" presName="connector1" presStyleLbl="sibTrans2D1" presStyleIdx="0" presStyleCnt="3"/>
      <dgm:spPr/>
      <dgm:t>
        <a:bodyPr/>
        <a:lstStyle/>
        <a:p>
          <a:endParaRPr lang="zh-CN" altLang="en-US"/>
        </a:p>
      </dgm:t>
    </dgm:pt>
    <dgm:pt modelId="{4A570EED-7143-46AE-9789-DE9491359F1A}" type="pres">
      <dgm:prSet presAssocID="{D5C89843-085B-4A9A-BA79-72A80F068197}" presName="connector2" presStyleLbl="sibTrans2D1" presStyleIdx="1" presStyleCnt="3"/>
      <dgm:spPr/>
      <dgm:t>
        <a:bodyPr/>
        <a:lstStyle/>
        <a:p>
          <a:endParaRPr lang="zh-CN" altLang="en-US"/>
        </a:p>
      </dgm:t>
    </dgm:pt>
    <dgm:pt modelId="{C47E4913-5DCA-4E04-ADCF-74D810572C8A}" type="pres">
      <dgm:prSet presAssocID="{DCE40034-75C3-4346-A2E1-B74B0C7831E4}" presName="connector3" presStyleLbl="sibTrans2D1" presStyleIdx="2" presStyleCnt="3"/>
      <dgm:spPr/>
      <dgm:t>
        <a:bodyPr/>
        <a:lstStyle/>
        <a:p>
          <a:endParaRPr lang="zh-CN" altLang="en-US"/>
        </a:p>
      </dgm:t>
    </dgm:pt>
  </dgm:ptLst>
  <dgm:cxnLst>
    <dgm:cxn modelId="{37E57466-0FB4-4313-AAB0-87939BC439E7}" type="presOf" srcId="{51888448-49AA-4353-BC21-39A025B547BA}" destId="{6AC268B7-F50D-48D8-86B1-631B1F25F9BF}" srcOrd="1" destOrd="0" presId="urn:microsoft.com/office/officeart/2005/8/layout/gear1"/>
    <dgm:cxn modelId="{8DDFA6E3-9739-4880-AE1A-DD6644C3FD2D}" type="presOf" srcId="{DE7EF39F-EFAC-43A4-9498-0BE3C8ABD5A9}" destId="{0E4AE60F-DC61-40C2-BD81-2F7AC6B70871}" srcOrd="0" destOrd="0" presId="urn:microsoft.com/office/officeart/2005/8/layout/gear1"/>
    <dgm:cxn modelId="{C510397D-0331-4780-BC3D-5828D3E26FFE}" type="presOf" srcId="{D2EEDBDD-1F9C-474B-B5A0-0EA068EFA4B4}" destId="{D8974B46-0DB1-4787-BABD-ADD4293FED1F}" srcOrd="1" destOrd="0" presId="urn:microsoft.com/office/officeart/2005/8/layout/gear1"/>
    <dgm:cxn modelId="{BAE3D949-B7C3-4122-9825-893C5094F378}" srcId="{313EFE44-E86E-4E98-B98F-FF116F625317}" destId="{D2EEDBDD-1F9C-474B-B5A0-0EA068EFA4B4}" srcOrd="0" destOrd="0" parTransId="{92ADEA7E-0C8A-4E98-99D0-0F85D55D80AF}" sibTransId="{DE7EF39F-EFAC-43A4-9498-0BE3C8ABD5A9}"/>
    <dgm:cxn modelId="{50561A62-86E1-4666-9509-9EE8C45AFA6F}" srcId="{313EFE44-E86E-4E98-B98F-FF116F625317}" destId="{BEEF18AC-338B-46FF-B4F7-1B8C285583BA}" srcOrd="1" destOrd="0" parTransId="{09D9E5A4-9964-46E9-88E9-CC1B34A6FE77}" sibTransId="{D5C89843-085B-4A9A-BA79-72A80F068197}"/>
    <dgm:cxn modelId="{20CD2043-384F-41A8-931D-B55768BEE1F6}" type="presOf" srcId="{D2EEDBDD-1F9C-474B-B5A0-0EA068EFA4B4}" destId="{B6DA80F8-4DA0-4EF7-8BBE-6A7426DDDA72}" srcOrd="0" destOrd="0" presId="urn:microsoft.com/office/officeart/2005/8/layout/gear1"/>
    <dgm:cxn modelId="{BD459B63-8DF8-4C41-91D4-89639350516E}" srcId="{313EFE44-E86E-4E98-B98F-FF116F625317}" destId="{51888448-49AA-4353-BC21-39A025B547BA}" srcOrd="2" destOrd="0" parTransId="{D24583F0-35F5-4DBD-BF7C-27439B2B9F0F}" sibTransId="{DCE40034-75C3-4346-A2E1-B74B0C7831E4}"/>
    <dgm:cxn modelId="{18FD6933-9112-431D-A0E8-3CC758BD16B5}" type="presOf" srcId="{51888448-49AA-4353-BC21-39A025B547BA}" destId="{21BD3E2F-EE31-4FF1-86A7-973876B57726}" srcOrd="3" destOrd="0" presId="urn:microsoft.com/office/officeart/2005/8/layout/gear1"/>
    <dgm:cxn modelId="{ED904A16-9025-4339-871F-641E8EA69D98}" type="presOf" srcId="{51888448-49AA-4353-BC21-39A025B547BA}" destId="{6B8F1514-074E-45B4-B563-B73DF32A380E}" srcOrd="2" destOrd="0" presId="urn:microsoft.com/office/officeart/2005/8/layout/gear1"/>
    <dgm:cxn modelId="{8AB2C3F2-D9CE-4A75-8CD5-F078E9433F01}" type="presOf" srcId="{BEEF18AC-338B-46FF-B4F7-1B8C285583BA}" destId="{2D2C5ADE-54FB-40E4-80F2-D35E501B364C}" srcOrd="2" destOrd="0" presId="urn:microsoft.com/office/officeart/2005/8/layout/gear1"/>
    <dgm:cxn modelId="{6A1CBF3F-5A31-42FA-926C-E6D0013EE79E}" type="presOf" srcId="{DCE40034-75C3-4346-A2E1-B74B0C7831E4}" destId="{C47E4913-5DCA-4E04-ADCF-74D810572C8A}" srcOrd="0" destOrd="0" presId="urn:microsoft.com/office/officeart/2005/8/layout/gear1"/>
    <dgm:cxn modelId="{264D153A-0A66-4CAB-BFA9-A54E1502A8FF}" type="presOf" srcId="{BEEF18AC-338B-46FF-B4F7-1B8C285583BA}" destId="{B751F1FD-1558-4DC0-8F87-DAD50489733E}" srcOrd="1" destOrd="0" presId="urn:microsoft.com/office/officeart/2005/8/layout/gear1"/>
    <dgm:cxn modelId="{A2A88384-FB02-41B5-B0D0-62152F9BB81D}" type="presOf" srcId="{D5C89843-085B-4A9A-BA79-72A80F068197}" destId="{4A570EED-7143-46AE-9789-DE9491359F1A}" srcOrd="0" destOrd="0" presId="urn:microsoft.com/office/officeart/2005/8/layout/gear1"/>
    <dgm:cxn modelId="{13A6F0CC-5A41-4C31-9B2A-335CEB2F3D95}" type="presOf" srcId="{51888448-49AA-4353-BC21-39A025B547BA}" destId="{5B1927C7-1655-4523-AF70-AF5292ACC663}" srcOrd="0" destOrd="0" presId="urn:microsoft.com/office/officeart/2005/8/layout/gear1"/>
    <dgm:cxn modelId="{927D2252-71E4-4196-BC52-D562A28472FC}" type="presOf" srcId="{D2EEDBDD-1F9C-474B-B5A0-0EA068EFA4B4}" destId="{F4DBD7BF-40B5-4EA0-AEDE-EC4B4C81E816}" srcOrd="2" destOrd="0" presId="urn:microsoft.com/office/officeart/2005/8/layout/gear1"/>
    <dgm:cxn modelId="{B0222ABF-64C9-4B97-8E29-901D9076DAF1}" type="presOf" srcId="{313EFE44-E86E-4E98-B98F-FF116F625317}" destId="{5C4B0D02-FD18-4990-B858-5D57F2E7EA18}" srcOrd="0" destOrd="0" presId="urn:microsoft.com/office/officeart/2005/8/layout/gear1"/>
    <dgm:cxn modelId="{A48769F7-869C-4C5A-BCAF-24414C0EE8D1}" type="presOf" srcId="{BEEF18AC-338B-46FF-B4F7-1B8C285583BA}" destId="{2FA5292D-6FAF-4615-9E82-A202DE9C626F}" srcOrd="0" destOrd="0" presId="urn:microsoft.com/office/officeart/2005/8/layout/gear1"/>
    <dgm:cxn modelId="{9BBE22A4-13ED-4373-9A61-6454A3A3F6B3}" type="presParOf" srcId="{5C4B0D02-FD18-4990-B858-5D57F2E7EA18}" destId="{B6DA80F8-4DA0-4EF7-8BBE-6A7426DDDA72}" srcOrd="0" destOrd="0" presId="urn:microsoft.com/office/officeart/2005/8/layout/gear1"/>
    <dgm:cxn modelId="{F1F8E0BB-E9AB-43CC-AE7E-627C01A8D448}" type="presParOf" srcId="{5C4B0D02-FD18-4990-B858-5D57F2E7EA18}" destId="{D8974B46-0DB1-4787-BABD-ADD4293FED1F}" srcOrd="1" destOrd="0" presId="urn:microsoft.com/office/officeart/2005/8/layout/gear1"/>
    <dgm:cxn modelId="{2A068621-EBF9-4AE1-B3BE-50FFC9E41CB9}" type="presParOf" srcId="{5C4B0D02-FD18-4990-B858-5D57F2E7EA18}" destId="{F4DBD7BF-40B5-4EA0-AEDE-EC4B4C81E816}" srcOrd="2" destOrd="0" presId="urn:microsoft.com/office/officeart/2005/8/layout/gear1"/>
    <dgm:cxn modelId="{74C04191-07FD-4CF2-AE33-1A2F54470184}" type="presParOf" srcId="{5C4B0D02-FD18-4990-B858-5D57F2E7EA18}" destId="{2FA5292D-6FAF-4615-9E82-A202DE9C626F}" srcOrd="3" destOrd="0" presId="urn:microsoft.com/office/officeart/2005/8/layout/gear1"/>
    <dgm:cxn modelId="{3D682D02-9EDB-41CC-8232-A1A3B1A831A3}" type="presParOf" srcId="{5C4B0D02-FD18-4990-B858-5D57F2E7EA18}" destId="{B751F1FD-1558-4DC0-8F87-DAD50489733E}" srcOrd="4" destOrd="0" presId="urn:microsoft.com/office/officeart/2005/8/layout/gear1"/>
    <dgm:cxn modelId="{14695FDA-8BA3-4037-B111-EB8C076CE920}" type="presParOf" srcId="{5C4B0D02-FD18-4990-B858-5D57F2E7EA18}" destId="{2D2C5ADE-54FB-40E4-80F2-D35E501B364C}" srcOrd="5" destOrd="0" presId="urn:microsoft.com/office/officeart/2005/8/layout/gear1"/>
    <dgm:cxn modelId="{D1D829FB-379F-4826-89D6-3626A3350E5B}" type="presParOf" srcId="{5C4B0D02-FD18-4990-B858-5D57F2E7EA18}" destId="{5B1927C7-1655-4523-AF70-AF5292ACC663}" srcOrd="6" destOrd="0" presId="urn:microsoft.com/office/officeart/2005/8/layout/gear1"/>
    <dgm:cxn modelId="{A2930443-8978-42A7-9A9E-27854471D265}" type="presParOf" srcId="{5C4B0D02-FD18-4990-B858-5D57F2E7EA18}" destId="{6AC268B7-F50D-48D8-86B1-631B1F25F9BF}" srcOrd="7" destOrd="0" presId="urn:microsoft.com/office/officeart/2005/8/layout/gear1"/>
    <dgm:cxn modelId="{5985F3A8-59EB-4297-8D58-8E7653584B47}" type="presParOf" srcId="{5C4B0D02-FD18-4990-B858-5D57F2E7EA18}" destId="{6B8F1514-074E-45B4-B563-B73DF32A380E}" srcOrd="8" destOrd="0" presId="urn:microsoft.com/office/officeart/2005/8/layout/gear1"/>
    <dgm:cxn modelId="{142CF244-6F3D-4F57-BE63-5651B57598C3}" type="presParOf" srcId="{5C4B0D02-FD18-4990-B858-5D57F2E7EA18}" destId="{21BD3E2F-EE31-4FF1-86A7-973876B57726}" srcOrd="9" destOrd="0" presId="urn:microsoft.com/office/officeart/2005/8/layout/gear1"/>
    <dgm:cxn modelId="{CE705EB4-379A-4F76-AB28-4D2E335A89F7}" type="presParOf" srcId="{5C4B0D02-FD18-4990-B858-5D57F2E7EA18}" destId="{0E4AE60F-DC61-40C2-BD81-2F7AC6B70871}" srcOrd="10" destOrd="0" presId="urn:microsoft.com/office/officeart/2005/8/layout/gear1"/>
    <dgm:cxn modelId="{B65EEF3F-67BB-44E2-AE6B-6801D9E4A741}" type="presParOf" srcId="{5C4B0D02-FD18-4990-B858-5D57F2E7EA18}" destId="{4A570EED-7143-46AE-9789-DE9491359F1A}" srcOrd="11" destOrd="0" presId="urn:microsoft.com/office/officeart/2005/8/layout/gear1"/>
    <dgm:cxn modelId="{75E9C9FE-A210-41E6-B440-6C5C5F100B94}" type="presParOf" srcId="{5C4B0D02-FD18-4990-B858-5D57F2E7EA18}" destId="{C47E4913-5DCA-4E04-ADCF-74D810572C8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a:p>
        </p:txBody>
      </p:sp>
      <p:sp>
        <p:nvSpPr>
          <p:cNvPr id="31748" name="Rectangle 4"/>
          <p:cNvSpPr>
            <a:spLocks noGrp="1" noChangeArrowheads="1"/>
          </p:cNvSpPr>
          <p:nvPr>
            <p:ph type="ftr" sz="quarter" idx="2"/>
          </p:nvPr>
        </p:nvSpPr>
        <p:spPr bwMode="auto">
          <a:xfrm>
            <a:off x="0" y="9067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31749" name="Rectangle 5"/>
          <p:cNvSpPr>
            <a:spLocks noGrp="1" noChangeArrowheads="1"/>
          </p:cNvSpPr>
          <p:nvPr>
            <p:ph type="sldNum" sz="quarter" idx="3"/>
          </p:nvPr>
        </p:nvSpPr>
        <p:spPr bwMode="auto">
          <a:xfrm>
            <a:off x="3886200" y="9067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BD183D08-63EE-48AF-842A-4A1BA7D2157F}" type="slidenum">
              <a:rPr lang="en-US" altLang="zh-CN"/>
              <a:pPr>
                <a:defRPr/>
              </a:pPr>
              <a:t>‹#›</a:t>
            </a:fld>
            <a:endParaRPr lang="en-US" altLang="zh-CN"/>
          </a:p>
        </p:txBody>
      </p:sp>
    </p:spTree>
    <p:extLst>
      <p:ext uri="{BB962C8B-B14F-4D97-AF65-F5344CB8AC3E}">
        <p14:creationId xmlns:p14="http://schemas.microsoft.com/office/powerpoint/2010/main" val="243092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a:p>
        </p:txBody>
      </p:sp>
      <p:sp>
        <p:nvSpPr>
          <p:cNvPr id="11268" name="Rectangle 4"/>
          <p:cNvSpPr>
            <a:spLocks noGrp="1" noRot="1" noChangeAspect="1" noChangeArrowheads="1" noTextEdit="1"/>
          </p:cNvSpPr>
          <p:nvPr>
            <p:ph type="sldImg" idx="2"/>
          </p:nvPr>
        </p:nvSpPr>
        <p:spPr bwMode="auto">
          <a:xfrm>
            <a:off x="1041400" y="6858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914400" y="44958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2230" name="Rectangle 6"/>
          <p:cNvSpPr>
            <a:spLocks noGrp="1" noChangeArrowheads="1"/>
          </p:cNvSpPr>
          <p:nvPr>
            <p:ph type="ftr" sz="quarter" idx="4"/>
          </p:nvPr>
        </p:nvSpPr>
        <p:spPr bwMode="auto">
          <a:xfrm>
            <a:off x="0" y="9067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52231" name="Rectangle 7"/>
          <p:cNvSpPr>
            <a:spLocks noGrp="1" noChangeArrowheads="1"/>
          </p:cNvSpPr>
          <p:nvPr>
            <p:ph type="sldNum" sz="quarter" idx="5"/>
          </p:nvPr>
        </p:nvSpPr>
        <p:spPr bwMode="auto">
          <a:xfrm>
            <a:off x="3886200" y="9067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0808EE80-8936-4809-B0AE-5E3219CA21E3}" type="slidenum">
              <a:rPr lang="en-US" altLang="zh-CN"/>
              <a:pPr>
                <a:defRPr/>
              </a:pPr>
              <a:t>‹#›</a:t>
            </a:fld>
            <a:endParaRPr lang="en-US" altLang="zh-CN"/>
          </a:p>
        </p:txBody>
      </p:sp>
    </p:spTree>
    <p:extLst>
      <p:ext uri="{BB962C8B-B14F-4D97-AF65-F5344CB8AC3E}">
        <p14:creationId xmlns:p14="http://schemas.microsoft.com/office/powerpoint/2010/main" val="671793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F4E35919-D97A-4F1A-87BD-1EED9ECCF7B0}" type="slidenum">
              <a:rPr lang="en-US" altLang="zh-CN"/>
              <a:pPr/>
              <a:t>44</a:t>
            </a:fld>
            <a:endParaRPr lang="en-US" altLang="zh-CN"/>
          </a:p>
        </p:txBody>
      </p:sp>
      <p:sp>
        <p:nvSpPr>
          <p:cNvPr id="44034" name="Rectangle 2"/>
          <p:cNvSpPr>
            <a:spLocks noGrp="1" noRot="1" noChangeAspect="1" noChangeArrowheads="1" noTextEdit="1"/>
          </p:cNvSpPr>
          <p:nvPr>
            <p:ph type="sldImg"/>
          </p:nvPr>
        </p:nvSpPr>
        <p:spPr>
          <a:xfrm>
            <a:off x="1089025" y="741363"/>
            <a:ext cx="4725988" cy="3544887"/>
          </a:xfrm>
          <a:ln w="12700" cap="flat"/>
        </p:spPr>
      </p:sp>
      <p:sp>
        <p:nvSpPr>
          <p:cNvPr id="44035" name="Rectangle 3"/>
          <p:cNvSpPr>
            <a:spLocks noGrp="1" noChangeArrowheads="1"/>
          </p:cNvSpPr>
          <p:nvPr>
            <p:ph type="body" idx="1"/>
          </p:nvPr>
        </p:nvSpPr>
        <p:spPr>
          <a:xfrm>
            <a:off x="941389" y="4510093"/>
            <a:ext cx="5019675" cy="4290048"/>
          </a:xfrm>
          <a:noFill/>
          <a:ln/>
        </p:spPr>
        <p:txBody>
          <a:bodyPr lIns="92075" tIns="46038" rIns="92075" bIns="46038"/>
          <a:lstStyle/>
          <a:p>
            <a:pPr eaLnBrk="1" hangingPunct="1"/>
            <a:endParaRPr lang="zh-CN" altLang="en-US" smtClean="0"/>
          </a:p>
        </p:txBody>
      </p:sp>
    </p:spTree>
    <p:extLst>
      <p:ext uri="{BB962C8B-B14F-4D97-AF65-F5344CB8AC3E}">
        <p14:creationId xmlns:p14="http://schemas.microsoft.com/office/powerpoint/2010/main" val="427281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项目奖金设计的难度：</a:t>
            </a:r>
            <a:endParaRPr lang="en-US" altLang="zh-CN" dirty="0" smtClean="0"/>
          </a:p>
          <a:p>
            <a:r>
              <a:rPr lang="en-US" altLang="zh-CN" dirty="0" smtClean="0"/>
              <a:t>1</a:t>
            </a:r>
            <a:r>
              <a:rPr lang="zh-CN" altLang="en-US" dirty="0" smtClean="0"/>
              <a:t>）总额比例控制；（奖金生成公式怎么设）要考虑项目难度，要考虑项目周期。</a:t>
            </a:r>
            <a:endParaRPr lang="en-US" altLang="zh-CN" dirty="0" smtClean="0"/>
          </a:p>
          <a:p>
            <a:r>
              <a:rPr lang="en-US" altLang="zh-CN" dirty="0" smtClean="0"/>
              <a:t>2</a:t>
            </a:r>
            <a:r>
              <a:rPr lang="zh-CN" altLang="en-US" dirty="0" smtClean="0"/>
              <a:t>）过程考核；（目标清晰指的是结果考核，项目考核清晰指的是过程考核清晰）</a:t>
            </a:r>
            <a:endParaRPr lang="en-US" altLang="zh-CN" dirty="0" smtClean="0"/>
          </a:p>
          <a:p>
            <a:r>
              <a:rPr lang="en-US" altLang="zh-CN" dirty="0" smtClean="0"/>
              <a:t>3</a:t>
            </a:r>
            <a:r>
              <a:rPr lang="zh-CN" altLang="en-US" dirty="0" smtClean="0"/>
              <a:t>）项目贡献系数；</a:t>
            </a:r>
          </a:p>
          <a:p>
            <a:endParaRPr lang="zh-CN" altLang="en-US" dirty="0"/>
          </a:p>
        </p:txBody>
      </p:sp>
      <p:sp>
        <p:nvSpPr>
          <p:cNvPr id="4" name="灯片编号占位符 3"/>
          <p:cNvSpPr>
            <a:spLocks noGrp="1"/>
          </p:cNvSpPr>
          <p:nvPr>
            <p:ph type="sldNum" sz="quarter" idx="10"/>
          </p:nvPr>
        </p:nvSpPr>
        <p:spPr/>
        <p:txBody>
          <a:bodyPr/>
          <a:lstStyle/>
          <a:p>
            <a:pPr>
              <a:defRPr/>
            </a:pPr>
            <a:fld id="{0808EE80-8936-4809-B0AE-5E3219CA21E3}" type="slidenum">
              <a:rPr lang="en-US" altLang="zh-CN" smtClean="0"/>
              <a:pPr>
                <a:defRPr/>
              </a:pPr>
              <a:t>89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、年终奖预算：总包比例的多少，与销售额增长，利润目标的达成挂钩；</a:t>
            </a:r>
            <a:endParaRPr lang="en-US" altLang="zh-CN" dirty="0" smtClean="0"/>
          </a:p>
          <a:p>
            <a:r>
              <a:rPr lang="en-US" altLang="zh-CN" dirty="0" smtClean="0"/>
              <a:t>2</a:t>
            </a:r>
            <a:r>
              <a:rPr lang="zh-CN" altLang="en-US" dirty="0" smtClean="0"/>
              <a:t>、组织绩效考核，既有大组织（分子公司、经营单元体）、也有小组织（部门绩效）；</a:t>
            </a:r>
            <a:endParaRPr lang="en-US" altLang="zh-CN" dirty="0" smtClean="0"/>
          </a:p>
          <a:p>
            <a:r>
              <a:rPr lang="en-US" altLang="zh-CN" dirty="0" smtClean="0"/>
              <a:t>3</a:t>
            </a:r>
            <a:r>
              <a:rPr lang="zh-CN" altLang="en-US" dirty="0" smtClean="0"/>
              <a:t>、年终奖核算的细则，落实到公式。</a:t>
            </a:r>
            <a:endParaRPr lang="en-US" altLang="zh-CN" dirty="0" smtClean="0"/>
          </a:p>
        </p:txBody>
      </p:sp>
      <p:sp>
        <p:nvSpPr>
          <p:cNvPr id="4" name="灯片编号占位符 3"/>
          <p:cNvSpPr>
            <a:spLocks noGrp="1"/>
          </p:cNvSpPr>
          <p:nvPr>
            <p:ph type="sldNum" sz="quarter" idx="10"/>
          </p:nvPr>
        </p:nvSpPr>
        <p:spPr/>
        <p:txBody>
          <a:bodyPr/>
          <a:lstStyle/>
          <a:p>
            <a:pPr>
              <a:defRPr/>
            </a:pPr>
            <a:fld id="{0808EE80-8936-4809-B0AE-5E3219CA21E3}" type="slidenum">
              <a:rPr lang="en-US" altLang="zh-CN" smtClean="0"/>
              <a:pPr>
                <a:defRPr/>
              </a:pPr>
              <a:t>90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5EA303A-A419-44A5-9487-4C0421BDE0D9}"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2052EC-A879-4D2D-8E23-00CECC8344A4}" type="slidenum">
              <a:rPr lang="zh-CN" altLang="en-US"/>
              <a:pPr>
                <a:defRPr/>
              </a:pPr>
              <a:t>‹#›</a:t>
            </a:fld>
            <a:endParaRPr lang="zh-CN" altLang="en-US"/>
          </a:p>
        </p:txBody>
      </p:sp>
    </p:spTree>
    <p:extLst>
      <p:ext uri="{BB962C8B-B14F-4D97-AF65-F5344CB8AC3E}">
        <p14:creationId xmlns:p14="http://schemas.microsoft.com/office/powerpoint/2010/main" val="58879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5A0A441-3A27-49B8-9AB6-D4073A913C70}"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0FF864C-8BA2-4DAA-90E5-EDB7F0EF50C2}" type="slidenum">
              <a:rPr lang="zh-CN" altLang="en-US"/>
              <a:pPr>
                <a:defRPr/>
              </a:pPr>
              <a:t>‹#›</a:t>
            </a:fld>
            <a:endParaRPr lang="zh-CN" altLang="en-US"/>
          </a:p>
        </p:txBody>
      </p:sp>
    </p:spTree>
    <p:extLst>
      <p:ext uri="{BB962C8B-B14F-4D97-AF65-F5344CB8AC3E}">
        <p14:creationId xmlns:p14="http://schemas.microsoft.com/office/powerpoint/2010/main" val="47321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317EFBE-A663-4FBB-90D2-F1E194F27184}"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92F79CD-5F6E-4566-8455-41772679B247}" type="slidenum">
              <a:rPr lang="zh-CN" altLang="en-US"/>
              <a:pPr>
                <a:defRPr/>
              </a:pPr>
              <a:t>‹#›</a:t>
            </a:fld>
            <a:endParaRPr lang="zh-CN" altLang="en-US"/>
          </a:p>
        </p:txBody>
      </p:sp>
    </p:spTree>
    <p:extLst>
      <p:ext uri="{BB962C8B-B14F-4D97-AF65-F5344CB8AC3E}">
        <p14:creationId xmlns:p14="http://schemas.microsoft.com/office/powerpoint/2010/main" val="66530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C867A65-02F1-4FF1-8651-B84D80427F99}"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A78147-EF90-4E9A-9F97-F410F881C0D3}" type="slidenum">
              <a:rPr lang="zh-CN" altLang="en-US"/>
              <a:pPr>
                <a:defRPr/>
              </a:pPr>
              <a:t>‹#›</a:t>
            </a:fld>
            <a:endParaRPr lang="zh-CN" altLang="en-US"/>
          </a:p>
        </p:txBody>
      </p:sp>
    </p:spTree>
    <p:extLst>
      <p:ext uri="{BB962C8B-B14F-4D97-AF65-F5344CB8AC3E}">
        <p14:creationId xmlns:p14="http://schemas.microsoft.com/office/powerpoint/2010/main" val="369500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7E9CB0-FEA3-4B60-A811-19C92CEE2EDC}"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87F752E-2586-4966-B3D5-F7BE89ECA24D}" type="slidenum">
              <a:rPr lang="zh-CN" altLang="en-US"/>
              <a:pPr>
                <a:defRPr/>
              </a:pPr>
              <a:t>‹#›</a:t>
            </a:fld>
            <a:endParaRPr lang="zh-CN" altLang="en-US"/>
          </a:p>
        </p:txBody>
      </p:sp>
    </p:spTree>
    <p:extLst>
      <p:ext uri="{BB962C8B-B14F-4D97-AF65-F5344CB8AC3E}">
        <p14:creationId xmlns:p14="http://schemas.microsoft.com/office/powerpoint/2010/main" val="1242673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F4075F8-54A5-4999-8CA8-4CE994F5108C}"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2B8831-5D2B-4981-A7AC-F6CF2BBDE591}" type="slidenum">
              <a:rPr lang="zh-CN" altLang="en-US"/>
              <a:pPr>
                <a:defRPr/>
              </a:pPr>
              <a:t>‹#›</a:t>
            </a:fld>
            <a:endParaRPr lang="zh-CN" altLang="en-US"/>
          </a:p>
        </p:txBody>
      </p:sp>
    </p:spTree>
    <p:extLst>
      <p:ext uri="{BB962C8B-B14F-4D97-AF65-F5344CB8AC3E}">
        <p14:creationId xmlns:p14="http://schemas.microsoft.com/office/powerpoint/2010/main" val="352540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FC90AFE-B0C7-41BF-821B-ED14B4CB7F32}"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CD0FA3-3DDC-48BB-88F2-10050962AE10}" type="slidenum">
              <a:rPr lang="zh-CN" altLang="en-US"/>
              <a:pPr>
                <a:defRPr/>
              </a:pPr>
              <a:t>‹#›</a:t>
            </a:fld>
            <a:endParaRPr lang="zh-CN" altLang="en-US"/>
          </a:p>
        </p:txBody>
      </p:sp>
    </p:spTree>
    <p:extLst>
      <p:ext uri="{BB962C8B-B14F-4D97-AF65-F5344CB8AC3E}">
        <p14:creationId xmlns:p14="http://schemas.microsoft.com/office/powerpoint/2010/main" val="156943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AFD8F00-4DAB-41EE-992F-AB65874970DD}" type="datetimeFigureOut">
              <a:rPr lang="zh-CN" altLang="en-US"/>
              <a:pPr>
                <a:defRPr/>
              </a:pPr>
              <a:t>2018/12/27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DD245BA-C9D4-4F50-AA9D-1059B941C2D4}" type="slidenum">
              <a:rPr lang="zh-CN" altLang="en-US"/>
              <a:pPr>
                <a:defRPr/>
              </a:pPr>
              <a:t>‹#›</a:t>
            </a:fld>
            <a:endParaRPr lang="zh-CN" altLang="en-US"/>
          </a:p>
        </p:txBody>
      </p:sp>
    </p:spTree>
    <p:extLst>
      <p:ext uri="{BB962C8B-B14F-4D97-AF65-F5344CB8AC3E}">
        <p14:creationId xmlns:p14="http://schemas.microsoft.com/office/powerpoint/2010/main" val="190368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6B30A8D-33AE-4D29-A4F5-83C001E1CE1A}" type="datetimeFigureOut">
              <a:rPr lang="zh-CN" altLang="en-US"/>
              <a:pPr>
                <a:defRPr/>
              </a:pPr>
              <a:t>2018/12/27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672BF89-3FA5-42DC-83F4-B03BCDEB118D}" type="slidenum">
              <a:rPr lang="zh-CN" altLang="en-US"/>
              <a:pPr>
                <a:defRPr/>
              </a:pPr>
              <a:t>‹#›</a:t>
            </a:fld>
            <a:endParaRPr lang="zh-CN" altLang="en-US"/>
          </a:p>
        </p:txBody>
      </p:sp>
    </p:spTree>
    <p:extLst>
      <p:ext uri="{BB962C8B-B14F-4D97-AF65-F5344CB8AC3E}">
        <p14:creationId xmlns:p14="http://schemas.microsoft.com/office/powerpoint/2010/main" val="364940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49BBC3A-41EA-4961-A05E-BEAAEF94DE5D}" type="datetimeFigureOut">
              <a:rPr lang="zh-CN" altLang="en-US"/>
              <a:pPr>
                <a:defRPr/>
              </a:pPr>
              <a:t>2018/12/27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9D79FC0-36B6-42CA-8737-6DA51A3448C9}" type="slidenum">
              <a:rPr lang="zh-CN" altLang="en-US"/>
              <a:pPr>
                <a:defRPr/>
              </a:pPr>
              <a:t>‹#›</a:t>
            </a:fld>
            <a:endParaRPr lang="zh-CN" altLang="en-US"/>
          </a:p>
        </p:txBody>
      </p:sp>
    </p:spTree>
    <p:extLst>
      <p:ext uri="{BB962C8B-B14F-4D97-AF65-F5344CB8AC3E}">
        <p14:creationId xmlns:p14="http://schemas.microsoft.com/office/powerpoint/2010/main" val="221633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737A8CD-C8B5-4206-B3A6-59EB4307C12D}"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63BDF96-6E82-4ECE-A918-1D92CEEF9937}" type="slidenum">
              <a:rPr lang="zh-CN" altLang="en-US"/>
              <a:pPr>
                <a:defRPr/>
              </a:pPr>
              <a:t>‹#›</a:t>
            </a:fld>
            <a:endParaRPr lang="zh-CN" altLang="en-US"/>
          </a:p>
        </p:txBody>
      </p:sp>
    </p:spTree>
    <p:extLst>
      <p:ext uri="{BB962C8B-B14F-4D97-AF65-F5344CB8AC3E}">
        <p14:creationId xmlns:p14="http://schemas.microsoft.com/office/powerpoint/2010/main" val="1507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37C8451-396B-41B7-B38A-30B7C622F5B9}"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333E73-198C-4F67-9A37-4421B4DC6DE1}" type="slidenum">
              <a:rPr lang="zh-CN" altLang="en-US"/>
              <a:pPr>
                <a:defRPr/>
              </a:pPr>
              <a:t>‹#›</a:t>
            </a:fld>
            <a:endParaRPr lang="zh-CN" altLang="en-US"/>
          </a:p>
        </p:txBody>
      </p:sp>
    </p:spTree>
    <p:extLst>
      <p:ext uri="{BB962C8B-B14F-4D97-AF65-F5344CB8AC3E}">
        <p14:creationId xmlns:p14="http://schemas.microsoft.com/office/powerpoint/2010/main" val="1539911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0E30250-9F43-4147-B102-1883522BAAAC}"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1156DF8-B28B-42DA-B29C-AD878E230565}" type="slidenum">
              <a:rPr lang="zh-CN" altLang="en-US"/>
              <a:pPr>
                <a:defRPr/>
              </a:pPr>
              <a:t>‹#›</a:t>
            </a:fld>
            <a:endParaRPr lang="zh-CN" altLang="en-US"/>
          </a:p>
        </p:txBody>
      </p:sp>
    </p:spTree>
    <p:extLst>
      <p:ext uri="{BB962C8B-B14F-4D97-AF65-F5344CB8AC3E}">
        <p14:creationId xmlns:p14="http://schemas.microsoft.com/office/powerpoint/2010/main" val="191613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C6CCF14-B8D2-408E-B724-1D97B71AB94E}"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1EA96C-B477-4603-996A-75E9DCCAD9BF}" type="slidenum">
              <a:rPr lang="zh-CN" altLang="en-US"/>
              <a:pPr>
                <a:defRPr/>
              </a:pPr>
              <a:t>‹#›</a:t>
            </a:fld>
            <a:endParaRPr lang="zh-CN" altLang="en-US"/>
          </a:p>
        </p:txBody>
      </p:sp>
    </p:spTree>
    <p:extLst>
      <p:ext uri="{BB962C8B-B14F-4D97-AF65-F5344CB8AC3E}">
        <p14:creationId xmlns:p14="http://schemas.microsoft.com/office/powerpoint/2010/main" val="1516288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F04173-3090-432E-803F-D22196815B6A}"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203119-40BD-4883-AEEA-4E447F508D1A}" type="slidenum">
              <a:rPr lang="zh-CN" altLang="en-US"/>
              <a:pPr>
                <a:defRPr/>
              </a:pPr>
              <a:t>‹#›</a:t>
            </a:fld>
            <a:endParaRPr lang="zh-CN" altLang="en-US"/>
          </a:p>
        </p:txBody>
      </p:sp>
    </p:spTree>
    <p:extLst>
      <p:ext uri="{BB962C8B-B14F-4D97-AF65-F5344CB8AC3E}">
        <p14:creationId xmlns:p14="http://schemas.microsoft.com/office/powerpoint/2010/main" val="2211536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4510891-DE00-4D03-AE7E-CDF55D85C95D}"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E86D0EF-D3A7-447B-B5D0-8262BEE4D156}" type="slidenum">
              <a:rPr lang="zh-CN" altLang="en-US"/>
              <a:pPr>
                <a:defRPr/>
              </a:pPr>
              <a:t>‹#›</a:t>
            </a:fld>
            <a:endParaRPr lang="zh-CN" altLang="en-US"/>
          </a:p>
        </p:txBody>
      </p:sp>
    </p:spTree>
    <p:extLst>
      <p:ext uri="{BB962C8B-B14F-4D97-AF65-F5344CB8AC3E}">
        <p14:creationId xmlns:p14="http://schemas.microsoft.com/office/powerpoint/2010/main" val="394599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EDEDFCF-B02F-48FC-AA67-4D1B204CC480}"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3662CC-0B01-4440-AA73-8816B9A90F54}" type="slidenum">
              <a:rPr lang="zh-CN" altLang="en-US"/>
              <a:pPr>
                <a:defRPr/>
              </a:pPr>
              <a:t>‹#›</a:t>
            </a:fld>
            <a:endParaRPr lang="zh-CN" altLang="en-US"/>
          </a:p>
        </p:txBody>
      </p:sp>
    </p:spTree>
    <p:extLst>
      <p:ext uri="{BB962C8B-B14F-4D97-AF65-F5344CB8AC3E}">
        <p14:creationId xmlns:p14="http://schemas.microsoft.com/office/powerpoint/2010/main" val="4230436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C3CAE80-9D68-409F-9F67-81C2848A73EB}"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3EF827-29C5-46B0-AD09-8F1E85ACAE01}" type="slidenum">
              <a:rPr lang="zh-CN" altLang="en-US"/>
              <a:pPr>
                <a:defRPr/>
              </a:pPr>
              <a:t>‹#›</a:t>
            </a:fld>
            <a:endParaRPr lang="zh-CN" altLang="en-US"/>
          </a:p>
        </p:txBody>
      </p:sp>
    </p:spTree>
    <p:extLst>
      <p:ext uri="{BB962C8B-B14F-4D97-AF65-F5344CB8AC3E}">
        <p14:creationId xmlns:p14="http://schemas.microsoft.com/office/powerpoint/2010/main" val="2741258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89A57A0-A6CC-420A-BAF0-D33126FF21C5}"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71E01A-893B-498E-82C7-9E6A7D63C968}" type="slidenum">
              <a:rPr lang="zh-CN" altLang="en-US"/>
              <a:pPr>
                <a:defRPr/>
              </a:pPr>
              <a:t>‹#›</a:t>
            </a:fld>
            <a:endParaRPr lang="zh-CN" altLang="en-US"/>
          </a:p>
        </p:txBody>
      </p:sp>
    </p:spTree>
    <p:extLst>
      <p:ext uri="{BB962C8B-B14F-4D97-AF65-F5344CB8AC3E}">
        <p14:creationId xmlns:p14="http://schemas.microsoft.com/office/powerpoint/2010/main" val="3661067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11323F8-92E7-4DA2-9F72-2FAC625ACD60}" type="datetimeFigureOut">
              <a:rPr lang="zh-CN" altLang="en-US"/>
              <a:pPr>
                <a:defRPr/>
              </a:pPr>
              <a:t>2018/12/27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52D49E-7A16-45F1-A3E7-A0E449994B7B}" type="slidenum">
              <a:rPr lang="zh-CN" altLang="en-US"/>
              <a:pPr>
                <a:defRPr/>
              </a:pPr>
              <a:t>‹#›</a:t>
            </a:fld>
            <a:endParaRPr lang="zh-CN" altLang="en-US"/>
          </a:p>
        </p:txBody>
      </p:sp>
    </p:spTree>
    <p:extLst>
      <p:ext uri="{BB962C8B-B14F-4D97-AF65-F5344CB8AC3E}">
        <p14:creationId xmlns:p14="http://schemas.microsoft.com/office/powerpoint/2010/main" val="2285725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AA48987-BD1B-44D7-9E6F-1FA2B52DEDBC}" type="datetimeFigureOut">
              <a:rPr lang="zh-CN" altLang="en-US"/>
              <a:pPr>
                <a:defRPr/>
              </a:pPr>
              <a:t>2018/12/27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99C1788-7495-4663-AE63-79FFD7CA6560}" type="slidenum">
              <a:rPr lang="zh-CN" altLang="en-US"/>
              <a:pPr>
                <a:defRPr/>
              </a:pPr>
              <a:t>‹#›</a:t>
            </a:fld>
            <a:endParaRPr lang="zh-CN" altLang="en-US"/>
          </a:p>
        </p:txBody>
      </p:sp>
    </p:spTree>
    <p:extLst>
      <p:ext uri="{BB962C8B-B14F-4D97-AF65-F5344CB8AC3E}">
        <p14:creationId xmlns:p14="http://schemas.microsoft.com/office/powerpoint/2010/main" val="3851219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D797D3A-1BA0-485C-8B94-E1EA2E44B4D6}" type="datetimeFigureOut">
              <a:rPr lang="zh-CN" altLang="en-US"/>
              <a:pPr>
                <a:defRPr/>
              </a:pPr>
              <a:t>2018/12/27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36BBAC2-DAA2-4BEF-9947-DDF258847AC2}" type="slidenum">
              <a:rPr lang="zh-CN" altLang="en-US"/>
              <a:pPr>
                <a:defRPr/>
              </a:pPr>
              <a:t>‹#›</a:t>
            </a:fld>
            <a:endParaRPr lang="zh-CN" altLang="en-US"/>
          </a:p>
        </p:txBody>
      </p:sp>
    </p:spTree>
    <p:extLst>
      <p:ext uri="{BB962C8B-B14F-4D97-AF65-F5344CB8AC3E}">
        <p14:creationId xmlns:p14="http://schemas.microsoft.com/office/powerpoint/2010/main" val="136776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A848B7D-1111-40F9-B3B7-1D5F63776726}"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4639DD-4A20-4956-B7AE-16E7C8C19540}" type="slidenum">
              <a:rPr lang="zh-CN" altLang="en-US"/>
              <a:pPr>
                <a:defRPr/>
              </a:pPr>
              <a:t>‹#›</a:t>
            </a:fld>
            <a:endParaRPr lang="zh-CN" altLang="en-US"/>
          </a:p>
        </p:txBody>
      </p:sp>
    </p:spTree>
    <p:extLst>
      <p:ext uri="{BB962C8B-B14F-4D97-AF65-F5344CB8AC3E}">
        <p14:creationId xmlns:p14="http://schemas.microsoft.com/office/powerpoint/2010/main" val="424070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E0D6A47-9536-468D-8F79-DCAB923821C6}"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EBCC12-FB15-4FA2-ACF8-D26476107441}" type="slidenum">
              <a:rPr lang="zh-CN" altLang="en-US"/>
              <a:pPr>
                <a:defRPr/>
              </a:pPr>
              <a:t>‹#›</a:t>
            </a:fld>
            <a:endParaRPr lang="zh-CN" altLang="en-US"/>
          </a:p>
        </p:txBody>
      </p:sp>
    </p:spTree>
    <p:extLst>
      <p:ext uri="{BB962C8B-B14F-4D97-AF65-F5344CB8AC3E}">
        <p14:creationId xmlns:p14="http://schemas.microsoft.com/office/powerpoint/2010/main" val="107213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63561A6-651F-4C10-A4B8-FE650DB8202A}"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7F12C8D-8F87-4997-A187-B63E1B6610BF}" type="slidenum">
              <a:rPr lang="zh-CN" altLang="en-US"/>
              <a:pPr>
                <a:defRPr/>
              </a:pPr>
              <a:t>‹#›</a:t>
            </a:fld>
            <a:endParaRPr lang="zh-CN" altLang="en-US"/>
          </a:p>
        </p:txBody>
      </p:sp>
    </p:spTree>
    <p:extLst>
      <p:ext uri="{BB962C8B-B14F-4D97-AF65-F5344CB8AC3E}">
        <p14:creationId xmlns:p14="http://schemas.microsoft.com/office/powerpoint/2010/main" val="3337567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3FE866-AB12-45EF-983A-70B2C8304E8D}"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91A183-AD26-48A0-9D8B-A99EC25700CB}" type="slidenum">
              <a:rPr lang="zh-CN" altLang="en-US"/>
              <a:pPr>
                <a:defRPr/>
              </a:pPr>
              <a:t>‹#›</a:t>
            </a:fld>
            <a:endParaRPr lang="zh-CN" altLang="en-US"/>
          </a:p>
        </p:txBody>
      </p:sp>
    </p:spTree>
    <p:extLst>
      <p:ext uri="{BB962C8B-B14F-4D97-AF65-F5344CB8AC3E}">
        <p14:creationId xmlns:p14="http://schemas.microsoft.com/office/powerpoint/2010/main" val="3626030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4FB68DA-B5CA-411E-814F-E49C06A03FFC}"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DF957A-AEC5-47C9-9EBB-F64012B684C0}" type="slidenum">
              <a:rPr lang="zh-CN" altLang="en-US"/>
              <a:pPr>
                <a:defRPr/>
              </a:pPr>
              <a:t>‹#›</a:t>
            </a:fld>
            <a:endParaRPr lang="zh-CN" altLang="en-US"/>
          </a:p>
        </p:txBody>
      </p:sp>
    </p:spTree>
    <p:extLst>
      <p:ext uri="{BB962C8B-B14F-4D97-AF65-F5344CB8AC3E}">
        <p14:creationId xmlns:p14="http://schemas.microsoft.com/office/powerpoint/2010/main" val="706712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2895929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3109928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29909-4DF9-4B24-83E0-E6A41EEBD230}" type="slidenum">
              <a:rPr lang="zh-CN" altLang="en-US" smtClean="0"/>
              <a:pPr/>
              <a:t>‹#›</a:t>
            </a:fld>
            <a:endParaRPr lang="zh-CN" altLang="en-US"/>
          </a:p>
        </p:txBody>
      </p:sp>
      <p:pic>
        <p:nvPicPr>
          <p:cNvPr id="7" name="Picture 15" descr="bg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356747"/>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1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2600340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744740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108881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B0A9FA5-4ACC-4075-BAE6-ABD5FABC1152}"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359A2BC-EA6E-47EC-A7AB-56B7E8E017A4}" type="slidenum">
              <a:rPr lang="zh-CN" altLang="en-US"/>
              <a:pPr>
                <a:defRPr/>
              </a:pPr>
              <a:t>‹#›</a:t>
            </a:fld>
            <a:endParaRPr lang="zh-CN" altLang="en-US"/>
          </a:p>
        </p:txBody>
      </p:sp>
    </p:spTree>
    <p:extLst>
      <p:ext uri="{BB962C8B-B14F-4D97-AF65-F5344CB8AC3E}">
        <p14:creationId xmlns:p14="http://schemas.microsoft.com/office/powerpoint/2010/main" val="1076378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1649529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3695761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1295652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3911464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29909-4DF9-4B24-83E0-E6A41EEBD230}" type="slidenum">
              <a:rPr lang="zh-CN" altLang="en-US" smtClean="0"/>
              <a:pPr/>
              <a:t>‹#›</a:t>
            </a:fld>
            <a:endParaRPr lang="zh-CN" altLang="en-US"/>
          </a:p>
        </p:txBody>
      </p:sp>
    </p:spTree>
    <p:extLst>
      <p:ext uri="{BB962C8B-B14F-4D97-AF65-F5344CB8AC3E}">
        <p14:creationId xmlns:p14="http://schemas.microsoft.com/office/powerpoint/2010/main" val="2914997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2919766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3046817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1130038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1482818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359211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603C21D-F81A-482E-ADB1-4B023538BB74}" type="datetimeFigureOut">
              <a:rPr lang="zh-CN" altLang="en-US"/>
              <a:pPr>
                <a:defRPr/>
              </a:pPr>
              <a:t>2018/12/27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E8BE154-B6C1-4603-A7A8-8C31A3B2ED8E}" type="slidenum">
              <a:rPr lang="zh-CN" altLang="en-US"/>
              <a:pPr>
                <a:defRPr/>
              </a:pPr>
              <a:t>‹#›</a:t>
            </a:fld>
            <a:endParaRPr lang="zh-CN" altLang="en-US"/>
          </a:p>
        </p:txBody>
      </p:sp>
    </p:spTree>
    <p:extLst>
      <p:ext uri="{BB962C8B-B14F-4D97-AF65-F5344CB8AC3E}">
        <p14:creationId xmlns:p14="http://schemas.microsoft.com/office/powerpoint/2010/main" val="263312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1342123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3229928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2702853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2401532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2976538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C19600-9811-47D1-A2BA-065C65A6A89A}" type="slidenum">
              <a:rPr lang="zh-CN" altLang="en-US" smtClean="0"/>
              <a:pPr/>
              <a:t>‹#›</a:t>
            </a:fld>
            <a:endParaRPr lang="zh-CN" altLang="en-US"/>
          </a:p>
        </p:txBody>
      </p:sp>
    </p:spTree>
    <p:extLst>
      <p:ext uri="{BB962C8B-B14F-4D97-AF65-F5344CB8AC3E}">
        <p14:creationId xmlns:p14="http://schemas.microsoft.com/office/powerpoint/2010/main" val="941069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370013" y="301625"/>
            <a:ext cx="7313612"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1370013" y="1827213"/>
            <a:ext cx="7313612" cy="4114800"/>
          </a:xfrm>
        </p:spPr>
        <p:txBody>
          <a:bodyPr/>
          <a:lstStyle/>
          <a:p>
            <a:endParaRPr lang="zh-CN" altLang="en-US"/>
          </a:p>
        </p:txBody>
      </p:sp>
      <p:sp>
        <p:nvSpPr>
          <p:cNvPr id="4" name="日期占位符 3"/>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8400"/>
            <a:ext cx="2133600" cy="457200"/>
          </a:xfrm>
        </p:spPr>
        <p:txBody>
          <a:bodyPr/>
          <a:lstStyle>
            <a:lvl1pPr>
              <a:defRPr/>
            </a:lvl1pPr>
          </a:lstStyle>
          <a:p>
            <a:fld id="{3B6BF2F8-B56E-41FF-B185-B4D42AB4C3A7}" type="slidenum">
              <a:rPr lang="en-US" altLang="zh-CN"/>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370013" y="301625"/>
            <a:ext cx="7313612"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370013" y="1827213"/>
            <a:ext cx="7313612" cy="4114800"/>
          </a:xfrm>
        </p:spPr>
        <p:txBody>
          <a:bodyPr/>
          <a:lstStyle/>
          <a:p>
            <a:endParaRPr lang="zh-CN" altLang="en-US"/>
          </a:p>
        </p:txBody>
      </p:sp>
      <p:sp>
        <p:nvSpPr>
          <p:cNvPr id="4" name="日期占位符 3"/>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8400"/>
            <a:ext cx="2133600" cy="457200"/>
          </a:xfrm>
        </p:spPr>
        <p:txBody>
          <a:bodyPr/>
          <a:lstStyle>
            <a:lvl1pPr>
              <a:defRPr/>
            </a:lvl1pPr>
          </a:lstStyle>
          <a:p>
            <a:fld id="{E2E1C1E0-8CE1-4026-8243-D8F57F6A18A3}" type="slidenum">
              <a:rPr lang="en-US" altLang="zh-CN"/>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pPr>
              <a:defRPr/>
            </a:pPr>
            <a:fld id="{302E135B-2E10-4B91-815F-6B59F761B6BD}"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38"/>
          <p:cNvSpPr>
            <a:spLocks noChangeArrowheads="1"/>
          </p:cNvSpPr>
          <p:nvPr userDrawn="1"/>
        </p:nvSpPr>
        <p:spPr bwMode="auto">
          <a:xfrm>
            <a:off x="0" y="0"/>
            <a:ext cx="1763713" cy="6858000"/>
          </a:xfrm>
          <a:prstGeom prst="rect">
            <a:avLst/>
          </a:prstGeom>
          <a:gradFill rotWithShape="1">
            <a:gsLst>
              <a:gs pos="0">
                <a:srgbClr val="CF2525"/>
              </a:gs>
              <a:gs pos="100000">
                <a:srgbClr val="961B1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Arial" charset="0"/>
            </a:endParaRPr>
          </a:p>
        </p:txBody>
      </p:sp>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8BDC625-0086-4ECF-AB98-59FA200B4A8C}"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7017F0-0C34-4E64-B558-F9CC099BE203}" type="slidenum">
              <a:rPr lang="zh-CN" altLang="en-US"/>
              <a:pPr>
                <a:defRPr/>
              </a:pPr>
              <a:t>‹#›</a:t>
            </a:fld>
            <a:endParaRPr lang="zh-CN" altLang="en-US"/>
          </a:p>
        </p:txBody>
      </p:sp>
    </p:spTree>
    <p:extLst>
      <p:ext uri="{BB962C8B-B14F-4D97-AF65-F5344CB8AC3E}">
        <p14:creationId xmlns:p14="http://schemas.microsoft.com/office/powerpoint/2010/main" val="134749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38"/>
          <p:cNvSpPr>
            <a:spLocks noChangeArrowheads="1"/>
          </p:cNvSpPr>
          <p:nvPr userDrawn="1"/>
        </p:nvSpPr>
        <p:spPr bwMode="auto">
          <a:xfrm>
            <a:off x="0" y="0"/>
            <a:ext cx="9144000" cy="4292600"/>
          </a:xfrm>
          <a:prstGeom prst="rect">
            <a:avLst/>
          </a:prstGeom>
          <a:gradFill rotWithShape="1">
            <a:gsLst>
              <a:gs pos="0">
                <a:srgbClr val="CF2525"/>
              </a:gs>
              <a:gs pos="100000">
                <a:srgbClr val="961B1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Arial" charset="0"/>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2"/>
          <p:cNvSpPr>
            <a:spLocks noGrp="1"/>
          </p:cNvSpPr>
          <p:nvPr>
            <p:ph type="dt" sz="half" idx="10"/>
          </p:nvPr>
        </p:nvSpPr>
        <p:spPr/>
        <p:txBody>
          <a:bodyPr/>
          <a:lstStyle>
            <a:lvl1pPr>
              <a:defRPr/>
            </a:lvl1pPr>
          </a:lstStyle>
          <a:p>
            <a:pPr>
              <a:defRPr/>
            </a:pPr>
            <a:fld id="{54EF17D5-53B3-4763-AFFF-098CCE6AF1F2}" type="datetimeFigureOut">
              <a:rPr lang="zh-CN" altLang="en-US"/>
              <a:pPr>
                <a:defRPr/>
              </a:pPr>
              <a:t>2018/12/27</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C8F07FE0-837D-41A8-8B8A-C78F39B2D5E9}" type="slidenum">
              <a:rPr lang="zh-CN" altLang="en-US"/>
              <a:pPr>
                <a:defRPr/>
              </a:pPr>
              <a:t>‹#›</a:t>
            </a:fld>
            <a:endParaRPr lang="zh-CN" altLang="en-US"/>
          </a:p>
        </p:txBody>
      </p:sp>
    </p:spTree>
    <p:extLst>
      <p:ext uri="{BB962C8B-B14F-4D97-AF65-F5344CB8AC3E}">
        <p14:creationId xmlns:p14="http://schemas.microsoft.com/office/powerpoint/2010/main" val="32043639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5738409-1FB6-407F-92AE-A0B78DF06459}"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F0AC996-9569-4E1F-B0F9-A64071B9954A}" type="slidenum">
              <a:rPr lang="zh-CN" altLang="en-US"/>
              <a:pPr>
                <a:defRPr/>
              </a:pPr>
              <a:t>‹#›</a:t>
            </a:fld>
            <a:endParaRPr lang="zh-CN" altLang="en-US"/>
          </a:p>
        </p:txBody>
      </p:sp>
    </p:spTree>
    <p:extLst>
      <p:ext uri="{BB962C8B-B14F-4D97-AF65-F5344CB8AC3E}">
        <p14:creationId xmlns:p14="http://schemas.microsoft.com/office/powerpoint/2010/main" val="2001036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6F290EA-4812-49BC-9EA1-51A9B788BCAB}"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C504E12-0744-48FE-BD18-222CBA2BF160}" type="slidenum">
              <a:rPr lang="zh-CN" altLang="en-US"/>
              <a:pPr>
                <a:defRPr/>
              </a:pPr>
              <a:t>‹#›</a:t>
            </a:fld>
            <a:endParaRPr lang="zh-CN" altLang="en-US"/>
          </a:p>
        </p:txBody>
      </p:sp>
    </p:spTree>
    <p:extLst>
      <p:ext uri="{BB962C8B-B14F-4D97-AF65-F5344CB8AC3E}">
        <p14:creationId xmlns:p14="http://schemas.microsoft.com/office/powerpoint/2010/main" val="3574232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33F9955-CAAB-4B5D-BC96-3538F9093198}"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ADB51EE-2FC6-4107-B362-8BA037DFC960}" type="slidenum">
              <a:rPr lang="zh-CN" altLang="en-US"/>
              <a:pPr>
                <a:defRPr/>
              </a:pPr>
              <a:t>‹#›</a:t>
            </a:fld>
            <a:endParaRPr lang="zh-CN" altLang="en-US"/>
          </a:p>
        </p:txBody>
      </p:sp>
    </p:spTree>
    <p:extLst>
      <p:ext uri="{BB962C8B-B14F-4D97-AF65-F5344CB8AC3E}">
        <p14:creationId xmlns:p14="http://schemas.microsoft.com/office/powerpoint/2010/main" val="1854472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A562C47-3525-4B37-B1C1-B24981BEECAF}" type="datetimeFigureOut">
              <a:rPr lang="zh-CN" altLang="en-US"/>
              <a:pPr>
                <a:defRPr/>
              </a:pPr>
              <a:t>2018/12/27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7DD06F7-C97E-4E2D-9A07-FCDFA724B518}" type="slidenum">
              <a:rPr lang="zh-CN" altLang="en-US"/>
              <a:pPr>
                <a:defRPr/>
              </a:pPr>
              <a:t>‹#›</a:t>
            </a:fld>
            <a:endParaRPr lang="zh-CN" altLang="en-US"/>
          </a:p>
        </p:txBody>
      </p:sp>
    </p:spTree>
    <p:extLst>
      <p:ext uri="{BB962C8B-B14F-4D97-AF65-F5344CB8AC3E}">
        <p14:creationId xmlns:p14="http://schemas.microsoft.com/office/powerpoint/2010/main" val="2535086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562CA66-0696-434A-953E-48143EC465F6}" type="datetimeFigureOut">
              <a:rPr lang="zh-CN" altLang="en-US"/>
              <a:pPr>
                <a:defRPr/>
              </a:pPr>
              <a:t>2018/12/27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8B6643B-B7CE-47BA-9697-C6573EC7A960}" type="slidenum">
              <a:rPr lang="zh-CN" altLang="en-US"/>
              <a:pPr>
                <a:defRPr/>
              </a:pPr>
              <a:t>‹#›</a:t>
            </a:fld>
            <a:endParaRPr lang="zh-CN" altLang="en-US"/>
          </a:p>
        </p:txBody>
      </p:sp>
    </p:spTree>
    <p:extLst>
      <p:ext uri="{BB962C8B-B14F-4D97-AF65-F5344CB8AC3E}">
        <p14:creationId xmlns:p14="http://schemas.microsoft.com/office/powerpoint/2010/main" val="4104702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7724FC0-940F-4DB7-B8B7-62C0D52CAF15}" type="datetimeFigureOut">
              <a:rPr lang="zh-CN" altLang="en-US"/>
              <a:pPr>
                <a:defRPr/>
              </a:pPr>
              <a:t>2018/12/27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45C8FC-5FD7-4160-A3C2-2644A48FA473}" type="slidenum">
              <a:rPr lang="zh-CN" altLang="en-US"/>
              <a:pPr>
                <a:defRPr/>
              </a:pPr>
              <a:t>‹#›</a:t>
            </a:fld>
            <a:endParaRPr lang="zh-CN" altLang="en-US"/>
          </a:p>
        </p:txBody>
      </p:sp>
    </p:spTree>
    <p:extLst>
      <p:ext uri="{BB962C8B-B14F-4D97-AF65-F5344CB8AC3E}">
        <p14:creationId xmlns:p14="http://schemas.microsoft.com/office/powerpoint/2010/main" val="20053585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6C27A9E-1BE9-4454-9289-E940053096FE}"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98573A-04DB-4289-B801-E292D901E93B}" type="slidenum">
              <a:rPr lang="zh-CN" altLang="en-US"/>
              <a:pPr>
                <a:defRPr/>
              </a:pPr>
              <a:t>‹#›</a:t>
            </a:fld>
            <a:endParaRPr lang="zh-CN" altLang="en-US"/>
          </a:p>
        </p:txBody>
      </p:sp>
    </p:spTree>
    <p:extLst>
      <p:ext uri="{BB962C8B-B14F-4D97-AF65-F5344CB8AC3E}">
        <p14:creationId xmlns:p14="http://schemas.microsoft.com/office/powerpoint/2010/main" val="2669403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1C0AC2-5096-4EA1-A769-E37E84838B94}"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5F0EA36-1256-4987-92EF-9ED9757D7751}" type="slidenum">
              <a:rPr lang="zh-CN" altLang="en-US"/>
              <a:pPr>
                <a:defRPr/>
              </a:pPr>
              <a:t>‹#›</a:t>
            </a:fld>
            <a:endParaRPr lang="zh-CN" altLang="en-US"/>
          </a:p>
        </p:txBody>
      </p:sp>
    </p:spTree>
    <p:extLst>
      <p:ext uri="{BB962C8B-B14F-4D97-AF65-F5344CB8AC3E}">
        <p14:creationId xmlns:p14="http://schemas.microsoft.com/office/powerpoint/2010/main" val="3573760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B0150-84BE-4224-8E84-9730DE18AC4C}"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AD99BB-8E3A-408E-8842-EC2F090645A6}" type="slidenum">
              <a:rPr lang="zh-CN" altLang="en-US"/>
              <a:pPr>
                <a:defRPr/>
              </a:pPr>
              <a:t>‹#›</a:t>
            </a:fld>
            <a:endParaRPr lang="zh-CN" altLang="en-US"/>
          </a:p>
        </p:txBody>
      </p:sp>
    </p:spTree>
    <p:extLst>
      <p:ext uri="{BB962C8B-B14F-4D97-AF65-F5344CB8AC3E}">
        <p14:creationId xmlns:p14="http://schemas.microsoft.com/office/powerpoint/2010/main" val="566778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596652D-C77B-4454-9D6C-94F5E6A36B60}" type="datetimeFigureOut">
              <a:rPr lang="zh-CN" altLang="en-US"/>
              <a:pPr>
                <a:defRPr/>
              </a:pPr>
              <a:t>2018/12/27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3ACDBB-A6B7-46CA-9EFD-7B48867C61BA}" type="slidenum">
              <a:rPr lang="zh-CN" altLang="en-US"/>
              <a:pPr>
                <a:defRPr/>
              </a:pPr>
              <a:t>‹#›</a:t>
            </a:fld>
            <a:endParaRPr lang="zh-CN" altLang="en-US"/>
          </a:p>
        </p:txBody>
      </p:sp>
    </p:spTree>
    <p:extLst>
      <p:ext uri="{BB962C8B-B14F-4D97-AF65-F5344CB8AC3E}">
        <p14:creationId xmlns:p14="http://schemas.microsoft.com/office/powerpoint/2010/main" val="101150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3E0CE04-AEC8-47D8-8633-1B56049A4D42}" type="datetimeFigureOut">
              <a:rPr lang="zh-CN" altLang="en-US"/>
              <a:pPr>
                <a:defRPr/>
              </a:pPr>
              <a:t>2018/12/27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987DD1A-238A-4810-A1BB-BDFC79579D77}" type="slidenum">
              <a:rPr lang="zh-CN" altLang="en-US"/>
              <a:pPr>
                <a:defRPr/>
              </a:pPr>
              <a:t>‹#›</a:t>
            </a:fld>
            <a:endParaRPr lang="zh-CN" altLang="en-US"/>
          </a:p>
        </p:txBody>
      </p:sp>
    </p:spTree>
    <p:extLst>
      <p:ext uri="{BB962C8B-B14F-4D97-AF65-F5344CB8AC3E}">
        <p14:creationId xmlns:p14="http://schemas.microsoft.com/office/powerpoint/2010/main" val="11405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8417D48-DC3E-4381-8A6D-05A2F6C06C33}"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007152-35CD-4910-9199-0383B8851DA5}" type="slidenum">
              <a:rPr lang="zh-CN" altLang="en-US"/>
              <a:pPr>
                <a:defRPr/>
              </a:pPr>
              <a:t>‹#›</a:t>
            </a:fld>
            <a:endParaRPr lang="zh-CN" altLang="en-US"/>
          </a:p>
        </p:txBody>
      </p:sp>
    </p:spTree>
    <p:extLst>
      <p:ext uri="{BB962C8B-B14F-4D97-AF65-F5344CB8AC3E}">
        <p14:creationId xmlns:p14="http://schemas.microsoft.com/office/powerpoint/2010/main" val="120916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1150C3F-4DA1-4822-B527-7E31DD5CFABF}" type="datetimeFigureOut">
              <a:rPr lang="zh-CN" altLang="en-US"/>
              <a:pPr>
                <a:defRPr/>
              </a:pPr>
              <a:t>2018/12/27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6E5E2CB-596A-4C34-AEF6-DFA4B774AB64}" type="slidenum">
              <a:rPr lang="zh-CN" altLang="en-US"/>
              <a:pPr>
                <a:defRPr/>
              </a:pPr>
              <a:t>‹#›</a:t>
            </a:fld>
            <a:endParaRPr lang="zh-CN" altLang="en-US"/>
          </a:p>
        </p:txBody>
      </p:sp>
    </p:spTree>
    <p:extLst>
      <p:ext uri="{BB962C8B-B14F-4D97-AF65-F5344CB8AC3E}">
        <p14:creationId xmlns:p14="http://schemas.microsoft.com/office/powerpoint/2010/main" val="311617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6A66D9D-6EEB-409B-8359-71CFF2BB5A72}" type="datetimeFigureOut">
              <a:rPr lang="zh-CN" altLang="en-US"/>
              <a:pPr>
                <a:defRPr/>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5DFCED7-FE50-4143-8D91-71B14211C0D9}" type="slidenum">
              <a:rPr lang="zh-CN" altLang="en-US"/>
              <a:pPr>
                <a:defRPr/>
              </a:pPr>
              <a:t>‹#›</a:t>
            </a:fld>
            <a:endParaRPr lang="zh-CN" altLang="en-US"/>
          </a:p>
        </p:txBody>
      </p:sp>
      <p:pic>
        <p:nvPicPr>
          <p:cNvPr id="1031" name="Picture 15" descr="bg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C:\Users\muxingzhe\Pictures\未标题-1.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80063" y="5013325"/>
            <a:ext cx="302418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8"/>
          <p:cNvSpPr>
            <a:spLocks noChangeArrowheads="1"/>
          </p:cNvSpPr>
          <p:nvPr/>
        </p:nvSpPr>
        <p:spPr bwMode="auto">
          <a:xfrm>
            <a:off x="0" y="0"/>
            <a:ext cx="9144000" cy="4292600"/>
          </a:xfrm>
          <a:prstGeom prst="rect">
            <a:avLst/>
          </a:prstGeom>
          <a:gradFill rotWithShape="1">
            <a:gsLst>
              <a:gs pos="0">
                <a:srgbClr val="CF2525"/>
              </a:gs>
              <a:gs pos="100000">
                <a:srgbClr val="961B1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Arial" charset="0"/>
            </a:endParaRP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91" r:id="rId6"/>
    <p:sldLayoutId id="2147483855" r:id="rId7"/>
    <p:sldLayoutId id="2147483856" r:id="rId8"/>
    <p:sldLayoutId id="2147483857" r:id="rId9"/>
    <p:sldLayoutId id="2147483858" r:id="rId10"/>
    <p:sldLayoutId id="21474838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16FC044-9A87-45DE-9815-5ACBC6B36795}" type="datetimeFigureOut">
              <a:rPr lang="zh-CN" altLang="en-US"/>
              <a:pPr>
                <a:defRPr/>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DDEA1AE-4CE8-4FD4-A6A8-F78999C88E7D}" type="slidenum">
              <a:rPr lang="zh-CN" altLang="en-US"/>
              <a:pPr>
                <a:defRPr/>
              </a:pPr>
              <a:t>‹#›</a:t>
            </a:fld>
            <a:endParaRPr lang="zh-CN" altLang="en-US"/>
          </a:p>
        </p:txBody>
      </p:sp>
      <p:sp>
        <p:nvSpPr>
          <p:cNvPr id="2053" name="Rectangle 38"/>
          <p:cNvSpPr>
            <a:spLocks noChangeArrowheads="1"/>
          </p:cNvSpPr>
          <p:nvPr/>
        </p:nvSpPr>
        <p:spPr bwMode="auto">
          <a:xfrm>
            <a:off x="1" y="0"/>
            <a:ext cx="332978" cy="6858000"/>
          </a:xfrm>
          <a:prstGeom prst="rect">
            <a:avLst/>
          </a:prstGeom>
          <a:gradFill rotWithShape="1">
            <a:gsLst>
              <a:gs pos="0">
                <a:srgbClr val="CF2525"/>
              </a:gs>
              <a:gs pos="100000">
                <a:srgbClr val="961B1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Arial" charset="0"/>
            </a:endParaRPr>
          </a:p>
        </p:txBody>
      </p:sp>
      <p:pic>
        <p:nvPicPr>
          <p:cNvPr id="2054" name="Picture 15" descr="bg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2979" y="0"/>
            <a:ext cx="881102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DAB16D6-BC58-4C4E-94F2-FB2B292F74BC}" type="datetimeFigureOut">
              <a:rPr lang="zh-CN" altLang="en-US"/>
              <a:pPr>
                <a:defRPr/>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D7888992-BB99-420E-ACB1-CD28DF0B2880}" type="slidenum">
              <a:rPr lang="zh-CN" altLang="en-US"/>
              <a:pPr>
                <a:defRPr/>
              </a:pPr>
              <a:t>‹#›</a:t>
            </a:fld>
            <a:endParaRPr lang="zh-CN" altLang="en-US"/>
          </a:p>
        </p:txBody>
      </p:sp>
      <p:sp>
        <p:nvSpPr>
          <p:cNvPr id="3079" name="Rectangle 38"/>
          <p:cNvSpPr>
            <a:spLocks noChangeArrowheads="1"/>
          </p:cNvSpPr>
          <p:nvPr/>
        </p:nvSpPr>
        <p:spPr bwMode="auto">
          <a:xfrm>
            <a:off x="0" y="0"/>
            <a:ext cx="9144000" cy="1196975"/>
          </a:xfrm>
          <a:prstGeom prst="rect">
            <a:avLst/>
          </a:prstGeom>
          <a:gradFill rotWithShape="1">
            <a:gsLst>
              <a:gs pos="0">
                <a:srgbClr val="CF2525"/>
              </a:gs>
              <a:gs pos="100000">
                <a:srgbClr val="961B1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Arial" charset="0"/>
            </a:endParaRPr>
          </a:p>
        </p:txBody>
      </p:sp>
      <p:pic>
        <p:nvPicPr>
          <p:cNvPr id="3080" name="Picture 15" descr="bg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1196975"/>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421A5-0B7F-4BD6-9FAB-AB3D2ADE89E2}" type="datetimeFigureOut">
              <a:rPr lang="zh-CN" altLang="en-US" smtClean="0"/>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29909-4DF9-4B24-83E0-E6A41EEBD230}" type="slidenum">
              <a:rPr lang="zh-CN" altLang="en-US" smtClean="0"/>
              <a:pPr/>
              <a:t>‹#›</a:t>
            </a:fld>
            <a:endParaRPr lang="zh-CN" altLang="en-US"/>
          </a:p>
        </p:txBody>
      </p:sp>
      <p:pic>
        <p:nvPicPr>
          <p:cNvPr id="10" name="Picture 15" descr="bg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4315111"/>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010"/>
          <p:cNvPicPr>
            <a:picLocks noGrp="1" noChangeAspect="1"/>
          </p:cNvPicPr>
          <p:nvPr isPhoto="1" userDrawn="1"/>
        </p:nvPicPr>
        <p:blipFill>
          <a:blip r:embed="rId14" cstate="print">
            <a:lum/>
            <a:extLst>
              <a:ext uri="{28A0092B-C50C-407E-A947-70E740481C1C}">
                <a14:useLocalDpi xmlns:a14="http://schemas.microsoft.com/office/drawing/2010/main"/>
              </a:ext>
            </a:extLst>
          </a:blip>
          <a:stretch>
            <a:fillRect/>
          </a:stretch>
        </p:blipFill>
        <p:spPr>
          <a:xfrm>
            <a:off x="0" y="0"/>
            <a:ext cx="9144000" cy="4290973"/>
          </a:xfrm>
          <a:prstGeom prst="rect">
            <a:avLst/>
          </a:prstGeom>
          <a:noFill/>
          <a:ln>
            <a:noFill/>
          </a:ln>
        </p:spPr>
      </p:pic>
    </p:spTree>
    <p:extLst>
      <p:ext uri="{BB962C8B-B14F-4D97-AF65-F5344CB8AC3E}">
        <p14:creationId xmlns:p14="http://schemas.microsoft.com/office/powerpoint/2010/main" val="74150266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C7058-D6CA-4BD7-9A51-1C71F88FEEBE}" type="datetimeFigureOut">
              <a:rPr lang="zh-CN" altLang="en-US" smtClean="0"/>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19600-9811-47D1-A2BA-065C65A6A89A}" type="slidenum">
              <a:rPr lang="zh-CN" altLang="en-US" smtClean="0"/>
              <a:pPr/>
              <a:t>‹#›</a:t>
            </a:fld>
            <a:endParaRPr lang="zh-CN" altLang="en-US"/>
          </a:p>
        </p:txBody>
      </p:sp>
      <p:pic>
        <p:nvPicPr>
          <p:cNvPr id="7" name="Picture 15" descr="bg3"/>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1"/>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75446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文本占位符 2"/>
          <p:cNvSpPr>
            <a:spLocks noGrp="1"/>
          </p:cNvSpPr>
          <p:nvPr>
            <p:ph type="body" idx="1"/>
          </p:nvPr>
        </p:nvSpPr>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10C94BB-C693-4B8A-9891-8FE509EDDEE9}" type="datetimeFigureOut">
              <a:rPr lang="zh-CN" altLang="en-US"/>
              <a:pPr>
                <a:defRPr/>
              </a:pPr>
              <a:t>2018/12/27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B5A5FD5-1531-4102-928B-982ABA88706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algn="l" rtl="0" fontAlgn="base">
        <a:spcBef>
          <a:spcPct val="20000"/>
        </a:spcBef>
        <a:spcAft>
          <a:spcPct val="0"/>
        </a:spcAft>
        <a:buFont typeface="Arial"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3.xml.rels><?xml version="1.0" encoding="UTF-8" standalone="yes"?>
<Relationships xmlns="http://schemas.openxmlformats.org/package/2006/relationships"><Relationship Id="rId2" Type="http://schemas.openxmlformats.org/officeDocument/2006/relationships/hyperlink" Target="&#34218;&#37228;&#35774;&#35745;/&#24635;&#20998;&#26512;-12&#26376;.xlsx" TargetMode="External"/><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1.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Microsoft_Word_97_-_2003_Document2.doc"/></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1.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Microsoft_Word_97_-_2003_Document3.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6.xml"/><Relationship Id="rId1" Type="http://schemas.openxmlformats.org/officeDocument/2006/relationships/vmlDrawing" Target="../drawings/vmlDrawing4.vml"/><Relationship Id="rId4" Type="http://schemas.openxmlformats.org/officeDocument/2006/relationships/image" Target="../media/image39.wmf"/></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4966" y="3717032"/>
            <a:ext cx="4493538"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深圳市写春秋管理咨询有限公司</a:t>
            </a:r>
            <a:endParaRPr lang="en-US" altLang="zh-CN" sz="2400" b="1" dirty="0" smtClean="0">
              <a:latin typeface="微软雅黑" panose="020B0503020204020204" pitchFamily="34" charset="-122"/>
              <a:ea typeface="微软雅黑" panose="020B0503020204020204" pitchFamily="34" charset="-122"/>
            </a:endParaRPr>
          </a:p>
        </p:txBody>
      </p:sp>
      <p:sp>
        <p:nvSpPr>
          <p:cNvPr id="3" name="标题 1"/>
          <p:cNvSpPr txBox="1">
            <a:spLocks/>
          </p:cNvSpPr>
          <p:nvPr/>
        </p:nvSpPr>
        <p:spPr>
          <a:xfrm>
            <a:off x="685800" y="2130425"/>
            <a:ext cx="7772400" cy="14700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rPr>
              <a:t>薪酬</a:t>
            </a:r>
            <a:r>
              <a:rPr lang="zh-CN" altLang="en-US" sz="4400" b="1" dirty="0" smtClean="0">
                <a:solidFill>
                  <a:schemeClr val="bg1"/>
                </a:solidFill>
                <a:latin typeface="微软雅黑" panose="020B0503020204020204" pitchFamily="34" charset="-122"/>
                <a:ea typeface="微软雅黑" panose="020B0503020204020204" pitchFamily="34" charset="-122"/>
                <a:cs typeface="+mj-cs"/>
              </a:rPr>
              <a:t>内部管理咨询师教程</a:t>
            </a:r>
            <a:endParaRPr kumimoji="0" lang="zh-CN" altLang="en-US" sz="4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微软雅黑" pitchFamily="34" charset="-122"/>
                <a:ea typeface="微软雅黑" pitchFamily="34" charset="-122"/>
              </a:rPr>
              <a:t>薪酬问题自查</a:t>
            </a:r>
            <a:endParaRPr kumimoji="1" lang="zh-CN" altLang="en-US" sz="3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61665"/>
            <a:ext cx="3490019" cy="751111"/>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薪酬测算与切换</a:t>
            </a:r>
            <a:endParaRPr lang="zh-CN" altLang="en-US" sz="2400" b="1" dirty="0">
              <a:latin typeface="微软雅黑" panose="020B0503020204020204" pitchFamily="34" charset="-122"/>
              <a:ea typeface="微软雅黑" panose="020B0503020204020204" pitchFamily="34" charset="-122"/>
            </a:endParaRPr>
          </a:p>
        </p:txBody>
      </p:sp>
      <p:pic>
        <p:nvPicPr>
          <p:cNvPr id="345089" name="Picture 1" descr="C:\Users\apple\AppData\Roaming\Tencent\Users\349849677\QQ\WinTemp\RichOle\%9XSAYQ`W0[2{%@688ZWLK0.jpg"/>
          <p:cNvPicPr>
            <a:picLocks noChangeAspect="1" noChangeArrowheads="1"/>
          </p:cNvPicPr>
          <p:nvPr/>
        </p:nvPicPr>
        <p:blipFill>
          <a:blip r:embed="rId2" cstate="print"/>
          <a:srcRect/>
          <a:stretch>
            <a:fillRect/>
          </a:stretch>
        </p:blipFill>
        <p:spPr bwMode="auto">
          <a:xfrm>
            <a:off x="365644" y="2071678"/>
            <a:ext cx="8778356" cy="3071834"/>
          </a:xfrm>
          <a:prstGeom prst="rect">
            <a:avLst/>
          </a:prstGeom>
          <a:noFill/>
        </p:spPr>
      </p:pic>
      <p:sp>
        <p:nvSpPr>
          <p:cNvPr id="4" name="TextBox 3"/>
          <p:cNvSpPr txBox="1"/>
          <p:nvPr/>
        </p:nvSpPr>
        <p:spPr>
          <a:xfrm rot="18174739">
            <a:off x="7455359" y="1905841"/>
            <a:ext cx="700833" cy="400110"/>
          </a:xfrm>
          <a:prstGeom prst="rect">
            <a:avLst/>
          </a:prstGeom>
          <a:noFill/>
          <a:ln w="38100">
            <a:solidFill>
              <a:srgbClr val="FF0000"/>
            </a:solidFill>
            <a:prstDash val="dashDot"/>
          </a:ln>
        </p:spPr>
        <p:txBody>
          <a:bodyPr wrap="none" rtlCol="0">
            <a:spAutoFit/>
          </a:bodyPr>
          <a:lstStyle/>
          <a:p>
            <a:r>
              <a:rPr lang="zh-CN" altLang="en-US" sz="2000" b="1" smtClean="0">
                <a:solidFill>
                  <a:srgbClr val="FF0000"/>
                </a:solidFill>
              </a:rPr>
              <a:t>举例</a:t>
            </a:r>
            <a:endParaRPr lang="zh-CN" altLang="en-US" sz="2000" b="1">
              <a:solidFill>
                <a:srgbClr val="FF0000"/>
              </a:solidFill>
            </a:endParaRPr>
          </a:p>
        </p:txBody>
      </p:sp>
      <p:sp>
        <p:nvSpPr>
          <p:cNvPr id="5" name="矩形 4"/>
          <p:cNvSpPr/>
          <p:nvPr/>
        </p:nvSpPr>
        <p:spPr>
          <a:xfrm>
            <a:off x="1475656" y="2564904"/>
            <a:ext cx="576064"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练习</a:t>
            </a:r>
            <a:endParaRPr lang="zh-CN" altLang="en-US" sz="24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071538" y="1340768"/>
            <a:ext cx="7072362" cy="3268960"/>
          </a:xfrm>
        </p:spPr>
        <p:txBody>
          <a:bodyPr>
            <a:normAutofit/>
          </a:bodyPr>
          <a:lstStyle/>
          <a:p>
            <a:pPr>
              <a:lnSpc>
                <a:spcPts val="3000"/>
              </a:lnSpc>
              <a:buNone/>
            </a:pPr>
            <a:r>
              <a:rPr lang="zh-CN" altLang="en-US" sz="2000" dirty="0" smtClean="0">
                <a:latin typeface="微软雅黑" panose="020B0503020204020204" pitchFamily="34" charset="-122"/>
                <a:ea typeface="微软雅黑" panose="020B0503020204020204" pitchFamily="34" charset="-122"/>
              </a:rPr>
              <a:t>案例背景</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某中型高科技企业，主要从事家用电器、</a:t>
            </a:r>
            <a:r>
              <a:rPr lang="en-US" altLang="zh-CN" sz="2000" dirty="0" smtClean="0">
                <a:latin typeface="微软雅黑" panose="020B0503020204020204" pitchFamily="34" charset="-122"/>
                <a:ea typeface="微软雅黑" panose="020B0503020204020204" pitchFamily="34" charset="-122"/>
              </a:rPr>
              <a:t>LED</a:t>
            </a:r>
            <a:r>
              <a:rPr lang="zh-CN" altLang="en-US" sz="2000" dirty="0" smtClean="0">
                <a:latin typeface="微软雅黑" panose="020B0503020204020204" pitchFamily="34" charset="-122"/>
                <a:ea typeface="微软雅黑" panose="020B0503020204020204" pitchFamily="34" charset="-122"/>
              </a:rPr>
              <a:t>电源等的</a:t>
            </a:r>
            <a:r>
              <a:rPr lang="en-US" altLang="zh-CN" sz="2000" dirty="0" smtClean="0">
                <a:latin typeface="微软雅黑" panose="020B0503020204020204" pitchFamily="34" charset="-122"/>
                <a:ea typeface="微软雅黑" panose="020B0503020204020204" pitchFamily="34" charset="-122"/>
              </a:rPr>
              <a:t>PCBA</a:t>
            </a:r>
            <a:r>
              <a:rPr lang="zh-CN" altLang="en-US" sz="2000" dirty="0" smtClean="0">
                <a:latin typeface="微软雅黑" panose="020B0503020204020204" pitchFamily="34" charset="-122"/>
                <a:ea typeface="微软雅黑" panose="020B0503020204020204" pitchFamily="34" charset="-122"/>
              </a:rPr>
              <a:t>的设计及生产，成立于</a:t>
            </a:r>
            <a:r>
              <a:rPr lang="en-US" altLang="zh-CN" sz="2000" dirty="0" smtClean="0">
                <a:latin typeface="微软雅黑" panose="020B0503020204020204" pitchFamily="34" charset="-122"/>
                <a:ea typeface="微软雅黑" panose="020B0503020204020204" pitchFamily="34" charset="-122"/>
              </a:rPr>
              <a:t>2001</a:t>
            </a:r>
            <a:r>
              <a:rPr lang="zh-CN" altLang="en-US" sz="2000" dirty="0" smtClean="0">
                <a:latin typeface="微软雅黑" panose="020B0503020204020204" pitchFamily="34" charset="-122"/>
                <a:ea typeface="微软雅黑" panose="020B0503020204020204" pitchFamily="34" charset="-122"/>
              </a:rPr>
              <a:t>年，现员工</a:t>
            </a:r>
            <a:r>
              <a:rPr lang="en-US" altLang="zh-CN" sz="2000" dirty="0" smtClean="0">
                <a:latin typeface="微软雅黑" panose="020B0503020204020204" pitchFamily="34" charset="-122"/>
                <a:ea typeface="微软雅黑" panose="020B0503020204020204" pitchFamily="34" charset="-122"/>
              </a:rPr>
              <a:t>2800</a:t>
            </a:r>
            <a:r>
              <a:rPr lang="zh-CN" altLang="en-US" sz="2000" dirty="0" smtClean="0">
                <a:latin typeface="微软雅黑" panose="020B0503020204020204" pitchFamily="34" charset="-122"/>
                <a:ea typeface="微软雅黑" panose="020B0503020204020204" pitchFamily="34" charset="-122"/>
              </a:rPr>
              <a:t>多人，年产值</a:t>
            </a:r>
            <a:r>
              <a:rPr lang="en-US" altLang="zh-CN" sz="2000" dirty="0" smtClean="0">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亿左右，公司近三年保持每年</a:t>
            </a:r>
            <a:r>
              <a:rPr lang="en-US" altLang="zh-CN" sz="2000" dirty="0" smtClean="0">
                <a:latin typeface="微软雅黑" panose="020B0503020204020204" pitchFamily="34" charset="-122"/>
                <a:ea typeface="微软雅黑" panose="020B0503020204020204" pitchFamily="34" charset="-122"/>
              </a:rPr>
              <a:t>30%</a:t>
            </a:r>
            <a:r>
              <a:rPr lang="zh-CN" altLang="en-US" sz="2000" dirty="0" smtClean="0">
                <a:latin typeface="微软雅黑" panose="020B0503020204020204" pitchFamily="34" charset="-122"/>
                <a:ea typeface="微软雅黑" panose="020B0503020204020204" pitchFamily="34" charset="-122"/>
              </a:rPr>
              <a:t>的递增。</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公司于</a:t>
            </a:r>
            <a:r>
              <a:rPr lang="en-US" altLang="zh-CN" sz="2000" dirty="0" smtClean="0">
                <a:latin typeface="微软雅黑" panose="020B0503020204020204" pitchFamily="34" charset="-122"/>
                <a:ea typeface="微软雅黑" panose="020B0503020204020204" pitchFamily="34" charset="-122"/>
              </a:rPr>
              <a:t>2011</a:t>
            </a:r>
            <a:r>
              <a:rPr lang="zh-CN" altLang="en-US" sz="2000" dirty="0" smtClean="0">
                <a:latin typeface="微软雅黑" panose="020B0503020204020204" pitchFamily="34" charset="-122"/>
                <a:ea typeface="微软雅黑" panose="020B0503020204020204" pitchFamily="34" charset="-122"/>
              </a:rPr>
              <a:t>年进行股改，准备于</a:t>
            </a:r>
            <a:r>
              <a:rPr lang="en-US" altLang="zh-CN" sz="2000" dirty="0" smtClean="0">
                <a:latin typeface="微软雅黑" panose="020B0503020204020204" pitchFamily="34" charset="-122"/>
                <a:ea typeface="微软雅黑" panose="020B0503020204020204" pitchFamily="34" charset="-122"/>
              </a:rPr>
              <a:t>2014</a:t>
            </a:r>
            <a:r>
              <a:rPr lang="zh-CN" altLang="en-US" sz="2000" dirty="0" smtClean="0">
                <a:latin typeface="微软雅黑" panose="020B0503020204020204" pitchFamily="34" charset="-122"/>
                <a:ea typeface="微软雅黑" panose="020B0503020204020204" pitchFamily="34" charset="-122"/>
              </a:rPr>
              <a:t>年上市</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公司组织架构图见下页</a:t>
            </a:r>
            <a:endParaRPr lang="en-US" altLang="zh-CN" sz="2000" dirty="0" smtClean="0">
              <a:latin typeface="微软雅黑" panose="020B0503020204020204" pitchFamily="34" charset="-122"/>
              <a:ea typeface="微软雅黑" panose="020B0503020204020204" pitchFamily="34" charset="-122"/>
            </a:endParaRPr>
          </a:p>
          <a:p>
            <a:pPr>
              <a:lnSpc>
                <a:spcPts val="3000"/>
              </a:lnSpc>
            </a:pPr>
            <a:r>
              <a:rPr lang="zh-CN" altLang="en-US" sz="2000" dirty="0" smtClean="0">
                <a:latin typeface="微软雅黑" panose="020B0503020204020204" pitchFamily="34" charset="-122"/>
                <a:ea typeface="微软雅黑" panose="020B0503020204020204" pitchFamily="34" charset="-122"/>
              </a:rPr>
              <a:t>企业核心资产为研发团队</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23" name="Group 83"/>
          <p:cNvGraphicFramePr>
            <a:graphicFrameLocks noGrp="1"/>
          </p:cNvGraphicFramePr>
          <p:nvPr/>
        </p:nvGraphicFramePr>
        <p:xfrm>
          <a:off x="7064375" y="42863"/>
          <a:ext cx="2051050" cy="882323"/>
        </p:xfrm>
        <a:graphic>
          <a:graphicData uri="http://schemas.openxmlformats.org/drawingml/2006/table">
            <a:tbl>
              <a:tblPr/>
              <a:tblGrid>
                <a:gridCol w="820738"/>
                <a:gridCol w="1230312"/>
              </a:tblGrid>
              <a:tr h="3127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Calibri" pitchFamily="34" charset="0"/>
                          <a:ea typeface="宋体" charset="-122"/>
                        </a:rPr>
                        <a:t>版本</a:t>
                      </a:r>
                    </a:p>
                  </a:txBody>
                  <a:tcPr marL="91429" marR="91429" marT="45715" marB="45715" anchor="ct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CN" sz="1200" b="0" i="0" u="none" strike="noStrike" cap="none" normalizeH="0" baseline="0" smtClean="0">
                          <a:ln>
                            <a:noFill/>
                          </a:ln>
                          <a:solidFill>
                            <a:schemeClr val="tx1"/>
                          </a:solidFill>
                          <a:effectLst/>
                          <a:latin typeface="Calibri" pitchFamily="34" charset="0"/>
                          <a:ea typeface="宋体" charset="-122"/>
                        </a:rPr>
                        <a:t>V1.0</a:t>
                      </a:r>
                    </a:p>
                  </a:txBody>
                  <a:tcPr marL="91429" marR="91429" marT="45715" marB="45715" anchor="ct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206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Calibri" pitchFamily="34" charset="0"/>
                          <a:ea typeface="宋体" charset="-122"/>
                        </a:rPr>
                        <a:t>签发</a:t>
                      </a:r>
                    </a:p>
                  </a:txBody>
                  <a:tcPr marL="91429" marR="91429" marT="45715" marB="45715" anchor="ct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CN" altLang="zh-CN" sz="1200" b="0" i="0" u="none" strike="noStrike" cap="none" normalizeH="0" baseline="0" smtClean="0">
                        <a:ln>
                          <a:noFill/>
                        </a:ln>
                        <a:solidFill>
                          <a:schemeClr val="tx1"/>
                        </a:solidFill>
                        <a:effectLst/>
                        <a:latin typeface="Calibri" pitchFamily="34" charset="0"/>
                        <a:ea typeface="宋体" charset="-122"/>
                      </a:endParaRPr>
                    </a:p>
                  </a:txBody>
                  <a:tcPr marL="91429" marR="91429" marT="45715" marB="45715" anchor="ct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zh-CN" altLang="en-US" sz="1200" b="0" i="0" u="none" strike="noStrike" cap="none" normalizeH="0" baseline="0" smtClean="0">
                          <a:ln>
                            <a:noFill/>
                          </a:ln>
                          <a:solidFill>
                            <a:schemeClr val="tx1"/>
                          </a:solidFill>
                          <a:effectLst/>
                          <a:latin typeface="Calibri" pitchFamily="34" charset="0"/>
                          <a:ea typeface="宋体" charset="-122"/>
                        </a:rPr>
                        <a:t>生效日期</a:t>
                      </a:r>
                    </a:p>
                  </a:txBody>
                  <a:tcPr marL="91429" marR="91429" marT="45715" marB="45715" anchor="ct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CN" altLang="zh-CN" sz="1200" b="0" i="0" u="none" strike="noStrike" cap="none" normalizeH="0" baseline="0" smtClean="0">
                        <a:ln>
                          <a:noFill/>
                        </a:ln>
                        <a:solidFill>
                          <a:schemeClr val="tx1"/>
                        </a:solidFill>
                        <a:effectLst/>
                        <a:latin typeface="Calibri" pitchFamily="34" charset="0"/>
                        <a:ea typeface="宋体" charset="-122"/>
                      </a:endParaRPr>
                    </a:p>
                  </a:txBody>
                  <a:tcPr marL="91429" marR="91429" marT="45715" marB="45715" anchor="ct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sp>
        <p:nvSpPr>
          <p:cNvPr id="10256" name="Text Box 30"/>
          <p:cNvSpPr txBox="1">
            <a:spLocks noChangeArrowheads="1"/>
          </p:cNvSpPr>
          <p:nvPr/>
        </p:nvSpPr>
        <p:spPr bwMode="auto">
          <a:xfrm>
            <a:off x="323850" y="2565400"/>
            <a:ext cx="1150938" cy="314325"/>
          </a:xfrm>
          <a:prstGeom prst="rect">
            <a:avLst/>
          </a:prstGeom>
          <a:noFill/>
          <a:ln w="9525">
            <a:solidFill>
              <a:schemeClr val="tx1"/>
            </a:solidFill>
            <a:miter lim="800000"/>
            <a:headEnd/>
            <a:tailEnd/>
          </a:ln>
        </p:spPr>
        <p:txBody>
          <a:bodyPr>
            <a:spAutoFit/>
          </a:bodyPr>
          <a:lstStyle/>
          <a:p>
            <a:pPr algn="ctr"/>
            <a:r>
              <a:rPr kumimoji="1" lang="zh-CN" altLang="en-US" sz="1400" b="1">
                <a:latin typeface="Times New Roman" pitchFamily="18" charset="0"/>
              </a:rPr>
              <a:t>营销中心</a:t>
            </a:r>
          </a:p>
        </p:txBody>
      </p:sp>
      <p:sp>
        <p:nvSpPr>
          <p:cNvPr id="10257" name="Text Box 48"/>
          <p:cNvSpPr txBox="1">
            <a:spLocks noChangeArrowheads="1"/>
          </p:cNvSpPr>
          <p:nvPr/>
        </p:nvSpPr>
        <p:spPr bwMode="auto">
          <a:xfrm>
            <a:off x="900113"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销售三部</a:t>
            </a:r>
          </a:p>
        </p:txBody>
      </p:sp>
      <p:sp>
        <p:nvSpPr>
          <p:cNvPr id="50" name="Text Box 81"/>
          <p:cNvSpPr txBox="1">
            <a:spLocks noChangeArrowheads="1"/>
          </p:cNvSpPr>
          <p:nvPr/>
        </p:nvSpPr>
        <p:spPr bwMode="auto">
          <a:xfrm>
            <a:off x="179388" y="260350"/>
            <a:ext cx="2463786" cy="338554"/>
          </a:xfrm>
          <a:prstGeom prst="rect">
            <a:avLst/>
          </a:prstGeom>
          <a:solidFill>
            <a:srgbClr val="2EDE9B"/>
          </a:solidFill>
          <a:ln w="76200" cmpd="tri">
            <a:solidFill>
              <a:schemeClr val="tx1"/>
            </a:solidFill>
            <a:miter lim="800000"/>
            <a:headEnd/>
            <a:tailEnd/>
          </a:ln>
          <a:effectLst>
            <a:outerShdw dist="107763" dir="2700000" algn="ctr" rotWithShape="0">
              <a:schemeClr val="bg2"/>
            </a:outerShdw>
          </a:effectLst>
        </p:spPr>
        <p:txBody>
          <a:bodyPr wrap="square">
            <a:spAutoFit/>
          </a:bodyPr>
          <a:lstStyle/>
          <a:p>
            <a:pPr algn="ctr">
              <a:spcBef>
                <a:spcPct val="50000"/>
              </a:spcBef>
              <a:defRPr/>
            </a:pPr>
            <a:r>
              <a:rPr kumimoji="1" lang="en-US" altLang="zh-CN" sz="1600" b="1" dirty="0" smtClean="0">
                <a:latin typeface="Times New Roman" pitchFamily="18" charset="0"/>
              </a:rPr>
              <a:t>A</a:t>
            </a:r>
            <a:r>
              <a:rPr kumimoji="1" lang="zh-CN" altLang="en-US" sz="1600" b="1" dirty="0" smtClean="0">
                <a:latin typeface="Times New Roman" pitchFamily="18" charset="0"/>
              </a:rPr>
              <a:t>公司组织</a:t>
            </a:r>
            <a:r>
              <a:rPr kumimoji="1" lang="zh-CN" altLang="en-US" sz="1600" b="1" dirty="0">
                <a:latin typeface="Times New Roman" pitchFamily="18" charset="0"/>
              </a:rPr>
              <a:t>架构图  </a:t>
            </a:r>
          </a:p>
        </p:txBody>
      </p:sp>
      <p:sp>
        <p:nvSpPr>
          <p:cNvPr id="10259" name="Text Box 48"/>
          <p:cNvSpPr txBox="1">
            <a:spLocks noChangeArrowheads="1"/>
          </p:cNvSpPr>
          <p:nvPr/>
        </p:nvSpPr>
        <p:spPr bwMode="auto">
          <a:xfrm>
            <a:off x="1246188"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客服组</a:t>
            </a:r>
          </a:p>
        </p:txBody>
      </p:sp>
      <p:sp>
        <p:nvSpPr>
          <p:cNvPr id="10260" name="Text Box 48"/>
          <p:cNvSpPr txBox="1">
            <a:spLocks noChangeArrowheads="1"/>
          </p:cNvSpPr>
          <p:nvPr/>
        </p:nvSpPr>
        <p:spPr bwMode="auto">
          <a:xfrm>
            <a:off x="539750"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销售二部</a:t>
            </a:r>
          </a:p>
        </p:txBody>
      </p:sp>
      <p:sp>
        <p:nvSpPr>
          <p:cNvPr id="10261" name="Text Box 30"/>
          <p:cNvSpPr txBox="1">
            <a:spLocks noChangeArrowheads="1"/>
          </p:cNvSpPr>
          <p:nvPr/>
        </p:nvSpPr>
        <p:spPr bwMode="auto">
          <a:xfrm>
            <a:off x="2417763" y="2565400"/>
            <a:ext cx="1168400" cy="314325"/>
          </a:xfrm>
          <a:prstGeom prst="rect">
            <a:avLst/>
          </a:prstGeom>
          <a:noFill/>
          <a:ln w="9525">
            <a:solidFill>
              <a:schemeClr val="tx1"/>
            </a:solidFill>
            <a:miter lim="800000"/>
            <a:headEnd/>
            <a:tailEnd/>
          </a:ln>
        </p:spPr>
        <p:txBody>
          <a:bodyPr>
            <a:spAutoFit/>
          </a:bodyPr>
          <a:lstStyle/>
          <a:p>
            <a:pPr algn="ctr"/>
            <a:r>
              <a:rPr kumimoji="1" lang="zh-CN" altLang="en-US" sz="1400" b="1">
                <a:latin typeface="Times New Roman" pitchFamily="18" charset="0"/>
              </a:rPr>
              <a:t>研发中心</a:t>
            </a:r>
          </a:p>
        </p:txBody>
      </p:sp>
      <p:sp>
        <p:nvSpPr>
          <p:cNvPr id="10262" name="Text Box 48"/>
          <p:cNvSpPr txBox="1">
            <a:spLocks noChangeArrowheads="1"/>
          </p:cNvSpPr>
          <p:nvPr/>
        </p:nvSpPr>
        <p:spPr bwMode="auto">
          <a:xfrm>
            <a:off x="2339975"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研发二部</a:t>
            </a:r>
          </a:p>
        </p:txBody>
      </p:sp>
      <p:sp>
        <p:nvSpPr>
          <p:cNvPr id="10263" name="Text Box 48"/>
          <p:cNvSpPr txBox="1">
            <a:spLocks noChangeArrowheads="1"/>
          </p:cNvSpPr>
          <p:nvPr/>
        </p:nvSpPr>
        <p:spPr bwMode="auto">
          <a:xfrm>
            <a:off x="179388"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销售一部</a:t>
            </a:r>
          </a:p>
        </p:txBody>
      </p:sp>
      <p:sp>
        <p:nvSpPr>
          <p:cNvPr id="10264" name="Text Box 48"/>
          <p:cNvSpPr txBox="1">
            <a:spLocks noChangeArrowheads="1"/>
          </p:cNvSpPr>
          <p:nvPr/>
        </p:nvSpPr>
        <p:spPr bwMode="auto">
          <a:xfrm>
            <a:off x="1979613"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研发一部</a:t>
            </a:r>
          </a:p>
        </p:txBody>
      </p:sp>
      <p:sp>
        <p:nvSpPr>
          <p:cNvPr id="10265" name="Text Box 30"/>
          <p:cNvSpPr txBox="1">
            <a:spLocks noChangeArrowheads="1"/>
          </p:cNvSpPr>
          <p:nvPr/>
        </p:nvSpPr>
        <p:spPr bwMode="auto">
          <a:xfrm>
            <a:off x="4284663" y="2538413"/>
            <a:ext cx="928687" cy="314325"/>
          </a:xfrm>
          <a:prstGeom prst="rect">
            <a:avLst/>
          </a:prstGeom>
          <a:noFill/>
          <a:ln w="9525">
            <a:solidFill>
              <a:schemeClr val="tx1"/>
            </a:solidFill>
            <a:miter lim="800000"/>
            <a:headEnd/>
            <a:tailEnd/>
          </a:ln>
        </p:spPr>
        <p:txBody>
          <a:bodyPr>
            <a:spAutoFit/>
          </a:bodyPr>
          <a:lstStyle/>
          <a:p>
            <a:pPr algn="ctr"/>
            <a:r>
              <a:rPr kumimoji="1" lang="zh-CN" altLang="en-US" sz="1400" b="1">
                <a:latin typeface="Times New Roman" pitchFamily="18" charset="0"/>
              </a:rPr>
              <a:t>制造中心</a:t>
            </a:r>
          </a:p>
        </p:txBody>
      </p:sp>
      <p:sp>
        <p:nvSpPr>
          <p:cNvPr id="10266" name="Text Box 48"/>
          <p:cNvSpPr txBox="1">
            <a:spLocks noChangeArrowheads="1"/>
          </p:cNvSpPr>
          <p:nvPr/>
        </p:nvSpPr>
        <p:spPr bwMode="auto">
          <a:xfrm>
            <a:off x="2700338"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研发三部</a:t>
            </a:r>
          </a:p>
        </p:txBody>
      </p:sp>
      <p:sp>
        <p:nvSpPr>
          <p:cNvPr id="10267" name="Text Box 48"/>
          <p:cNvSpPr txBox="1">
            <a:spLocks noChangeArrowheads="1"/>
          </p:cNvSpPr>
          <p:nvPr/>
        </p:nvSpPr>
        <p:spPr bwMode="auto">
          <a:xfrm>
            <a:off x="6443663" y="3500438"/>
            <a:ext cx="288925"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财务部</a:t>
            </a:r>
          </a:p>
        </p:txBody>
      </p:sp>
      <p:sp>
        <p:nvSpPr>
          <p:cNvPr id="10268" name="Text Box 48"/>
          <p:cNvSpPr txBox="1">
            <a:spLocks noChangeArrowheads="1"/>
          </p:cNvSpPr>
          <p:nvPr/>
        </p:nvSpPr>
        <p:spPr bwMode="auto">
          <a:xfrm>
            <a:off x="8385175" y="3500438"/>
            <a:ext cx="290513" cy="936625"/>
          </a:xfrm>
          <a:prstGeom prst="rect">
            <a:avLst/>
          </a:prstGeom>
          <a:noFill/>
          <a:ln w="9525">
            <a:solidFill>
              <a:schemeClr val="tx1"/>
            </a:solidFill>
            <a:miter lim="800000"/>
            <a:headEnd/>
            <a:tailEnd/>
          </a:ln>
        </p:spPr>
        <p:txBody>
          <a:bodyPr vert="eaVert" wrap="none" lIns="18000" rIns="18000"/>
          <a:lstStyle/>
          <a:p>
            <a:r>
              <a:rPr kumimoji="1" lang="zh-CN" altLang="en-US" sz="1300">
                <a:latin typeface="Tahoma" pitchFamily="34" charset="0"/>
              </a:rPr>
              <a:t>人力资源部</a:t>
            </a:r>
          </a:p>
        </p:txBody>
      </p:sp>
      <p:cxnSp>
        <p:nvCxnSpPr>
          <p:cNvPr id="10269" name="AutoShape 119"/>
          <p:cNvCxnSpPr>
            <a:cxnSpLocks noChangeShapeType="1"/>
            <a:stCxn id="10303" idx="2"/>
            <a:endCxn id="10256" idx="0"/>
          </p:cNvCxnSpPr>
          <p:nvPr/>
        </p:nvCxnSpPr>
        <p:spPr bwMode="auto">
          <a:xfrm rot="5400000">
            <a:off x="2348706" y="592932"/>
            <a:ext cx="523875" cy="3421062"/>
          </a:xfrm>
          <a:prstGeom prst="bentConnector3">
            <a:avLst>
              <a:gd name="adj1" fmla="val 49699"/>
            </a:avLst>
          </a:prstGeom>
          <a:noFill/>
          <a:ln w="9525">
            <a:solidFill>
              <a:schemeClr val="tx1"/>
            </a:solidFill>
            <a:miter lim="800000"/>
            <a:headEnd/>
            <a:tailEnd/>
          </a:ln>
        </p:spPr>
      </p:cxnSp>
      <p:cxnSp>
        <p:nvCxnSpPr>
          <p:cNvPr id="10270" name="AutoShape 120"/>
          <p:cNvCxnSpPr>
            <a:cxnSpLocks noChangeShapeType="1"/>
            <a:stCxn id="10303" idx="2"/>
            <a:endCxn id="10261" idx="0"/>
          </p:cNvCxnSpPr>
          <p:nvPr/>
        </p:nvCxnSpPr>
        <p:spPr bwMode="auto">
          <a:xfrm rot="5400000">
            <a:off x="3399631" y="1643857"/>
            <a:ext cx="523875" cy="1319212"/>
          </a:xfrm>
          <a:prstGeom prst="bentConnector3">
            <a:avLst>
              <a:gd name="adj1" fmla="val 50000"/>
            </a:avLst>
          </a:prstGeom>
          <a:noFill/>
          <a:ln w="9525">
            <a:solidFill>
              <a:schemeClr val="tx1"/>
            </a:solidFill>
            <a:miter lim="800000"/>
            <a:headEnd/>
            <a:tailEnd/>
          </a:ln>
        </p:spPr>
      </p:cxnSp>
      <p:cxnSp>
        <p:nvCxnSpPr>
          <p:cNvPr id="10271" name="AutoShape 122"/>
          <p:cNvCxnSpPr>
            <a:cxnSpLocks noChangeShapeType="1"/>
            <a:stCxn id="10303" idx="2"/>
            <a:endCxn id="10265" idx="0"/>
          </p:cNvCxnSpPr>
          <p:nvPr/>
        </p:nvCxnSpPr>
        <p:spPr bwMode="auto">
          <a:xfrm rot="16200000" flipH="1">
            <a:off x="4287044" y="2075656"/>
            <a:ext cx="496888" cy="428625"/>
          </a:xfrm>
          <a:prstGeom prst="bentConnector3">
            <a:avLst>
              <a:gd name="adj1" fmla="val 53032"/>
            </a:avLst>
          </a:prstGeom>
          <a:noFill/>
          <a:ln w="9525">
            <a:solidFill>
              <a:schemeClr val="tx1"/>
            </a:solidFill>
            <a:miter lim="800000"/>
            <a:headEnd/>
            <a:tailEnd/>
          </a:ln>
        </p:spPr>
      </p:cxnSp>
      <p:cxnSp>
        <p:nvCxnSpPr>
          <p:cNvPr id="10272" name="AutoShape 123"/>
          <p:cNvCxnSpPr>
            <a:cxnSpLocks noChangeShapeType="1"/>
            <a:stCxn id="10308" idx="2"/>
            <a:endCxn id="10267" idx="0"/>
          </p:cNvCxnSpPr>
          <p:nvPr/>
        </p:nvCxnSpPr>
        <p:spPr bwMode="auto">
          <a:xfrm rot="5400000">
            <a:off x="6723468" y="2717396"/>
            <a:ext cx="647700" cy="918384"/>
          </a:xfrm>
          <a:prstGeom prst="bentConnector3">
            <a:avLst>
              <a:gd name="adj1" fmla="val 50000"/>
            </a:avLst>
          </a:prstGeom>
          <a:noFill/>
          <a:ln w="9525">
            <a:solidFill>
              <a:schemeClr val="tx1"/>
            </a:solidFill>
            <a:miter lim="800000"/>
            <a:headEnd/>
            <a:tailEnd/>
          </a:ln>
        </p:spPr>
      </p:cxnSp>
      <p:cxnSp>
        <p:nvCxnSpPr>
          <p:cNvPr id="10273" name="AutoShape 124"/>
          <p:cNvCxnSpPr>
            <a:cxnSpLocks noChangeShapeType="1"/>
            <a:stCxn id="10303" idx="2"/>
            <a:endCxn id="10307" idx="0"/>
          </p:cNvCxnSpPr>
          <p:nvPr/>
        </p:nvCxnSpPr>
        <p:spPr bwMode="auto">
          <a:xfrm rot="16200000" flipH="1">
            <a:off x="4510087" y="1852613"/>
            <a:ext cx="1458913" cy="1836738"/>
          </a:xfrm>
          <a:prstGeom prst="bentConnector3">
            <a:avLst>
              <a:gd name="adj1" fmla="val 17519"/>
            </a:avLst>
          </a:prstGeom>
          <a:noFill/>
          <a:ln w="9525">
            <a:solidFill>
              <a:schemeClr val="tx1"/>
            </a:solidFill>
            <a:miter lim="800000"/>
            <a:headEnd/>
            <a:tailEnd/>
          </a:ln>
        </p:spPr>
      </p:cxnSp>
      <p:cxnSp>
        <p:nvCxnSpPr>
          <p:cNvPr id="10274" name="AutoShape 125"/>
          <p:cNvCxnSpPr>
            <a:cxnSpLocks noChangeShapeType="1"/>
            <a:stCxn id="10256" idx="2"/>
            <a:endCxn id="10257" idx="0"/>
          </p:cNvCxnSpPr>
          <p:nvPr/>
        </p:nvCxnSpPr>
        <p:spPr bwMode="auto">
          <a:xfrm rot="16200000" flipH="1">
            <a:off x="679450" y="3100388"/>
            <a:ext cx="585788" cy="144462"/>
          </a:xfrm>
          <a:prstGeom prst="bentConnector3">
            <a:avLst>
              <a:gd name="adj1" fmla="val 49866"/>
            </a:avLst>
          </a:prstGeom>
          <a:noFill/>
          <a:ln w="9525">
            <a:solidFill>
              <a:schemeClr val="tx1"/>
            </a:solidFill>
            <a:miter lim="800000"/>
            <a:headEnd/>
            <a:tailEnd/>
          </a:ln>
        </p:spPr>
      </p:cxnSp>
      <p:cxnSp>
        <p:nvCxnSpPr>
          <p:cNvPr id="10275" name="AutoShape 127"/>
          <p:cNvCxnSpPr>
            <a:cxnSpLocks noChangeShapeType="1"/>
            <a:stCxn id="10256" idx="2"/>
            <a:endCxn id="10259" idx="0"/>
          </p:cNvCxnSpPr>
          <p:nvPr/>
        </p:nvCxnSpPr>
        <p:spPr bwMode="auto">
          <a:xfrm rot="16200000" flipH="1">
            <a:off x="852488" y="2927350"/>
            <a:ext cx="585788" cy="490537"/>
          </a:xfrm>
          <a:prstGeom prst="bentConnector3">
            <a:avLst>
              <a:gd name="adj1" fmla="val 49866"/>
            </a:avLst>
          </a:prstGeom>
          <a:noFill/>
          <a:ln w="9525">
            <a:solidFill>
              <a:schemeClr val="tx1"/>
            </a:solidFill>
            <a:miter lim="800000"/>
            <a:headEnd/>
            <a:tailEnd/>
          </a:ln>
        </p:spPr>
      </p:cxnSp>
      <p:cxnSp>
        <p:nvCxnSpPr>
          <p:cNvPr id="10276" name="AutoShape 128"/>
          <p:cNvCxnSpPr>
            <a:cxnSpLocks noChangeShapeType="1"/>
            <a:stCxn id="10256" idx="2"/>
            <a:endCxn id="10260" idx="0"/>
          </p:cNvCxnSpPr>
          <p:nvPr/>
        </p:nvCxnSpPr>
        <p:spPr bwMode="auto">
          <a:xfrm rot="5400000">
            <a:off x="499269" y="3064669"/>
            <a:ext cx="585788" cy="215900"/>
          </a:xfrm>
          <a:prstGeom prst="bentConnector3">
            <a:avLst>
              <a:gd name="adj1" fmla="val 49866"/>
            </a:avLst>
          </a:prstGeom>
          <a:noFill/>
          <a:ln w="9525">
            <a:solidFill>
              <a:schemeClr val="tx1"/>
            </a:solidFill>
            <a:miter lim="800000"/>
            <a:headEnd/>
            <a:tailEnd/>
          </a:ln>
        </p:spPr>
      </p:cxnSp>
      <p:cxnSp>
        <p:nvCxnSpPr>
          <p:cNvPr id="10277" name="AutoShape 142"/>
          <p:cNvCxnSpPr>
            <a:cxnSpLocks noChangeShapeType="1"/>
            <a:stCxn id="10342" idx="3"/>
            <a:endCxn id="10298" idx="1"/>
          </p:cNvCxnSpPr>
          <p:nvPr/>
        </p:nvCxnSpPr>
        <p:spPr bwMode="auto">
          <a:xfrm>
            <a:off x="3206750" y="915988"/>
            <a:ext cx="357188" cy="366712"/>
          </a:xfrm>
          <a:prstGeom prst="bentConnector3">
            <a:avLst>
              <a:gd name="adj1" fmla="val 49778"/>
            </a:avLst>
          </a:prstGeom>
          <a:noFill/>
          <a:ln w="9525">
            <a:solidFill>
              <a:schemeClr val="tx1"/>
            </a:solidFill>
            <a:miter lim="800000"/>
            <a:headEnd/>
            <a:tailEnd/>
          </a:ln>
        </p:spPr>
      </p:cxnSp>
      <p:cxnSp>
        <p:nvCxnSpPr>
          <p:cNvPr id="10278" name="AutoShape 143"/>
          <p:cNvCxnSpPr>
            <a:cxnSpLocks noChangeShapeType="1"/>
            <a:stCxn id="10308" idx="2"/>
            <a:endCxn id="10268" idx="0"/>
          </p:cNvCxnSpPr>
          <p:nvPr/>
        </p:nvCxnSpPr>
        <p:spPr bwMode="auto">
          <a:xfrm rot="16200000" flipH="1">
            <a:off x="7694621" y="2664627"/>
            <a:ext cx="647700" cy="1023922"/>
          </a:xfrm>
          <a:prstGeom prst="bentConnector3">
            <a:avLst>
              <a:gd name="adj1" fmla="val 50000"/>
            </a:avLst>
          </a:prstGeom>
          <a:noFill/>
          <a:ln w="9525">
            <a:solidFill>
              <a:schemeClr val="tx1"/>
            </a:solidFill>
            <a:miter lim="800000"/>
            <a:headEnd/>
            <a:tailEnd/>
          </a:ln>
        </p:spPr>
      </p:cxnSp>
      <p:sp>
        <p:nvSpPr>
          <p:cNvPr id="10279" name="Text Box 103"/>
          <p:cNvSpPr txBox="1">
            <a:spLocks noChangeArrowheads="1"/>
          </p:cNvSpPr>
          <p:nvPr/>
        </p:nvSpPr>
        <p:spPr bwMode="auto">
          <a:xfrm>
            <a:off x="5072063" y="3500438"/>
            <a:ext cx="296862"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仓库组</a:t>
            </a:r>
          </a:p>
        </p:txBody>
      </p:sp>
      <p:cxnSp>
        <p:nvCxnSpPr>
          <p:cNvPr id="10280" name="AutoShape 157"/>
          <p:cNvCxnSpPr>
            <a:cxnSpLocks noChangeShapeType="1"/>
            <a:stCxn id="10261" idx="2"/>
            <a:endCxn id="10262" idx="0"/>
          </p:cNvCxnSpPr>
          <p:nvPr/>
        </p:nvCxnSpPr>
        <p:spPr bwMode="auto">
          <a:xfrm rot="5400000">
            <a:off x="2450307" y="2913856"/>
            <a:ext cx="585788" cy="517525"/>
          </a:xfrm>
          <a:prstGeom prst="bentConnector3">
            <a:avLst>
              <a:gd name="adj1" fmla="val 49866"/>
            </a:avLst>
          </a:prstGeom>
          <a:noFill/>
          <a:ln w="9525">
            <a:solidFill>
              <a:schemeClr val="tx1"/>
            </a:solidFill>
            <a:miter lim="800000"/>
            <a:headEnd/>
            <a:tailEnd/>
          </a:ln>
        </p:spPr>
      </p:cxnSp>
      <p:cxnSp>
        <p:nvCxnSpPr>
          <p:cNvPr id="10281" name="AutoShape 158"/>
          <p:cNvCxnSpPr>
            <a:cxnSpLocks noChangeShapeType="1"/>
            <a:stCxn id="10261" idx="2"/>
            <a:endCxn id="10264" idx="0"/>
          </p:cNvCxnSpPr>
          <p:nvPr/>
        </p:nvCxnSpPr>
        <p:spPr bwMode="auto">
          <a:xfrm rot="5400000">
            <a:off x="2270125" y="2733675"/>
            <a:ext cx="585788" cy="877888"/>
          </a:xfrm>
          <a:prstGeom prst="bentConnector3">
            <a:avLst>
              <a:gd name="adj1" fmla="val 49866"/>
            </a:avLst>
          </a:prstGeom>
          <a:noFill/>
          <a:ln w="9525">
            <a:solidFill>
              <a:schemeClr val="tx1"/>
            </a:solidFill>
            <a:miter lim="800000"/>
            <a:headEnd/>
            <a:tailEnd/>
          </a:ln>
        </p:spPr>
      </p:cxnSp>
      <p:cxnSp>
        <p:nvCxnSpPr>
          <p:cNvPr id="10282" name="AutoShape 159"/>
          <p:cNvCxnSpPr>
            <a:cxnSpLocks noChangeShapeType="1"/>
            <a:stCxn id="10261" idx="2"/>
            <a:endCxn id="10306" idx="0"/>
          </p:cNvCxnSpPr>
          <p:nvPr/>
        </p:nvCxnSpPr>
        <p:spPr bwMode="auto">
          <a:xfrm rot="5400000">
            <a:off x="2089944" y="2553494"/>
            <a:ext cx="585788" cy="1238250"/>
          </a:xfrm>
          <a:prstGeom prst="bentConnector3">
            <a:avLst>
              <a:gd name="adj1" fmla="val 49866"/>
            </a:avLst>
          </a:prstGeom>
          <a:noFill/>
          <a:ln w="9525">
            <a:solidFill>
              <a:schemeClr val="tx1"/>
            </a:solidFill>
            <a:miter lim="800000"/>
            <a:headEnd/>
            <a:tailEnd/>
          </a:ln>
        </p:spPr>
      </p:cxnSp>
      <p:cxnSp>
        <p:nvCxnSpPr>
          <p:cNvPr id="10283" name="AutoShape 160"/>
          <p:cNvCxnSpPr>
            <a:cxnSpLocks noChangeShapeType="1"/>
            <a:stCxn id="10261" idx="2"/>
            <a:endCxn id="10367" idx="0"/>
          </p:cNvCxnSpPr>
          <p:nvPr/>
        </p:nvCxnSpPr>
        <p:spPr bwMode="auto">
          <a:xfrm rot="16200000" flipH="1">
            <a:off x="2993232" y="2888456"/>
            <a:ext cx="585788" cy="568325"/>
          </a:xfrm>
          <a:prstGeom prst="bentConnector3">
            <a:avLst>
              <a:gd name="adj1" fmla="val 49866"/>
            </a:avLst>
          </a:prstGeom>
          <a:noFill/>
          <a:ln w="9525">
            <a:solidFill>
              <a:schemeClr val="tx1"/>
            </a:solidFill>
            <a:miter lim="800000"/>
            <a:headEnd/>
            <a:tailEnd/>
          </a:ln>
        </p:spPr>
      </p:cxnSp>
      <p:cxnSp>
        <p:nvCxnSpPr>
          <p:cNvPr id="10284" name="AutoShape 161"/>
          <p:cNvCxnSpPr>
            <a:cxnSpLocks noChangeShapeType="1"/>
            <a:stCxn id="10265" idx="2"/>
            <a:endCxn id="10279" idx="0"/>
          </p:cNvCxnSpPr>
          <p:nvPr/>
        </p:nvCxnSpPr>
        <p:spPr bwMode="auto">
          <a:xfrm rot="16200000" flipH="1">
            <a:off x="4661694" y="2940844"/>
            <a:ext cx="647700" cy="471488"/>
          </a:xfrm>
          <a:prstGeom prst="bentConnector3">
            <a:avLst>
              <a:gd name="adj1" fmla="val 50000"/>
            </a:avLst>
          </a:prstGeom>
          <a:noFill/>
          <a:ln w="9525">
            <a:solidFill>
              <a:schemeClr val="tx1"/>
            </a:solidFill>
            <a:miter lim="800000"/>
            <a:headEnd/>
            <a:tailEnd/>
          </a:ln>
        </p:spPr>
      </p:cxnSp>
      <p:sp>
        <p:nvSpPr>
          <p:cNvPr id="10285" name="Text Box 103"/>
          <p:cNvSpPr txBox="1">
            <a:spLocks noChangeArrowheads="1"/>
          </p:cNvSpPr>
          <p:nvPr/>
        </p:nvSpPr>
        <p:spPr bwMode="auto">
          <a:xfrm>
            <a:off x="7639050" y="3500438"/>
            <a:ext cx="317500"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行政部</a:t>
            </a:r>
          </a:p>
        </p:txBody>
      </p:sp>
      <p:cxnSp>
        <p:nvCxnSpPr>
          <p:cNvPr id="10286" name="AutoShape 97"/>
          <p:cNvCxnSpPr>
            <a:cxnSpLocks noChangeShapeType="1"/>
            <a:stCxn id="10308" idx="2"/>
            <a:endCxn id="10285" idx="0"/>
          </p:cNvCxnSpPr>
          <p:nvPr/>
        </p:nvCxnSpPr>
        <p:spPr bwMode="auto">
          <a:xfrm rot="16200000" flipH="1">
            <a:off x="7328305" y="3030943"/>
            <a:ext cx="647700" cy="291290"/>
          </a:xfrm>
          <a:prstGeom prst="bentConnector3">
            <a:avLst>
              <a:gd name="adj1" fmla="val 50000"/>
            </a:avLst>
          </a:prstGeom>
          <a:noFill/>
          <a:ln w="9525">
            <a:solidFill>
              <a:schemeClr val="tx1"/>
            </a:solidFill>
            <a:miter lim="800000"/>
            <a:headEnd/>
            <a:tailEnd/>
          </a:ln>
        </p:spPr>
      </p:cxnSp>
      <p:cxnSp>
        <p:nvCxnSpPr>
          <p:cNvPr id="10287" name="AutoShape 93"/>
          <p:cNvCxnSpPr>
            <a:cxnSpLocks noChangeShapeType="1"/>
            <a:stCxn id="10261" idx="2"/>
            <a:endCxn id="10266" idx="0"/>
          </p:cNvCxnSpPr>
          <p:nvPr/>
        </p:nvCxnSpPr>
        <p:spPr bwMode="auto">
          <a:xfrm rot="5400000">
            <a:off x="2630488" y="3094037"/>
            <a:ext cx="585788" cy="157163"/>
          </a:xfrm>
          <a:prstGeom prst="bentConnector3">
            <a:avLst>
              <a:gd name="adj1" fmla="val 49866"/>
            </a:avLst>
          </a:prstGeom>
          <a:noFill/>
          <a:ln w="9525">
            <a:solidFill>
              <a:schemeClr val="tx1"/>
            </a:solidFill>
            <a:miter lim="800000"/>
            <a:headEnd/>
            <a:tailEnd/>
          </a:ln>
        </p:spPr>
      </p:cxnSp>
      <p:sp>
        <p:nvSpPr>
          <p:cNvPr id="10288" name="Text Box 103"/>
          <p:cNvSpPr txBox="1">
            <a:spLocks noChangeArrowheads="1"/>
          </p:cNvSpPr>
          <p:nvPr/>
        </p:nvSpPr>
        <p:spPr bwMode="auto">
          <a:xfrm>
            <a:off x="3843338" y="3500438"/>
            <a:ext cx="296862"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工程部</a:t>
            </a:r>
          </a:p>
        </p:txBody>
      </p:sp>
      <p:sp>
        <p:nvSpPr>
          <p:cNvPr id="10289" name="Text Box 103"/>
          <p:cNvSpPr txBox="1">
            <a:spLocks noChangeArrowheads="1"/>
          </p:cNvSpPr>
          <p:nvPr/>
        </p:nvSpPr>
        <p:spPr bwMode="auto">
          <a:xfrm>
            <a:off x="4211638" y="3500438"/>
            <a:ext cx="296862"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计划组</a:t>
            </a:r>
          </a:p>
        </p:txBody>
      </p:sp>
      <p:sp>
        <p:nvSpPr>
          <p:cNvPr id="10290" name="Text Box 103"/>
          <p:cNvSpPr txBox="1">
            <a:spLocks noChangeArrowheads="1"/>
          </p:cNvSpPr>
          <p:nvPr/>
        </p:nvSpPr>
        <p:spPr bwMode="auto">
          <a:xfrm>
            <a:off x="5489575" y="3500438"/>
            <a:ext cx="296863"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品管部</a:t>
            </a:r>
          </a:p>
        </p:txBody>
      </p:sp>
      <p:sp>
        <p:nvSpPr>
          <p:cNvPr id="10291" name="Text Box 103"/>
          <p:cNvSpPr txBox="1">
            <a:spLocks noChangeArrowheads="1"/>
          </p:cNvSpPr>
          <p:nvPr/>
        </p:nvSpPr>
        <p:spPr bwMode="auto">
          <a:xfrm>
            <a:off x="4645025" y="3500438"/>
            <a:ext cx="296863"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生产部</a:t>
            </a:r>
          </a:p>
        </p:txBody>
      </p:sp>
      <p:cxnSp>
        <p:nvCxnSpPr>
          <p:cNvPr id="10292" name="AutoShape 144"/>
          <p:cNvCxnSpPr>
            <a:cxnSpLocks noChangeShapeType="1"/>
            <a:stCxn id="10265" idx="2"/>
            <a:endCxn id="10291" idx="0"/>
          </p:cNvCxnSpPr>
          <p:nvPr/>
        </p:nvCxnSpPr>
        <p:spPr bwMode="auto">
          <a:xfrm rot="16200000" flipH="1">
            <a:off x="4448175" y="3154363"/>
            <a:ext cx="647700" cy="44450"/>
          </a:xfrm>
          <a:prstGeom prst="bentConnector3">
            <a:avLst>
              <a:gd name="adj1" fmla="val 50000"/>
            </a:avLst>
          </a:prstGeom>
          <a:noFill/>
          <a:ln w="9525">
            <a:solidFill>
              <a:schemeClr val="tx1"/>
            </a:solidFill>
            <a:miter lim="800000"/>
            <a:headEnd/>
            <a:tailEnd/>
          </a:ln>
        </p:spPr>
      </p:cxnSp>
      <p:cxnSp>
        <p:nvCxnSpPr>
          <p:cNvPr id="10293" name="AutoShape 144"/>
          <p:cNvCxnSpPr>
            <a:cxnSpLocks noChangeShapeType="1"/>
            <a:stCxn id="10265" idx="2"/>
            <a:endCxn id="10289" idx="0"/>
          </p:cNvCxnSpPr>
          <p:nvPr/>
        </p:nvCxnSpPr>
        <p:spPr bwMode="auto">
          <a:xfrm rot="5400000">
            <a:off x="4231482" y="2982119"/>
            <a:ext cx="647700" cy="388937"/>
          </a:xfrm>
          <a:prstGeom prst="bentConnector3">
            <a:avLst>
              <a:gd name="adj1" fmla="val 50000"/>
            </a:avLst>
          </a:prstGeom>
          <a:noFill/>
          <a:ln w="9525">
            <a:solidFill>
              <a:schemeClr val="tx1"/>
            </a:solidFill>
            <a:miter lim="800000"/>
            <a:headEnd/>
            <a:tailEnd/>
          </a:ln>
        </p:spPr>
      </p:cxnSp>
      <p:cxnSp>
        <p:nvCxnSpPr>
          <p:cNvPr id="10294" name="AutoShape 144"/>
          <p:cNvCxnSpPr>
            <a:cxnSpLocks noChangeShapeType="1"/>
            <a:stCxn id="10265" idx="2"/>
            <a:endCxn id="10288" idx="0"/>
          </p:cNvCxnSpPr>
          <p:nvPr/>
        </p:nvCxnSpPr>
        <p:spPr bwMode="auto">
          <a:xfrm rot="5400000">
            <a:off x="4047332" y="2797969"/>
            <a:ext cx="647700" cy="757237"/>
          </a:xfrm>
          <a:prstGeom prst="bentConnector3">
            <a:avLst>
              <a:gd name="adj1" fmla="val 50000"/>
            </a:avLst>
          </a:prstGeom>
          <a:noFill/>
          <a:ln w="9525">
            <a:solidFill>
              <a:schemeClr val="tx1"/>
            </a:solidFill>
            <a:miter lim="800000"/>
            <a:headEnd/>
            <a:tailEnd/>
          </a:ln>
        </p:spPr>
      </p:cxnSp>
      <p:cxnSp>
        <p:nvCxnSpPr>
          <p:cNvPr id="10295" name="AutoShape 115"/>
          <p:cNvCxnSpPr>
            <a:cxnSpLocks noChangeShapeType="1"/>
            <a:stCxn id="10256" idx="2"/>
            <a:endCxn id="10263" idx="0"/>
          </p:cNvCxnSpPr>
          <p:nvPr/>
        </p:nvCxnSpPr>
        <p:spPr bwMode="auto">
          <a:xfrm rot="5400000">
            <a:off x="319088" y="2884487"/>
            <a:ext cx="585788" cy="576263"/>
          </a:xfrm>
          <a:prstGeom prst="bentConnector3">
            <a:avLst>
              <a:gd name="adj1" fmla="val 49866"/>
            </a:avLst>
          </a:prstGeom>
          <a:noFill/>
          <a:ln w="9525">
            <a:solidFill>
              <a:schemeClr val="tx1"/>
            </a:solidFill>
            <a:miter lim="800000"/>
            <a:headEnd/>
            <a:tailEnd/>
          </a:ln>
        </p:spPr>
      </p:cxnSp>
      <p:cxnSp>
        <p:nvCxnSpPr>
          <p:cNvPr id="10296" name="AutoShape 121"/>
          <p:cNvCxnSpPr>
            <a:cxnSpLocks noChangeShapeType="1"/>
            <a:stCxn id="10290" idx="0"/>
            <a:endCxn id="10265" idx="2"/>
          </p:cNvCxnSpPr>
          <p:nvPr/>
        </p:nvCxnSpPr>
        <p:spPr bwMode="auto">
          <a:xfrm rot="16200000" flipV="1">
            <a:off x="4870450" y="2732088"/>
            <a:ext cx="647700" cy="889000"/>
          </a:xfrm>
          <a:prstGeom prst="bentConnector3">
            <a:avLst>
              <a:gd name="adj1" fmla="val 50000"/>
            </a:avLst>
          </a:prstGeom>
          <a:noFill/>
          <a:ln w="9525">
            <a:solidFill>
              <a:schemeClr val="tx1"/>
            </a:solidFill>
            <a:miter lim="800000"/>
            <a:headEnd/>
            <a:tailEnd/>
          </a:ln>
        </p:spPr>
      </p:cxnSp>
      <p:sp>
        <p:nvSpPr>
          <p:cNvPr id="10297" name="Text Box 128"/>
          <p:cNvSpPr txBox="1">
            <a:spLocks noChangeArrowheads="1"/>
          </p:cNvSpPr>
          <p:nvPr/>
        </p:nvSpPr>
        <p:spPr bwMode="auto">
          <a:xfrm>
            <a:off x="3563938" y="503238"/>
            <a:ext cx="1512887" cy="333375"/>
          </a:xfrm>
          <a:prstGeom prst="rect">
            <a:avLst/>
          </a:prstGeom>
          <a:noFill/>
          <a:ln w="9525">
            <a:solidFill>
              <a:schemeClr val="tx1"/>
            </a:solidFill>
            <a:miter lim="800000"/>
            <a:headEnd/>
            <a:tailEnd/>
          </a:ln>
        </p:spPr>
        <p:txBody>
          <a:bodyPr wrap="none"/>
          <a:lstStyle/>
          <a:p>
            <a:pPr algn="ctr"/>
            <a:r>
              <a:rPr lang="zh-CN" altLang="en-US" sz="1600"/>
              <a:t>董事长</a:t>
            </a:r>
          </a:p>
        </p:txBody>
      </p:sp>
      <p:sp>
        <p:nvSpPr>
          <p:cNvPr id="10298" name="Text Box 129"/>
          <p:cNvSpPr txBox="1">
            <a:spLocks noChangeArrowheads="1"/>
          </p:cNvSpPr>
          <p:nvPr/>
        </p:nvSpPr>
        <p:spPr bwMode="auto">
          <a:xfrm>
            <a:off x="3563938" y="1123950"/>
            <a:ext cx="1512887" cy="317500"/>
          </a:xfrm>
          <a:prstGeom prst="rect">
            <a:avLst/>
          </a:prstGeom>
          <a:noFill/>
          <a:ln w="9525">
            <a:solidFill>
              <a:schemeClr val="tx1"/>
            </a:solidFill>
            <a:miter lim="800000"/>
            <a:headEnd/>
            <a:tailEnd/>
          </a:ln>
        </p:spPr>
        <p:txBody>
          <a:bodyPr/>
          <a:lstStyle/>
          <a:p>
            <a:pPr algn="ctr"/>
            <a:r>
              <a:rPr lang="zh-CN" altLang="en-US" sz="1600"/>
              <a:t>董事会</a:t>
            </a:r>
          </a:p>
        </p:txBody>
      </p:sp>
      <p:sp>
        <p:nvSpPr>
          <p:cNvPr id="10299" name="Text Box 130"/>
          <p:cNvSpPr txBox="1">
            <a:spLocks noChangeArrowheads="1"/>
          </p:cNvSpPr>
          <p:nvPr/>
        </p:nvSpPr>
        <p:spPr bwMode="auto">
          <a:xfrm>
            <a:off x="5511800" y="790575"/>
            <a:ext cx="1004888" cy="346075"/>
          </a:xfrm>
          <a:prstGeom prst="rect">
            <a:avLst/>
          </a:prstGeom>
          <a:noFill/>
          <a:ln w="9525">
            <a:solidFill>
              <a:schemeClr val="tx1"/>
            </a:solidFill>
            <a:miter lim="800000"/>
            <a:headEnd/>
            <a:tailEnd/>
          </a:ln>
        </p:spPr>
        <p:txBody>
          <a:bodyPr>
            <a:spAutoFit/>
          </a:bodyPr>
          <a:lstStyle/>
          <a:p>
            <a:pPr algn="ctr"/>
            <a:r>
              <a:rPr lang="zh-CN" altLang="en-US" sz="1600"/>
              <a:t>监事会</a:t>
            </a:r>
          </a:p>
        </p:txBody>
      </p:sp>
      <p:cxnSp>
        <p:nvCxnSpPr>
          <p:cNvPr id="10300" name="AutoShape 131"/>
          <p:cNvCxnSpPr>
            <a:cxnSpLocks noChangeShapeType="1"/>
            <a:stCxn id="10297" idx="2"/>
            <a:endCxn id="10299" idx="1"/>
          </p:cNvCxnSpPr>
          <p:nvPr/>
        </p:nvCxnSpPr>
        <p:spPr bwMode="auto">
          <a:xfrm rot="16200000" flipH="1">
            <a:off x="4852988" y="304800"/>
            <a:ext cx="127000" cy="1190625"/>
          </a:xfrm>
          <a:prstGeom prst="bentConnector2">
            <a:avLst/>
          </a:prstGeom>
          <a:noFill/>
          <a:ln w="9525">
            <a:solidFill>
              <a:schemeClr val="tx1"/>
            </a:solidFill>
            <a:miter lim="800000"/>
            <a:headEnd/>
            <a:tailEnd/>
          </a:ln>
        </p:spPr>
      </p:cxnSp>
      <p:cxnSp>
        <p:nvCxnSpPr>
          <p:cNvPr id="10301" name="AutoShape 132"/>
          <p:cNvCxnSpPr>
            <a:cxnSpLocks noChangeShapeType="1"/>
            <a:stCxn id="10298" idx="2"/>
            <a:endCxn id="10302" idx="1"/>
          </p:cNvCxnSpPr>
          <p:nvPr/>
        </p:nvCxnSpPr>
        <p:spPr bwMode="auto">
          <a:xfrm rot="16200000" flipH="1">
            <a:off x="4784725" y="977900"/>
            <a:ext cx="150813" cy="1077913"/>
          </a:xfrm>
          <a:prstGeom prst="bentConnector2">
            <a:avLst/>
          </a:prstGeom>
          <a:noFill/>
          <a:ln w="9525">
            <a:solidFill>
              <a:schemeClr val="tx1"/>
            </a:solidFill>
            <a:miter lim="800000"/>
            <a:headEnd/>
            <a:tailEnd/>
          </a:ln>
        </p:spPr>
      </p:cxnSp>
      <p:sp>
        <p:nvSpPr>
          <p:cNvPr id="10302" name="Text Box 133"/>
          <p:cNvSpPr txBox="1">
            <a:spLocks noChangeArrowheads="1"/>
          </p:cNvSpPr>
          <p:nvPr/>
        </p:nvSpPr>
        <p:spPr bwMode="auto">
          <a:xfrm>
            <a:off x="5399088" y="1411288"/>
            <a:ext cx="1260475" cy="360362"/>
          </a:xfrm>
          <a:prstGeom prst="rect">
            <a:avLst/>
          </a:prstGeom>
          <a:noFill/>
          <a:ln w="9525">
            <a:solidFill>
              <a:schemeClr val="tx1"/>
            </a:solidFill>
            <a:miter lim="800000"/>
            <a:headEnd/>
            <a:tailEnd/>
          </a:ln>
        </p:spPr>
        <p:txBody>
          <a:bodyPr wrap="none"/>
          <a:lstStyle/>
          <a:p>
            <a:r>
              <a:rPr lang="zh-CN" altLang="en-US" sz="1400"/>
              <a:t>董事会秘书处</a:t>
            </a:r>
          </a:p>
        </p:txBody>
      </p:sp>
      <p:sp>
        <p:nvSpPr>
          <p:cNvPr id="10303" name="Text Box 134"/>
          <p:cNvSpPr txBox="1">
            <a:spLocks noChangeArrowheads="1"/>
          </p:cNvSpPr>
          <p:nvPr/>
        </p:nvSpPr>
        <p:spPr bwMode="auto">
          <a:xfrm>
            <a:off x="3565525" y="1700213"/>
            <a:ext cx="1511300" cy="341312"/>
          </a:xfrm>
          <a:prstGeom prst="rect">
            <a:avLst/>
          </a:prstGeom>
          <a:noFill/>
          <a:ln w="9525">
            <a:solidFill>
              <a:schemeClr val="tx1"/>
            </a:solidFill>
            <a:miter lim="800000"/>
            <a:headEnd/>
            <a:tailEnd/>
          </a:ln>
        </p:spPr>
        <p:txBody>
          <a:bodyPr/>
          <a:lstStyle/>
          <a:p>
            <a:pPr algn="ctr"/>
            <a:r>
              <a:rPr lang="zh-CN" altLang="en-US" sz="1600"/>
              <a:t>总经理办公室</a:t>
            </a:r>
          </a:p>
        </p:txBody>
      </p:sp>
      <p:cxnSp>
        <p:nvCxnSpPr>
          <p:cNvPr id="10304" name="AutoShape 135"/>
          <p:cNvCxnSpPr>
            <a:cxnSpLocks noChangeShapeType="1"/>
            <a:stCxn id="10297" idx="2"/>
            <a:endCxn id="10298" idx="0"/>
          </p:cNvCxnSpPr>
          <p:nvPr/>
        </p:nvCxnSpPr>
        <p:spPr bwMode="auto">
          <a:xfrm rot="5400000">
            <a:off x="4177506" y="980282"/>
            <a:ext cx="287337" cy="0"/>
          </a:xfrm>
          <a:prstGeom prst="straightConnector1">
            <a:avLst/>
          </a:prstGeom>
          <a:noFill/>
          <a:ln w="9525">
            <a:solidFill>
              <a:schemeClr val="tx1"/>
            </a:solidFill>
            <a:round/>
            <a:headEnd/>
            <a:tailEnd/>
          </a:ln>
        </p:spPr>
      </p:cxnSp>
      <p:cxnSp>
        <p:nvCxnSpPr>
          <p:cNvPr id="10305" name="AutoShape 136"/>
          <p:cNvCxnSpPr>
            <a:cxnSpLocks noChangeShapeType="1"/>
            <a:stCxn id="10298" idx="2"/>
            <a:endCxn id="10303" idx="0"/>
          </p:cNvCxnSpPr>
          <p:nvPr/>
        </p:nvCxnSpPr>
        <p:spPr bwMode="auto">
          <a:xfrm rot="5400000">
            <a:off x="4191793" y="1570832"/>
            <a:ext cx="258763" cy="0"/>
          </a:xfrm>
          <a:prstGeom prst="straightConnector1">
            <a:avLst/>
          </a:prstGeom>
          <a:noFill/>
          <a:ln w="9525">
            <a:solidFill>
              <a:schemeClr val="tx1"/>
            </a:solidFill>
            <a:round/>
            <a:headEnd/>
            <a:tailEnd/>
          </a:ln>
        </p:spPr>
      </p:cxnSp>
      <p:sp>
        <p:nvSpPr>
          <p:cNvPr id="10306" name="Text Box 48"/>
          <p:cNvSpPr txBox="1">
            <a:spLocks noChangeArrowheads="1"/>
          </p:cNvSpPr>
          <p:nvPr/>
        </p:nvSpPr>
        <p:spPr bwMode="auto">
          <a:xfrm>
            <a:off x="1619250"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综合实验部</a:t>
            </a:r>
          </a:p>
        </p:txBody>
      </p:sp>
      <p:sp>
        <p:nvSpPr>
          <p:cNvPr id="10307" name="Text Box 103"/>
          <p:cNvSpPr txBox="1">
            <a:spLocks noChangeArrowheads="1"/>
          </p:cNvSpPr>
          <p:nvPr/>
        </p:nvSpPr>
        <p:spPr bwMode="auto">
          <a:xfrm>
            <a:off x="6013450" y="3500438"/>
            <a:ext cx="287338"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采购部</a:t>
            </a:r>
          </a:p>
        </p:txBody>
      </p:sp>
      <p:sp>
        <p:nvSpPr>
          <p:cNvPr id="10308" name="Text Box 30"/>
          <p:cNvSpPr txBox="1">
            <a:spLocks noChangeArrowheads="1"/>
          </p:cNvSpPr>
          <p:nvPr/>
        </p:nvSpPr>
        <p:spPr bwMode="auto">
          <a:xfrm>
            <a:off x="6858016" y="2538413"/>
            <a:ext cx="1296987" cy="314325"/>
          </a:xfrm>
          <a:prstGeom prst="rect">
            <a:avLst/>
          </a:prstGeom>
          <a:noFill/>
          <a:ln w="9525">
            <a:solidFill>
              <a:schemeClr val="tx1"/>
            </a:solidFill>
            <a:miter lim="800000"/>
            <a:headEnd/>
            <a:tailEnd/>
          </a:ln>
        </p:spPr>
        <p:txBody>
          <a:bodyPr>
            <a:spAutoFit/>
          </a:bodyPr>
          <a:lstStyle/>
          <a:p>
            <a:pPr algn="ctr"/>
            <a:r>
              <a:rPr kumimoji="1" lang="zh-CN" altLang="en-US" sz="1400" b="1">
                <a:latin typeface="Times New Roman" pitchFamily="18" charset="0"/>
              </a:rPr>
              <a:t>综合管理中心</a:t>
            </a:r>
          </a:p>
        </p:txBody>
      </p:sp>
      <p:cxnSp>
        <p:nvCxnSpPr>
          <p:cNvPr id="10309" name="AutoShape 123"/>
          <p:cNvCxnSpPr>
            <a:cxnSpLocks noChangeShapeType="1"/>
            <a:stCxn id="10303" idx="2"/>
            <a:endCxn id="10308" idx="0"/>
          </p:cNvCxnSpPr>
          <p:nvPr/>
        </p:nvCxnSpPr>
        <p:spPr bwMode="auto">
          <a:xfrm rot="16200000" flipH="1">
            <a:off x="5665398" y="697301"/>
            <a:ext cx="496888" cy="3185335"/>
          </a:xfrm>
          <a:prstGeom prst="bentConnector3">
            <a:avLst>
              <a:gd name="adj1" fmla="val 50000"/>
            </a:avLst>
          </a:prstGeom>
          <a:noFill/>
          <a:ln w="9525">
            <a:solidFill>
              <a:schemeClr val="tx1"/>
            </a:solidFill>
            <a:miter lim="800000"/>
            <a:headEnd/>
            <a:tailEnd/>
          </a:ln>
        </p:spPr>
      </p:cxnSp>
      <p:sp>
        <p:nvSpPr>
          <p:cNvPr id="10312" name="Text Box 103"/>
          <p:cNvSpPr txBox="1">
            <a:spLocks noChangeArrowheads="1"/>
          </p:cNvSpPr>
          <p:nvPr/>
        </p:nvSpPr>
        <p:spPr bwMode="auto">
          <a:xfrm>
            <a:off x="4027485"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TE</a:t>
            </a:r>
            <a:r>
              <a:rPr kumimoji="1" lang="zh-CN" altLang="en-US" sz="1000">
                <a:latin typeface="Tahoma" pitchFamily="34" charset="0"/>
              </a:rPr>
              <a:t>组</a:t>
            </a:r>
          </a:p>
        </p:txBody>
      </p:sp>
      <p:sp>
        <p:nvSpPr>
          <p:cNvPr id="10313" name="Text Box 103"/>
          <p:cNvSpPr txBox="1">
            <a:spLocks noChangeArrowheads="1"/>
          </p:cNvSpPr>
          <p:nvPr/>
        </p:nvSpPr>
        <p:spPr bwMode="auto">
          <a:xfrm>
            <a:off x="380682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ME</a:t>
            </a:r>
            <a:r>
              <a:rPr kumimoji="1" lang="zh-CN" altLang="en-US" sz="1000">
                <a:latin typeface="Tahoma" pitchFamily="34" charset="0"/>
              </a:rPr>
              <a:t>组</a:t>
            </a:r>
          </a:p>
        </p:txBody>
      </p:sp>
      <p:cxnSp>
        <p:nvCxnSpPr>
          <p:cNvPr id="10314" name="AutoShape 144"/>
          <p:cNvCxnSpPr>
            <a:cxnSpLocks noChangeShapeType="1"/>
            <a:stCxn id="10288" idx="2"/>
            <a:endCxn id="10313" idx="0"/>
          </p:cNvCxnSpPr>
          <p:nvPr/>
        </p:nvCxnSpPr>
        <p:spPr bwMode="auto">
          <a:xfrm rot="5400000">
            <a:off x="3596878" y="4740672"/>
            <a:ext cx="698500" cy="91283"/>
          </a:xfrm>
          <a:prstGeom prst="bentConnector3">
            <a:avLst>
              <a:gd name="adj1" fmla="val 50000"/>
            </a:avLst>
          </a:prstGeom>
          <a:noFill/>
          <a:ln w="9525">
            <a:solidFill>
              <a:schemeClr val="tx1"/>
            </a:solidFill>
            <a:miter lim="800000"/>
            <a:headEnd/>
            <a:tailEnd/>
          </a:ln>
        </p:spPr>
      </p:cxnSp>
      <p:cxnSp>
        <p:nvCxnSpPr>
          <p:cNvPr id="10315" name="AutoShape 144"/>
          <p:cNvCxnSpPr>
            <a:cxnSpLocks noChangeShapeType="1"/>
            <a:stCxn id="10288" idx="2"/>
            <a:endCxn id="10312" idx="0"/>
          </p:cNvCxnSpPr>
          <p:nvPr/>
        </p:nvCxnSpPr>
        <p:spPr bwMode="auto">
          <a:xfrm rot="16200000" flipH="1">
            <a:off x="3707208" y="4721623"/>
            <a:ext cx="698500" cy="129379"/>
          </a:xfrm>
          <a:prstGeom prst="bentConnector3">
            <a:avLst>
              <a:gd name="adj1" fmla="val 50000"/>
            </a:avLst>
          </a:prstGeom>
          <a:noFill/>
          <a:ln w="9525">
            <a:solidFill>
              <a:schemeClr val="tx1"/>
            </a:solidFill>
            <a:miter lim="800000"/>
            <a:headEnd/>
            <a:tailEnd/>
          </a:ln>
        </p:spPr>
      </p:cxnSp>
      <p:sp>
        <p:nvSpPr>
          <p:cNvPr id="10316" name="Text Box 103"/>
          <p:cNvSpPr txBox="1">
            <a:spLocks noChangeArrowheads="1"/>
          </p:cNvSpPr>
          <p:nvPr/>
        </p:nvSpPr>
        <p:spPr bwMode="auto">
          <a:xfrm>
            <a:off x="359092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PE</a:t>
            </a:r>
            <a:r>
              <a:rPr kumimoji="1" lang="zh-CN" altLang="en-US" sz="1000">
                <a:latin typeface="Tahoma" pitchFamily="34" charset="0"/>
              </a:rPr>
              <a:t>组</a:t>
            </a:r>
          </a:p>
        </p:txBody>
      </p:sp>
      <p:sp>
        <p:nvSpPr>
          <p:cNvPr id="10317" name="Text Box 103"/>
          <p:cNvSpPr txBox="1">
            <a:spLocks noChangeArrowheads="1"/>
          </p:cNvSpPr>
          <p:nvPr/>
        </p:nvSpPr>
        <p:spPr bwMode="auto">
          <a:xfrm>
            <a:off x="3373435"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IE</a:t>
            </a:r>
            <a:r>
              <a:rPr kumimoji="1" lang="zh-CN" altLang="en-US" sz="1000">
                <a:latin typeface="Tahoma" pitchFamily="34" charset="0"/>
              </a:rPr>
              <a:t>组</a:t>
            </a:r>
          </a:p>
        </p:txBody>
      </p:sp>
      <p:cxnSp>
        <p:nvCxnSpPr>
          <p:cNvPr id="10318" name="AutoShape 144"/>
          <p:cNvCxnSpPr>
            <a:cxnSpLocks noChangeShapeType="1"/>
            <a:stCxn id="10288" idx="2"/>
            <a:endCxn id="10316" idx="0"/>
          </p:cNvCxnSpPr>
          <p:nvPr/>
        </p:nvCxnSpPr>
        <p:spPr bwMode="auto">
          <a:xfrm rot="5400000">
            <a:off x="3488928" y="4632722"/>
            <a:ext cx="698500" cy="307183"/>
          </a:xfrm>
          <a:prstGeom prst="bentConnector3">
            <a:avLst>
              <a:gd name="adj1" fmla="val 50000"/>
            </a:avLst>
          </a:prstGeom>
          <a:noFill/>
          <a:ln w="9525">
            <a:solidFill>
              <a:schemeClr val="tx1"/>
            </a:solidFill>
            <a:miter lim="800000"/>
            <a:headEnd/>
            <a:tailEnd/>
          </a:ln>
        </p:spPr>
      </p:cxnSp>
      <p:cxnSp>
        <p:nvCxnSpPr>
          <p:cNvPr id="10319" name="AutoShape 144"/>
          <p:cNvCxnSpPr>
            <a:cxnSpLocks noChangeShapeType="1"/>
            <a:stCxn id="10288" idx="2"/>
            <a:endCxn id="10317" idx="0"/>
          </p:cNvCxnSpPr>
          <p:nvPr/>
        </p:nvCxnSpPr>
        <p:spPr bwMode="auto">
          <a:xfrm rot="5400000">
            <a:off x="3380184" y="4523978"/>
            <a:ext cx="698500" cy="524671"/>
          </a:xfrm>
          <a:prstGeom prst="bentConnector3">
            <a:avLst>
              <a:gd name="adj1" fmla="val 50000"/>
            </a:avLst>
          </a:prstGeom>
          <a:noFill/>
          <a:ln w="9525">
            <a:solidFill>
              <a:schemeClr val="tx1"/>
            </a:solidFill>
            <a:miter lim="800000"/>
            <a:headEnd/>
            <a:tailEnd/>
          </a:ln>
        </p:spPr>
      </p:cxnSp>
      <p:cxnSp>
        <p:nvCxnSpPr>
          <p:cNvPr id="10322" name="AutoShape 144"/>
          <p:cNvCxnSpPr>
            <a:cxnSpLocks noChangeShapeType="1"/>
            <a:stCxn id="10291" idx="2"/>
            <a:endCxn id="10325" idx="0"/>
          </p:cNvCxnSpPr>
          <p:nvPr/>
        </p:nvCxnSpPr>
        <p:spPr bwMode="auto">
          <a:xfrm rot="16200000" flipH="1">
            <a:off x="4517232" y="4714081"/>
            <a:ext cx="698500" cy="144463"/>
          </a:xfrm>
          <a:prstGeom prst="bentConnector3">
            <a:avLst>
              <a:gd name="adj1" fmla="val 50000"/>
            </a:avLst>
          </a:prstGeom>
          <a:noFill/>
          <a:ln w="9525">
            <a:solidFill>
              <a:schemeClr val="tx1"/>
            </a:solidFill>
            <a:miter lim="800000"/>
            <a:headEnd/>
            <a:tailEnd/>
          </a:ln>
        </p:spPr>
      </p:cxnSp>
      <p:sp>
        <p:nvSpPr>
          <p:cNvPr id="10323" name="Text Box 103"/>
          <p:cNvSpPr txBox="1">
            <a:spLocks noChangeArrowheads="1"/>
          </p:cNvSpPr>
          <p:nvPr/>
        </p:nvSpPr>
        <p:spPr bwMode="auto">
          <a:xfrm>
            <a:off x="43132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自动化车间</a:t>
            </a:r>
          </a:p>
        </p:txBody>
      </p:sp>
      <p:sp>
        <p:nvSpPr>
          <p:cNvPr id="10324" name="Text Box 103"/>
          <p:cNvSpPr txBox="1">
            <a:spLocks noChangeArrowheads="1"/>
          </p:cNvSpPr>
          <p:nvPr/>
        </p:nvSpPr>
        <p:spPr bwMode="auto">
          <a:xfrm>
            <a:off x="4597400"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二楼车间</a:t>
            </a:r>
          </a:p>
        </p:txBody>
      </p:sp>
      <p:sp>
        <p:nvSpPr>
          <p:cNvPr id="10325" name="Text Box 103"/>
          <p:cNvSpPr txBox="1">
            <a:spLocks noChangeArrowheads="1"/>
          </p:cNvSpPr>
          <p:nvPr/>
        </p:nvSpPr>
        <p:spPr bwMode="auto">
          <a:xfrm>
            <a:off x="4845050"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t>三楼车间</a:t>
            </a:r>
          </a:p>
          <a:p>
            <a:pPr algn="just"/>
            <a:endParaRPr kumimoji="1" lang="zh-CN" altLang="en-US" sz="1000">
              <a:latin typeface="Tahoma" pitchFamily="34" charset="0"/>
            </a:endParaRPr>
          </a:p>
        </p:txBody>
      </p:sp>
      <p:sp>
        <p:nvSpPr>
          <p:cNvPr id="10326" name="Text Box 103"/>
          <p:cNvSpPr txBox="1">
            <a:spLocks noChangeArrowheads="1"/>
          </p:cNvSpPr>
          <p:nvPr/>
        </p:nvSpPr>
        <p:spPr bwMode="auto">
          <a:xfrm>
            <a:off x="5089525"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四楼车间</a:t>
            </a:r>
          </a:p>
        </p:txBody>
      </p:sp>
      <p:cxnSp>
        <p:nvCxnSpPr>
          <p:cNvPr id="10327" name="AutoShape 144"/>
          <p:cNvCxnSpPr>
            <a:cxnSpLocks noChangeShapeType="1"/>
            <a:stCxn id="10291" idx="2"/>
            <a:endCxn id="10323" idx="0"/>
          </p:cNvCxnSpPr>
          <p:nvPr/>
        </p:nvCxnSpPr>
        <p:spPr bwMode="auto">
          <a:xfrm rot="5400000">
            <a:off x="4251325" y="4592638"/>
            <a:ext cx="698500" cy="387350"/>
          </a:xfrm>
          <a:prstGeom prst="bentConnector3">
            <a:avLst>
              <a:gd name="adj1" fmla="val 50000"/>
            </a:avLst>
          </a:prstGeom>
          <a:noFill/>
          <a:ln w="9525">
            <a:solidFill>
              <a:schemeClr val="tx1"/>
            </a:solidFill>
            <a:miter lim="800000"/>
            <a:headEnd/>
            <a:tailEnd/>
          </a:ln>
        </p:spPr>
      </p:cxnSp>
      <p:cxnSp>
        <p:nvCxnSpPr>
          <p:cNvPr id="10328" name="AutoShape 144"/>
          <p:cNvCxnSpPr>
            <a:cxnSpLocks noChangeShapeType="1"/>
            <a:stCxn id="10291" idx="2"/>
            <a:endCxn id="10324" idx="0"/>
          </p:cNvCxnSpPr>
          <p:nvPr/>
        </p:nvCxnSpPr>
        <p:spPr bwMode="auto">
          <a:xfrm rot="5400000">
            <a:off x="4393407" y="4734719"/>
            <a:ext cx="698500" cy="103187"/>
          </a:xfrm>
          <a:prstGeom prst="bentConnector3">
            <a:avLst>
              <a:gd name="adj1" fmla="val 50000"/>
            </a:avLst>
          </a:prstGeom>
          <a:noFill/>
          <a:ln w="9525">
            <a:solidFill>
              <a:schemeClr val="tx1"/>
            </a:solidFill>
            <a:miter lim="800000"/>
            <a:headEnd/>
            <a:tailEnd/>
          </a:ln>
        </p:spPr>
      </p:cxnSp>
      <p:cxnSp>
        <p:nvCxnSpPr>
          <p:cNvPr id="10329" name="AutoShape 144"/>
          <p:cNvCxnSpPr>
            <a:cxnSpLocks noChangeShapeType="1"/>
            <a:stCxn id="10291" idx="2"/>
            <a:endCxn id="10326" idx="0"/>
          </p:cNvCxnSpPr>
          <p:nvPr/>
        </p:nvCxnSpPr>
        <p:spPr bwMode="auto">
          <a:xfrm rot="16200000" flipH="1">
            <a:off x="4638676" y="4591050"/>
            <a:ext cx="698500" cy="390525"/>
          </a:xfrm>
          <a:prstGeom prst="bentConnector3">
            <a:avLst>
              <a:gd name="adj1" fmla="val 50000"/>
            </a:avLst>
          </a:prstGeom>
          <a:noFill/>
          <a:ln w="9525">
            <a:solidFill>
              <a:schemeClr val="tx1"/>
            </a:solidFill>
            <a:miter lim="800000"/>
            <a:headEnd/>
            <a:tailEnd/>
          </a:ln>
        </p:spPr>
      </p:cxnSp>
      <p:sp>
        <p:nvSpPr>
          <p:cNvPr id="10330" name="Text Box 103"/>
          <p:cNvSpPr txBox="1">
            <a:spLocks noChangeArrowheads="1"/>
          </p:cNvSpPr>
          <p:nvPr/>
        </p:nvSpPr>
        <p:spPr bwMode="auto">
          <a:xfrm>
            <a:off x="58118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QA</a:t>
            </a:r>
            <a:r>
              <a:rPr kumimoji="1" lang="zh-CN" altLang="en-US" sz="1000">
                <a:latin typeface="Tahoma" pitchFamily="34" charset="0"/>
              </a:rPr>
              <a:t>组</a:t>
            </a:r>
          </a:p>
        </p:txBody>
      </p:sp>
      <p:sp>
        <p:nvSpPr>
          <p:cNvPr id="10331" name="Text Box 103"/>
          <p:cNvSpPr txBox="1">
            <a:spLocks noChangeArrowheads="1"/>
          </p:cNvSpPr>
          <p:nvPr/>
        </p:nvSpPr>
        <p:spPr bwMode="auto">
          <a:xfrm>
            <a:off x="55959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PQC</a:t>
            </a:r>
            <a:r>
              <a:rPr kumimoji="1" lang="zh-CN" altLang="en-US" sz="1000">
                <a:latin typeface="Tahoma" pitchFamily="34" charset="0"/>
              </a:rPr>
              <a:t>组</a:t>
            </a:r>
          </a:p>
        </p:txBody>
      </p:sp>
      <p:sp>
        <p:nvSpPr>
          <p:cNvPr id="10332" name="Text Box 103"/>
          <p:cNvSpPr txBox="1">
            <a:spLocks noChangeArrowheads="1"/>
          </p:cNvSpPr>
          <p:nvPr/>
        </p:nvSpPr>
        <p:spPr bwMode="auto">
          <a:xfrm>
            <a:off x="53800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IQC</a:t>
            </a:r>
            <a:r>
              <a:rPr kumimoji="1" lang="zh-CN" altLang="en-US" sz="1000">
                <a:latin typeface="Tahoma" pitchFamily="34" charset="0"/>
              </a:rPr>
              <a:t>组</a:t>
            </a:r>
          </a:p>
        </p:txBody>
      </p:sp>
      <p:cxnSp>
        <p:nvCxnSpPr>
          <p:cNvPr id="10333" name="AutoShape 144"/>
          <p:cNvCxnSpPr>
            <a:cxnSpLocks noChangeShapeType="1"/>
            <a:stCxn id="10290" idx="2"/>
            <a:endCxn id="10332" idx="0"/>
          </p:cNvCxnSpPr>
          <p:nvPr/>
        </p:nvCxnSpPr>
        <p:spPr bwMode="auto">
          <a:xfrm rot="5400000">
            <a:off x="5207000" y="4703763"/>
            <a:ext cx="698500" cy="165100"/>
          </a:xfrm>
          <a:prstGeom prst="bentConnector3">
            <a:avLst>
              <a:gd name="adj1" fmla="val 50000"/>
            </a:avLst>
          </a:prstGeom>
          <a:noFill/>
          <a:ln w="9525">
            <a:solidFill>
              <a:schemeClr val="tx1"/>
            </a:solidFill>
            <a:miter lim="800000"/>
            <a:headEnd/>
            <a:tailEnd/>
          </a:ln>
        </p:spPr>
      </p:cxnSp>
      <p:cxnSp>
        <p:nvCxnSpPr>
          <p:cNvPr id="10334" name="AutoShape 144"/>
          <p:cNvCxnSpPr>
            <a:cxnSpLocks noChangeShapeType="1"/>
            <a:stCxn id="10290" idx="2"/>
            <a:endCxn id="10331" idx="0"/>
          </p:cNvCxnSpPr>
          <p:nvPr/>
        </p:nvCxnSpPr>
        <p:spPr bwMode="auto">
          <a:xfrm rot="16200000" flipH="1">
            <a:off x="5314950" y="4760913"/>
            <a:ext cx="698500" cy="50800"/>
          </a:xfrm>
          <a:prstGeom prst="bentConnector3">
            <a:avLst>
              <a:gd name="adj1" fmla="val 50000"/>
            </a:avLst>
          </a:prstGeom>
          <a:noFill/>
          <a:ln w="9525">
            <a:solidFill>
              <a:schemeClr val="tx1"/>
            </a:solidFill>
            <a:miter lim="800000"/>
            <a:headEnd/>
            <a:tailEnd/>
          </a:ln>
        </p:spPr>
      </p:cxnSp>
      <p:cxnSp>
        <p:nvCxnSpPr>
          <p:cNvPr id="10335" name="AutoShape 144"/>
          <p:cNvCxnSpPr>
            <a:cxnSpLocks noChangeShapeType="1"/>
            <a:stCxn id="10290" idx="2"/>
            <a:endCxn id="10330" idx="0"/>
          </p:cNvCxnSpPr>
          <p:nvPr/>
        </p:nvCxnSpPr>
        <p:spPr bwMode="auto">
          <a:xfrm rot="16200000" flipH="1">
            <a:off x="5422900" y="4652963"/>
            <a:ext cx="698500" cy="266700"/>
          </a:xfrm>
          <a:prstGeom prst="bentConnector3">
            <a:avLst>
              <a:gd name="adj1" fmla="val 50000"/>
            </a:avLst>
          </a:prstGeom>
          <a:noFill/>
          <a:ln w="9525">
            <a:solidFill>
              <a:schemeClr val="tx1"/>
            </a:solidFill>
            <a:miter lim="800000"/>
            <a:headEnd/>
            <a:tailEnd/>
          </a:ln>
        </p:spPr>
      </p:cxnSp>
      <p:sp>
        <p:nvSpPr>
          <p:cNvPr id="10336" name="Text Box 103"/>
          <p:cNvSpPr txBox="1">
            <a:spLocks noChangeArrowheads="1"/>
          </p:cNvSpPr>
          <p:nvPr/>
        </p:nvSpPr>
        <p:spPr bwMode="auto">
          <a:xfrm>
            <a:off x="1836738" y="5157788"/>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测试组</a:t>
            </a:r>
          </a:p>
        </p:txBody>
      </p:sp>
      <p:sp>
        <p:nvSpPr>
          <p:cNvPr id="10337" name="Text Box 103"/>
          <p:cNvSpPr txBox="1">
            <a:spLocks noChangeArrowheads="1"/>
          </p:cNvSpPr>
          <p:nvPr/>
        </p:nvSpPr>
        <p:spPr bwMode="auto">
          <a:xfrm>
            <a:off x="1476375" y="5157788"/>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样机组</a:t>
            </a:r>
          </a:p>
        </p:txBody>
      </p:sp>
      <p:cxnSp>
        <p:nvCxnSpPr>
          <p:cNvPr id="10338" name="AutoShape 144"/>
          <p:cNvCxnSpPr>
            <a:cxnSpLocks noChangeShapeType="1"/>
            <a:stCxn id="10306" idx="2"/>
            <a:endCxn id="10337" idx="0"/>
          </p:cNvCxnSpPr>
          <p:nvPr/>
        </p:nvCxnSpPr>
        <p:spPr bwMode="auto">
          <a:xfrm rot="5400000">
            <a:off x="1306513" y="4700588"/>
            <a:ext cx="720725" cy="193675"/>
          </a:xfrm>
          <a:prstGeom prst="bentConnector3">
            <a:avLst>
              <a:gd name="adj1" fmla="val 50000"/>
            </a:avLst>
          </a:prstGeom>
          <a:noFill/>
          <a:ln w="9525">
            <a:solidFill>
              <a:schemeClr val="tx1"/>
            </a:solidFill>
            <a:miter lim="800000"/>
            <a:headEnd/>
            <a:tailEnd/>
          </a:ln>
        </p:spPr>
      </p:cxnSp>
      <p:cxnSp>
        <p:nvCxnSpPr>
          <p:cNvPr id="10339" name="AutoShape 144"/>
          <p:cNvCxnSpPr>
            <a:cxnSpLocks noChangeShapeType="1"/>
            <a:stCxn id="10306" idx="2"/>
            <a:endCxn id="10336" idx="0"/>
          </p:cNvCxnSpPr>
          <p:nvPr/>
        </p:nvCxnSpPr>
        <p:spPr bwMode="auto">
          <a:xfrm rot="16200000" flipH="1">
            <a:off x="1486694" y="4714082"/>
            <a:ext cx="720725" cy="166687"/>
          </a:xfrm>
          <a:prstGeom prst="bentConnector3">
            <a:avLst>
              <a:gd name="adj1" fmla="val 50000"/>
            </a:avLst>
          </a:prstGeom>
          <a:noFill/>
          <a:ln w="9525">
            <a:solidFill>
              <a:schemeClr val="tx1"/>
            </a:solidFill>
            <a:miter lim="800000"/>
            <a:headEnd/>
            <a:tailEnd/>
          </a:ln>
        </p:spPr>
      </p:cxnSp>
      <p:sp>
        <p:nvSpPr>
          <p:cNvPr id="10340" name="Text Box 30"/>
          <p:cNvSpPr txBox="1">
            <a:spLocks noChangeArrowheads="1"/>
          </p:cNvSpPr>
          <p:nvPr/>
        </p:nvSpPr>
        <p:spPr bwMode="auto">
          <a:xfrm>
            <a:off x="827088" y="1844675"/>
            <a:ext cx="936625" cy="284163"/>
          </a:xfrm>
          <a:prstGeom prst="rect">
            <a:avLst/>
          </a:prstGeom>
          <a:noFill/>
          <a:ln w="9525">
            <a:solidFill>
              <a:schemeClr val="tx1"/>
            </a:solidFill>
            <a:miter lim="800000"/>
            <a:headEnd/>
            <a:tailEnd/>
          </a:ln>
        </p:spPr>
        <p:txBody>
          <a:bodyPr>
            <a:spAutoFit/>
          </a:bodyPr>
          <a:lstStyle/>
          <a:p>
            <a:pPr algn="ctr"/>
            <a:r>
              <a:rPr kumimoji="1" lang="zh-CN" altLang="en-US" sz="1200">
                <a:latin typeface="Times New Roman" pitchFamily="18" charset="0"/>
              </a:rPr>
              <a:t>审计部</a:t>
            </a:r>
          </a:p>
        </p:txBody>
      </p:sp>
      <p:sp>
        <p:nvSpPr>
          <p:cNvPr id="10341" name="Text Box 30"/>
          <p:cNvSpPr txBox="1">
            <a:spLocks noChangeArrowheads="1"/>
          </p:cNvSpPr>
          <p:nvPr/>
        </p:nvSpPr>
        <p:spPr bwMode="auto">
          <a:xfrm>
            <a:off x="2124075" y="1490663"/>
            <a:ext cx="1081088" cy="284162"/>
          </a:xfrm>
          <a:prstGeom prst="rect">
            <a:avLst/>
          </a:prstGeom>
          <a:noFill/>
          <a:ln w="9525">
            <a:solidFill>
              <a:schemeClr val="tx1"/>
            </a:solidFill>
            <a:miter lim="800000"/>
            <a:headEnd/>
            <a:tailEnd/>
          </a:ln>
        </p:spPr>
        <p:txBody>
          <a:bodyPr>
            <a:spAutoFit/>
          </a:bodyPr>
          <a:lstStyle/>
          <a:p>
            <a:pPr algn="ctr"/>
            <a:r>
              <a:rPr kumimoji="1" lang="zh-CN" altLang="en-US" sz="1200">
                <a:latin typeface="Times New Roman" pitchFamily="18" charset="0"/>
              </a:rPr>
              <a:t>战略委员会</a:t>
            </a:r>
          </a:p>
        </p:txBody>
      </p:sp>
      <p:sp>
        <p:nvSpPr>
          <p:cNvPr id="10342" name="Text Box 30"/>
          <p:cNvSpPr txBox="1">
            <a:spLocks noChangeArrowheads="1"/>
          </p:cNvSpPr>
          <p:nvPr/>
        </p:nvSpPr>
        <p:spPr bwMode="auto">
          <a:xfrm>
            <a:off x="2125663" y="773113"/>
            <a:ext cx="1081087" cy="284162"/>
          </a:xfrm>
          <a:prstGeom prst="rect">
            <a:avLst/>
          </a:prstGeom>
          <a:noFill/>
          <a:ln w="9525">
            <a:solidFill>
              <a:schemeClr val="tx1"/>
            </a:solidFill>
            <a:miter lim="800000"/>
            <a:headEnd/>
            <a:tailEnd/>
          </a:ln>
        </p:spPr>
        <p:txBody>
          <a:bodyPr>
            <a:spAutoFit/>
          </a:bodyPr>
          <a:lstStyle/>
          <a:p>
            <a:pPr algn="ctr"/>
            <a:r>
              <a:rPr kumimoji="1" lang="zh-CN" altLang="en-US" sz="1200">
                <a:latin typeface="Times New Roman" pitchFamily="18" charset="0"/>
              </a:rPr>
              <a:t>提名委员会</a:t>
            </a:r>
          </a:p>
        </p:txBody>
      </p:sp>
      <p:sp>
        <p:nvSpPr>
          <p:cNvPr id="10343" name="Text Box 30"/>
          <p:cNvSpPr txBox="1">
            <a:spLocks noChangeArrowheads="1"/>
          </p:cNvSpPr>
          <p:nvPr/>
        </p:nvSpPr>
        <p:spPr bwMode="auto">
          <a:xfrm>
            <a:off x="2125663" y="1130300"/>
            <a:ext cx="1081087" cy="284163"/>
          </a:xfrm>
          <a:prstGeom prst="rect">
            <a:avLst/>
          </a:prstGeom>
          <a:noFill/>
          <a:ln w="9525">
            <a:solidFill>
              <a:schemeClr val="tx1"/>
            </a:solidFill>
            <a:miter lim="800000"/>
            <a:headEnd/>
            <a:tailEnd/>
          </a:ln>
        </p:spPr>
        <p:txBody>
          <a:bodyPr>
            <a:spAutoFit/>
          </a:bodyPr>
          <a:lstStyle/>
          <a:p>
            <a:pPr algn="ctr"/>
            <a:r>
              <a:rPr kumimoji="1" lang="zh-CN" altLang="en-US" sz="1200">
                <a:latin typeface="Times New Roman" pitchFamily="18" charset="0"/>
              </a:rPr>
              <a:t>薪酬委员会</a:t>
            </a:r>
          </a:p>
        </p:txBody>
      </p:sp>
      <p:sp>
        <p:nvSpPr>
          <p:cNvPr id="10344" name="Text Box 30"/>
          <p:cNvSpPr txBox="1">
            <a:spLocks noChangeArrowheads="1"/>
          </p:cNvSpPr>
          <p:nvPr/>
        </p:nvSpPr>
        <p:spPr bwMode="auto">
          <a:xfrm>
            <a:off x="2124075" y="1849438"/>
            <a:ext cx="1081088" cy="284162"/>
          </a:xfrm>
          <a:prstGeom prst="rect">
            <a:avLst/>
          </a:prstGeom>
          <a:noFill/>
          <a:ln w="9525">
            <a:solidFill>
              <a:schemeClr val="tx1"/>
            </a:solidFill>
            <a:miter lim="800000"/>
            <a:headEnd/>
            <a:tailEnd/>
          </a:ln>
        </p:spPr>
        <p:txBody>
          <a:bodyPr>
            <a:spAutoFit/>
          </a:bodyPr>
          <a:lstStyle/>
          <a:p>
            <a:pPr algn="ctr"/>
            <a:r>
              <a:rPr kumimoji="1" lang="zh-CN" altLang="en-US" sz="1200">
                <a:latin typeface="Times New Roman" pitchFamily="18" charset="0"/>
              </a:rPr>
              <a:t>审计委员会</a:t>
            </a:r>
          </a:p>
        </p:txBody>
      </p:sp>
      <p:cxnSp>
        <p:nvCxnSpPr>
          <p:cNvPr id="10345" name="AutoShape 142"/>
          <p:cNvCxnSpPr>
            <a:cxnSpLocks noChangeShapeType="1"/>
            <a:stCxn id="10343" idx="3"/>
            <a:endCxn id="10298" idx="1"/>
          </p:cNvCxnSpPr>
          <p:nvPr/>
        </p:nvCxnSpPr>
        <p:spPr bwMode="auto">
          <a:xfrm>
            <a:off x="3206750" y="1273175"/>
            <a:ext cx="357188" cy="9525"/>
          </a:xfrm>
          <a:prstGeom prst="bentConnector3">
            <a:avLst>
              <a:gd name="adj1" fmla="val 49778"/>
            </a:avLst>
          </a:prstGeom>
          <a:noFill/>
          <a:ln w="9525">
            <a:solidFill>
              <a:schemeClr val="tx1"/>
            </a:solidFill>
            <a:miter lim="800000"/>
            <a:headEnd/>
            <a:tailEnd/>
          </a:ln>
        </p:spPr>
      </p:cxnSp>
      <p:cxnSp>
        <p:nvCxnSpPr>
          <p:cNvPr id="10346" name="AutoShape 142"/>
          <p:cNvCxnSpPr>
            <a:cxnSpLocks noChangeShapeType="1"/>
            <a:stCxn id="10341" idx="3"/>
            <a:endCxn id="10298" idx="1"/>
          </p:cNvCxnSpPr>
          <p:nvPr/>
        </p:nvCxnSpPr>
        <p:spPr bwMode="auto">
          <a:xfrm flipV="1">
            <a:off x="3205163" y="1282700"/>
            <a:ext cx="358775" cy="350838"/>
          </a:xfrm>
          <a:prstGeom prst="bentConnector3">
            <a:avLst>
              <a:gd name="adj1" fmla="val 49556"/>
            </a:avLst>
          </a:prstGeom>
          <a:noFill/>
          <a:ln w="9525">
            <a:solidFill>
              <a:schemeClr val="tx1"/>
            </a:solidFill>
            <a:miter lim="800000"/>
            <a:headEnd/>
            <a:tailEnd/>
          </a:ln>
        </p:spPr>
      </p:cxnSp>
      <p:cxnSp>
        <p:nvCxnSpPr>
          <p:cNvPr id="10347" name="AutoShape 142"/>
          <p:cNvCxnSpPr>
            <a:cxnSpLocks noChangeShapeType="1"/>
            <a:stCxn id="10344" idx="3"/>
            <a:endCxn id="10298" idx="1"/>
          </p:cNvCxnSpPr>
          <p:nvPr/>
        </p:nvCxnSpPr>
        <p:spPr bwMode="auto">
          <a:xfrm flipV="1">
            <a:off x="3205163" y="1282700"/>
            <a:ext cx="358775" cy="709613"/>
          </a:xfrm>
          <a:prstGeom prst="bentConnector3">
            <a:avLst>
              <a:gd name="adj1" fmla="val 49556"/>
            </a:avLst>
          </a:prstGeom>
          <a:noFill/>
          <a:ln w="9525">
            <a:solidFill>
              <a:schemeClr val="tx1"/>
            </a:solidFill>
            <a:miter lim="800000"/>
            <a:headEnd/>
            <a:tailEnd/>
          </a:ln>
        </p:spPr>
      </p:cxnSp>
      <p:cxnSp>
        <p:nvCxnSpPr>
          <p:cNvPr id="10348" name="AutoShape 142"/>
          <p:cNvCxnSpPr>
            <a:cxnSpLocks noChangeShapeType="1"/>
            <a:stCxn id="10340" idx="3"/>
            <a:endCxn id="10344" idx="1"/>
          </p:cNvCxnSpPr>
          <p:nvPr/>
        </p:nvCxnSpPr>
        <p:spPr bwMode="auto">
          <a:xfrm>
            <a:off x="1763713" y="1987550"/>
            <a:ext cx="360362" cy="4763"/>
          </a:xfrm>
          <a:prstGeom prst="bentConnector3">
            <a:avLst>
              <a:gd name="adj1" fmla="val 49778"/>
            </a:avLst>
          </a:prstGeom>
          <a:noFill/>
          <a:ln w="9525">
            <a:solidFill>
              <a:schemeClr val="tx1"/>
            </a:solidFill>
            <a:miter lim="800000"/>
            <a:headEnd/>
            <a:tailEnd/>
          </a:ln>
        </p:spPr>
      </p:cxnSp>
      <p:sp>
        <p:nvSpPr>
          <p:cNvPr id="10349" name="Text Box 103"/>
          <p:cNvSpPr txBox="1">
            <a:spLocks noChangeArrowheads="1"/>
          </p:cNvSpPr>
          <p:nvPr/>
        </p:nvSpPr>
        <p:spPr bwMode="auto">
          <a:xfrm>
            <a:off x="86058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薪酬绩效组</a:t>
            </a:r>
          </a:p>
        </p:txBody>
      </p:sp>
      <p:sp>
        <p:nvSpPr>
          <p:cNvPr id="10350" name="Text Box 103"/>
          <p:cNvSpPr txBox="1">
            <a:spLocks noChangeArrowheads="1"/>
          </p:cNvSpPr>
          <p:nvPr/>
        </p:nvSpPr>
        <p:spPr bwMode="auto">
          <a:xfrm>
            <a:off x="831691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招聘培训组</a:t>
            </a:r>
          </a:p>
        </p:txBody>
      </p:sp>
      <p:cxnSp>
        <p:nvCxnSpPr>
          <p:cNvPr id="10351" name="AutoShape 144"/>
          <p:cNvCxnSpPr>
            <a:cxnSpLocks noChangeShapeType="1"/>
            <a:stCxn id="10268" idx="2"/>
            <a:endCxn id="10350" idx="0"/>
          </p:cNvCxnSpPr>
          <p:nvPr/>
        </p:nvCxnSpPr>
        <p:spPr bwMode="auto">
          <a:xfrm rot="5400000">
            <a:off x="8121650" y="4725988"/>
            <a:ext cx="698500" cy="120650"/>
          </a:xfrm>
          <a:prstGeom prst="bentConnector3">
            <a:avLst>
              <a:gd name="adj1" fmla="val 50000"/>
            </a:avLst>
          </a:prstGeom>
          <a:noFill/>
          <a:ln w="9525">
            <a:solidFill>
              <a:schemeClr val="tx1"/>
            </a:solidFill>
            <a:miter lim="800000"/>
            <a:headEnd/>
            <a:tailEnd/>
          </a:ln>
        </p:spPr>
      </p:cxnSp>
      <p:cxnSp>
        <p:nvCxnSpPr>
          <p:cNvPr id="10352" name="AutoShape 144"/>
          <p:cNvCxnSpPr>
            <a:cxnSpLocks noChangeShapeType="1"/>
            <a:stCxn id="10268" idx="2"/>
            <a:endCxn id="10349" idx="0"/>
          </p:cNvCxnSpPr>
          <p:nvPr/>
        </p:nvCxnSpPr>
        <p:spPr bwMode="auto">
          <a:xfrm rot="16200000" flipH="1">
            <a:off x="8266113" y="4702175"/>
            <a:ext cx="698500" cy="168275"/>
          </a:xfrm>
          <a:prstGeom prst="bentConnector3">
            <a:avLst>
              <a:gd name="adj1" fmla="val 50000"/>
            </a:avLst>
          </a:prstGeom>
          <a:noFill/>
          <a:ln w="9525">
            <a:solidFill>
              <a:schemeClr val="tx1"/>
            </a:solidFill>
            <a:miter lim="800000"/>
            <a:headEnd/>
            <a:tailEnd/>
          </a:ln>
        </p:spPr>
      </p:cxnSp>
      <p:sp>
        <p:nvSpPr>
          <p:cNvPr id="10353" name="Text Box 103"/>
          <p:cNvSpPr txBox="1">
            <a:spLocks noChangeArrowheads="1"/>
          </p:cNvSpPr>
          <p:nvPr/>
        </p:nvSpPr>
        <p:spPr bwMode="auto">
          <a:xfrm>
            <a:off x="7769225"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保安组</a:t>
            </a:r>
          </a:p>
        </p:txBody>
      </p:sp>
      <p:sp>
        <p:nvSpPr>
          <p:cNvPr id="10354" name="Text Box 103"/>
          <p:cNvSpPr txBox="1">
            <a:spLocks noChangeArrowheads="1"/>
          </p:cNvSpPr>
          <p:nvPr/>
        </p:nvSpPr>
        <p:spPr bwMode="auto">
          <a:xfrm>
            <a:off x="7480300"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车辆组</a:t>
            </a:r>
          </a:p>
        </p:txBody>
      </p:sp>
      <p:cxnSp>
        <p:nvCxnSpPr>
          <p:cNvPr id="10355" name="AutoShape 144"/>
          <p:cNvCxnSpPr>
            <a:cxnSpLocks noChangeShapeType="1"/>
            <a:stCxn id="10285" idx="2"/>
            <a:endCxn id="10354" idx="0"/>
          </p:cNvCxnSpPr>
          <p:nvPr/>
        </p:nvCxnSpPr>
        <p:spPr bwMode="auto">
          <a:xfrm rot="5400000">
            <a:off x="7336632" y="4674394"/>
            <a:ext cx="698500" cy="223837"/>
          </a:xfrm>
          <a:prstGeom prst="bentConnector3">
            <a:avLst>
              <a:gd name="adj1" fmla="val 50000"/>
            </a:avLst>
          </a:prstGeom>
          <a:noFill/>
          <a:ln w="9525">
            <a:solidFill>
              <a:schemeClr val="tx1"/>
            </a:solidFill>
            <a:miter lim="800000"/>
            <a:headEnd/>
            <a:tailEnd/>
          </a:ln>
        </p:spPr>
      </p:cxnSp>
      <p:cxnSp>
        <p:nvCxnSpPr>
          <p:cNvPr id="10356" name="AutoShape 144"/>
          <p:cNvCxnSpPr>
            <a:cxnSpLocks noChangeShapeType="1"/>
            <a:stCxn id="10285" idx="2"/>
            <a:endCxn id="10353" idx="0"/>
          </p:cNvCxnSpPr>
          <p:nvPr/>
        </p:nvCxnSpPr>
        <p:spPr bwMode="auto">
          <a:xfrm rot="16200000" flipH="1">
            <a:off x="7481094" y="4753769"/>
            <a:ext cx="698500" cy="65088"/>
          </a:xfrm>
          <a:prstGeom prst="bentConnector3">
            <a:avLst>
              <a:gd name="adj1" fmla="val 50000"/>
            </a:avLst>
          </a:prstGeom>
          <a:noFill/>
          <a:ln w="9525">
            <a:solidFill>
              <a:schemeClr val="tx1"/>
            </a:solidFill>
            <a:miter lim="800000"/>
            <a:headEnd/>
            <a:tailEnd/>
          </a:ln>
        </p:spPr>
      </p:cxnSp>
      <p:sp>
        <p:nvSpPr>
          <p:cNvPr id="10357" name="Text Box 103"/>
          <p:cNvSpPr txBox="1">
            <a:spLocks noChangeArrowheads="1"/>
          </p:cNvSpPr>
          <p:nvPr/>
        </p:nvSpPr>
        <p:spPr bwMode="auto">
          <a:xfrm>
            <a:off x="805656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后勤组</a:t>
            </a:r>
          </a:p>
        </p:txBody>
      </p:sp>
      <p:cxnSp>
        <p:nvCxnSpPr>
          <p:cNvPr id="10358" name="AutoShape 144"/>
          <p:cNvCxnSpPr>
            <a:cxnSpLocks noChangeShapeType="1"/>
            <a:stCxn id="10285" idx="2"/>
            <a:endCxn id="10357" idx="0"/>
          </p:cNvCxnSpPr>
          <p:nvPr/>
        </p:nvCxnSpPr>
        <p:spPr bwMode="auto">
          <a:xfrm rot="16200000" flipH="1">
            <a:off x="7624763" y="4610100"/>
            <a:ext cx="698500" cy="352425"/>
          </a:xfrm>
          <a:prstGeom prst="bentConnector3">
            <a:avLst>
              <a:gd name="adj1" fmla="val 50000"/>
            </a:avLst>
          </a:prstGeom>
          <a:noFill/>
          <a:ln w="9525">
            <a:solidFill>
              <a:schemeClr val="tx1"/>
            </a:solidFill>
            <a:miter lim="800000"/>
            <a:headEnd/>
            <a:tailEnd/>
          </a:ln>
        </p:spPr>
      </p:cxnSp>
      <p:sp>
        <p:nvSpPr>
          <p:cNvPr id="10359" name="Text Box 103"/>
          <p:cNvSpPr txBox="1">
            <a:spLocks noChangeArrowheads="1"/>
          </p:cNvSpPr>
          <p:nvPr/>
        </p:nvSpPr>
        <p:spPr bwMode="auto">
          <a:xfrm>
            <a:off x="7235825"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电脑维护组</a:t>
            </a:r>
          </a:p>
        </p:txBody>
      </p:sp>
      <p:sp>
        <p:nvSpPr>
          <p:cNvPr id="10360" name="Text Box 103"/>
          <p:cNvSpPr txBox="1">
            <a:spLocks noChangeArrowheads="1"/>
          </p:cNvSpPr>
          <p:nvPr/>
        </p:nvSpPr>
        <p:spPr bwMode="auto">
          <a:xfrm>
            <a:off x="697706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ERP</a:t>
            </a:r>
            <a:r>
              <a:rPr kumimoji="1" lang="zh-CN" altLang="en-US" sz="1000">
                <a:latin typeface="Tahoma" pitchFamily="34" charset="0"/>
              </a:rPr>
              <a:t>组</a:t>
            </a:r>
          </a:p>
        </p:txBody>
      </p:sp>
      <p:cxnSp>
        <p:nvCxnSpPr>
          <p:cNvPr id="10361" name="AutoShape 144"/>
          <p:cNvCxnSpPr>
            <a:cxnSpLocks noChangeShapeType="1"/>
            <a:stCxn id="10377" idx="2"/>
            <a:endCxn id="10360" idx="0"/>
          </p:cNvCxnSpPr>
          <p:nvPr/>
        </p:nvCxnSpPr>
        <p:spPr bwMode="auto">
          <a:xfrm rot="5400000">
            <a:off x="6796882" y="4710906"/>
            <a:ext cx="698500" cy="150813"/>
          </a:xfrm>
          <a:prstGeom prst="bentConnector3">
            <a:avLst>
              <a:gd name="adj1" fmla="val 50000"/>
            </a:avLst>
          </a:prstGeom>
          <a:noFill/>
          <a:ln w="9525">
            <a:solidFill>
              <a:schemeClr val="tx1"/>
            </a:solidFill>
            <a:miter lim="800000"/>
            <a:headEnd/>
            <a:tailEnd/>
          </a:ln>
        </p:spPr>
      </p:cxnSp>
      <p:cxnSp>
        <p:nvCxnSpPr>
          <p:cNvPr id="10362" name="AutoShape 144"/>
          <p:cNvCxnSpPr>
            <a:cxnSpLocks noChangeShapeType="1"/>
            <a:stCxn id="10377" idx="2"/>
            <a:endCxn id="10359" idx="0"/>
          </p:cNvCxnSpPr>
          <p:nvPr/>
        </p:nvCxnSpPr>
        <p:spPr bwMode="auto">
          <a:xfrm rot="16200000" flipH="1">
            <a:off x="6926263" y="4732338"/>
            <a:ext cx="698500" cy="107950"/>
          </a:xfrm>
          <a:prstGeom prst="bentConnector3">
            <a:avLst>
              <a:gd name="adj1" fmla="val 50000"/>
            </a:avLst>
          </a:prstGeom>
          <a:noFill/>
          <a:ln w="9525">
            <a:solidFill>
              <a:schemeClr val="tx1"/>
            </a:solidFill>
            <a:miter lim="800000"/>
            <a:headEnd/>
            <a:tailEnd/>
          </a:ln>
        </p:spPr>
      </p:cxnSp>
      <p:sp>
        <p:nvSpPr>
          <p:cNvPr id="10363" name="Text Box 103"/>
          <p:cNvSpPr txBox="1">
            <a:spLocks noChangeArrowheads="1"/>
          </p:cNvSpPr>
          <p:nvPr/>
        </p:nvSpPr>
        <p:spPr bwMode="auto">
          <a:xfrm>
            <a:off x="630078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会计组</a:t>
            </a:r>
          </a:p>
        </p:txBody>
      </p:sp>
      <p:cxnSp>
        <p:nvCxnSpPr>
          <p:cNvPr id="10364" name="AutoShape 144"/>
          <p:cNvCxnSpPr>
            <a:cxnSpLocks noChangeShapeType="1"/>
            <a:stCxn id="10267" idx="2"/>
            <a:endCxn id="10363" idx="0"/>
          </p:cNvCxnSpPr>
          <p:nvPr/>
        </p:nvCxnSpPr>
        <p:spPr bwMode="auto">
          <a:xfrm rot="5400000">
            <a:off x="6142038" y="4689475"/>
            <a:ext cx="698500" cy="193675"/>
          </a:xfrm>
          <a:prstGeom prst="bentConnector3">
            <a:avLst>
              <a:gd name="adj1" fmla="val 50000"/>
            </a:avLst>
          </a:prstGeom>
          <a:noFill/>
          <a:ln w="9525">
            <a:solidFill>
              <a:schemeClr val="tx1"/>
            </a:solidFill>
            <a:miter lim="800000"/>
            <a:headEnd/>
            <a:tailEnd/>
          </a:ln>
        </p:spPr>
      </p:cxnSp>
      <p:sp>
        <p:nvSpPr>
          <p:cNvPr id="10365" name="Text Box 103"/>
          <p:cNvSpPr txBox="1">
            <a:spLocks noChangeArrowheads="1"/>
          </p:cNvSpPr>
          <p:nvPr/>
        </p:nvSpPr>
        <p:spPr bwMode="auto">
          <a:xfrm>
            <a:off x="6659563"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出纳组</a:t>
            </a:r>
          </a:p>
        </p:txBody>
      </p:sp>
      <p:cxnSp>
        <p:nvCxnSpPr>
          <p:cNvPr id="10366" name="AutoShape 144"/>
          <p:cNvCxnSpPr>
            <a:cxnSpLocks noChangeShapeType="1"/>
            <a:stCxn id="10267" idx="2"/>
            <a:endCxn id="10365" idx="0"/>
          </p:cNvCxnSpPr>
          <p:nvPr/>
        </p:nvCxnSpPr>
        <p:spPr bwMode="auto">
          <a:xfrm rot="16200000" flipH="1">
            <a:off x="6321425" y="4703763"/>
            <a:ext cx="698500" cy="165100"/>
          </a:xfrm>
          <a:prstGeom prst="bentConnector3">
            <a:avLst>
              <a:gd name="adj1" fmla="val 50000"/>
            </a:avLst>
          </a:prstGeom>
          <a:noFill/>
          <a:ln w="9525">
            <a:solidFill>
              <a:schemeClr val="tx1"/>
            </a:solidFill>
            <a:miter lim="800000"/>
            <a:headEnd/>
            <a:tailEnd/>
          </a:ln>
        </p:spPr>
      </p:cxnSp>
      <p:sp>
        <p:nvSpPr>
          <p:cNvPr id="10367" name="Text Box 48"/>
          <p:cNvSpPr txBox="1">
            <a:spLocks noChangeArrowheads="1"/>
          </p:cNvSpPr>
          <p:nvPr/>
        </p:nvSpPr>
        <p:spPr bwMode="auto">
          <a:xfrm>
            <a:off x="3425825"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资料组</a:t>
            </a:r>
          </a:p>
        </p:txBody>
      </p:sp>
      <p:sp>
        <p:nvSpPr>
          <p:cNvPr id="10368" name="Text Box 103"/>
          <p:cNvSpPr txBox="1">
            <a:spLocks noChangeArrowheads="1"/>
          </p:cNvSpPr>
          <p:nvPr/>
        </p:nvSpPr>
        <p:spPr bwMode="auto">
          <a:xfrm>
            <a:off x="6027738" y="5135563"/>
            <a:ext cx="187325" cy="865187"/>
          </a:xfrm>
          <a:prstGeom prst="rect">
            <a:avLst/>
          </a:prstGeom>
          <a:noFill/>
          <a:ln w="9525">
            <a:solidFill>
              <a:schemeClr val="tx1"/>
            </a:solidFill>
            <a:miter lim="800000"/>
            <a:headEnd/>
            <a:tailEnd/>
          </a:ln>
        </p:spPr>
        <p:txBody>
          <a:bodyPr vert="eaVert" wrap="none" lIns="18000" rIns="18000"/>
          <a:lstStyle/>
          <a:p>
            <a:pPr algn="just"/>
            <a:r>
              <a:rPr kumimoji="1" lang="en-US" altLang="zh-CN" sz="1000">
                <a:latin typeface="Tahoma" pitchFamily="34" charset="0"/>
              </a:rPr>
              <a:t>QE</a:t>
            </a:r>
            <a:r>
              <a:rPr kumimoji="1" lang="zh-CN" altLang="en-US" sz="1000">
                <a:latin typeface="Tahoma" pitchFamily="34" charset="0"/>
              </a:rPr>
              <a:t>组</a:t>
            </a:r>
          </a:p>
        </p:txBody>
      </p:sp>
      <p:cxnSp>
        <p:nvCxnSpPr>
          <p:cNvPr id="10369" name="AutoShape 144"/>
          <p:cNvCxnSpPr>
            <a:cxnSpLocks noChangeShapeType="1"/>
            <a:stCxn id="10290" idx="2"/>
            <a:endCxn id="10368" idx="0"/>
          </p:cNvCxnSpPr>
          <p:nvPr/>
        </p:nvCxnSpPr>
        <p:spPr bwMode="auto">
          <a:xfrm rot="16200000" flipH="1">
            <a:off x="5530850" y="4545013"/>
            <a:ext cx="698500" cy="482600"/>
          </a:xfrm>
          <a:prstGeom prst="bentConnector3">
            <a:avLst>
              <a:gd name="adj1" fmla="val 50000"/>
            </a:avLst>
          </a:prstGeom>
          <a:noFill/>
          <a:ln w="9525">
            <a:solidFill>
              <a:schemeClr val="tx1"/>
            </a:solidFill>
            <a:miter lim="800000"/>
            <a:headEnd/>
            <a:tailEnd/>
          </a:ln>
        </p:spPr>
      </p:cxnSp>
      <p:sp>
        <p:nvSpPr>
          <p:cNvPr id="10370" name="Text Box 103"/>
          <p:cNvSpPr txBox="1">
            <a:spLocks noChangeArrowheads="1"/>
          </p:cNvSpPr>
          <p:nvPr/>
        </p:nvSpPr>
        <p:spPr bwMode="auto">
          <a:xfrm>
            <a:off x="2714625" y="5143500"/>
            <a:ext cx="187325" cy="865188"/>
          </a:xfrm>
          <a:prstGeom prst="rect">
            <a:avLst/>
          </a:prstGeom>
          <a:noFill/>
          <a:ln w="9525">
            <a:solidFill>
              <a:schemeClr val="tx1"/>
            </a:solidFill>
            <a:miter lim="800000"/>
            <a:headEnd/>
            <a:tailEnd/>
          </a:ln>
        </p:spPr>
        <p:txBody>
          <a:bodyPr vert="eaVert" wrap="none" lIns="18000" rIns="18000"/>
          <a:lstStyle/>
          <a:p>
            <a:pPr algn="just"/>
            <a:r>
              <a:rPr kumimoji="1" lang="zh-CN" altLang="en-US" sz="1000">
                <a:latin typeface="Tahoma" pitchFamily="34" charset="0"/>
              </a:rPr>
              <a:t>项目组</a:t>
            </a:r>
          </a:p>
        </p:txBody>
      </p:sp>
      <p:cxnSp>
        <p:nvCxnSpPr>
          <p:cNvPr id="10371" name="AutoShape 144"/>
          <p:cNvCxnSpPr>
            <a:cxnSpLocks noChangeShapeType="1"/>
            <a:stCxn id="10264" idx="2"/>
            <a:endCxn id="10370" idx="0"/>
          </p:cNvCxnSpPr>
          <p:nvPr/>
        </p:nvCxnSpPr>
        <p:spPr bwMode="auto">
          <a:xfrm rot="16200000" flipH="1">
            <a:off x="2112963" y="4448175"/>
            <a:ext cx="706437" cy="684213"/>
          </a:xfrm>
          <a:prstGeom prst="bentConnector3">
            <a:avLst>
              <a:gd name="adj1" fmla="val 49889"/>
            </a:avLst>
          </a:prstGeom>
          <a:noFill/>
          <a:ln w="9525">
            <a:solidFill>
              <a:schemeClr val="tx1"/>
            </a:solidFill>
            <a:miter lim="800000"/>
            <a:headEnd/>
            <a:tailEnd/>
          </a:ln>
        </p:spPr>
      </p:cxnSp>
      <p:cxnSp>
        <p:nvCxnSpPr>
          <p:cNvPr id="10372" name="AutoShape 144"/>
          <p:cNvCxnSpPr>
            <a:cxnSpLocks noChangeShapeType="1"/>
            <a:stCxn id="10262" idx="2"/>
            <a:endCxn id="10370" idx="0"/>
          </p:cNvCxnSpPr>
          <p:nvPr/>
        </p:nvCxnSpPr>
        <p:spPr bwMode="auto">
          <a:xfrm rot="16200000" flipH="1">
            <a:off x="2293144" y="4628357"/>
            <a:ext cx="706437" cy="323850"/>
          </a:xfrm>
          <a:prstGeom prst="bentConnector3">
            <a:avLst>
              <a:gd name="adj1" fmla="val 49889"/>
            </a:avLst>
          </a:prstGeom>
          <a:noFill/>
          <a:ln w="9525">
            <a:solidFill>
              <a:schemeClr val="tx1"/>
            </a:solidFill>
            <a:miter lim="800000"/>
            <a:headEnd/>
            <a:tailEnd/>
          </a:ln>
        </p:spPr>
      </p:cxnSp>
      <p:cxnSp>
        <p:nvCxnSpPr>
          <p:cNvPr id="10373" name="AutoShape 144"/>
          <p:cNvCxnSpPr>
            <a:cxnSpLocks noChangeShapeType="1"/>
            <a:stCxn id="10266" idx="2"/>
            <a:endCxn id="10370" idx="0"/>
          </p:cNvCxnSpPr>
          <p:nvPr/>
        </p:nvCxnSpPr>
        <p:spPr bwMode="auto">
          <a:xfrm rot="5400000">
            <a:off x="2473325" y="4772026"/>
            <a:ext cx="706437" cy="36512"/>
          </a:xfrm>
          <a:prstGeom prst="bentConnector3">
            <a:avLst>
              <a:gd name="adj1" fmla="val 49889"/>
            </a:avLst>
          </a:prstGeom>
          <a:noFill/>
          <a:ln w="9525">
            <a:solidFill>
              <a:schemeClr val="tx1"/>
            </a:solidFill>
            <a:miter lim="800000"/>
            <a:headEnd/>
            <a:tailEnd/>
          </a:ln>
        </p:spPr>
      </p:cxnSp>
      <p:sp>
        <p:nvSpPr>
          <p:cNvPr id="10375" name="Text Box 48"/>
          <p:cNvSpPr txBox="1">
            <a:spLocks noChangeArrowheads="1"/>
          </p:cNvSpPr>
          <p:nvPr/>
        </p:nvSpPr>
        <p:spPr bwMode="auto">
          <a:xfrm>
            <a:off x="3059113" y="3465513"/>
            <a:ext cx="288925" cy="971550"/>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研发四部</a:t>
            </a:r>
          </a:p>
        </p:txBody>
      </p:sp>
      <p:cxnSp>
        <p:nvCxnSpPr>
          <p:cNvPr id="10376" name="AutoShape 144"/>
          <p:cNvCxnSpPr>
            <a:cxnSpLocks noChangeShapeType="1"/>
            <a:stCxn id="10375" idx="2"/>
            <a:endCxn id="10370" idx="0"/>
          </p:cNvCxnSpPr>
          <p:nvPr/>
        </p:nvCxnSpPr>
        <p:spPr bwMode="auto">
          <a:xfrm rot="5400000">
            <a:off x="2652713" y="4592638"/>
            <a:ext cx="706437" cy="395287"/>
          </a:xfrm>
          <a:prstGeom prst="bentConnector3">
            <a:avLst>
              <a:gd name="adj1" fmla="val 49889"/>
            </a:avLst>
          </a:prstGeom>
          <a:noFill/>
          <a:ln w="9525">
            <a:solidFill>
              <a:schemeClr val="tx1"/>
            </a:solidFill>
            <a:miter lim="800000"/>
            <a:headEnd/>
            <a:tailEnd/>
          </a:ln>
        </p:spPr>
      </p:cxnSp>
      <p:sp>
        <p:nvSpPr>
          <p:cNvPr id="10377" name="Text Box 103"/>
          <p:cNvSpPr txBox="1">
            <a:spLocks noChangeArrowheads="1"/>
          </p:cNvSpPr>
          <p:nvPr/>
        </p:nvSpPr>
        <p:spPr bwMode="auto">
          <a:xfrm>
            <a:off x="7062788" y="3500438"/>
            <a:ext cx="317500" cy="936625"/>
          </a:xfrm>
          <a:prstGeom prst="rect">
            <a:avLst/>
          </a:prstGeom>
          <a:noFill/>
          <a:ln w="9525">
            <a:solidFill>
              <a:schemeClr val="tx1"/>
            </a:solidFill>
            <a:miter lim="800000"/>
            <a:headEnd/>
            <a:tailEnd/>
          </a:ln>
        </p:spPr>
        <p:txBody>
          <a:bodyPr vert="eaVert" wrap="none" lIns="18000" rIns="18000"/>
          <a:lstStyle/>
          <a:p>
            <a:r>
              <a:rPr kumimoji="1" lang="zh-CN" altLang="en-US" sz="1400">
                <a:latin typeface="Tahoma" pitchFamily="34" charset="0"/>
              </a:rPr>
              <a:t>信息部</a:t>
            </a:r>
          </a:p>
        </p:txBody>
      </p:sp>
      <p:cxnSp>
        <p:nvCxnSpPr>
          <p:cNvPr id="10378" name="AutoShape 97"/>
          <p:cNvCxnSpPr>
            <a:cxnSpLocks noChangeShapeType="1"/>
            <a:stCxn id="10308" idx="2"/>
            <a:endCxn id="10377" idx="0"/>
          </p:cNvCxnSpPr>
          <p:nvPr/>
        </p:nvCxnSpPr>
        <p:spPr bwMode="auto">
          <a:xfrm rot="5400000">
            <a:off x="7040174" y="3034102"/>
            <a:ext cx="647700" cy="284972"/>
          </a:xfrm>
          <a:prstGeom prst="bentConnector3">
            <a:avLst>
              <a:gd name="adj1" fmla="val 50000"/>
            </a:avLst>
          </a:prstGeom>
          <a:noFill/>
          <a:ln w="9525">
            <a:solidFill>
              <a:schemeClr val="tx1"/>
            </a:solidFill>
            <a:miter lim="800000"/>
            <a:headEnd/>
            <a:tailEnd/>
          </a:ln>
        </p:spPr>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工资整体概况汇总</a:t>
            </a:r>
          </a:p>
        </p:txBody>
      </p:sp>
      <p:sp>
        <p:nvSpPr>
          <p:cNvPr id="15363" name="TextBox 3">
            <a:hlinkClick r:id="rId2" action="ppaction://hlinkfile"/>
          </p:cNvPr>
          <p:cNvSpPr txBox="1">
            <a:spLocks noChangeArrowheads="1"/>
          </p:cNvSpPr>
          <p:nvPr/>
        </p:nvSpPr>
        <p:spPr bwMode="auto">
          <a:xfrm>
            <a:off x="785786" y="1500174"/>
            <a:ext cx="8064500" cy="3269613"/>
          </a:xfrm>
          <a:prstGeom prst="rect">
            <a:avLst/>
          </a:prstGeom>
          <a:noFill/>
          <a:ln w="9525">
            <a:noFill/>
            <a:miter lim="800000"/>
            <a:headEnd/>
            <a:tailEnd/>
          </a:ln>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每</a:t>
            </a:r>
            <a:r>
              <a:rPr lang="zh-CN" altLang="en-US" sz="2000" dirty="0" smtClean="0">
                <a:latin typeface="微软雅黑" panose="020B0503020204020204" pitchFamily="34" charset="-122"/>
                <a:ea typeface="微软雅黑" panose="020B0503020204020204" pitchFamily="34" charset="-122"/>
              </a:rPr>
              <a:t>月平均工资总额</a:t>
            </a:r>
            <a:r>
              <a:rPr lang="zh-CN" altLang="en-US" sz="2000" dirty="0">
                <a:latin typeface="微软雅黑" panose="020B0503020204020204" pitchFamily="34" charset="-122"/>
                <a:ea typeface="微软雅黑" panose="020B0503020204020204" pitchFamily="34" charset="-122"/>
              </a:rPr>
              <a:t>：月薪</a:t>
            </a:r>
            <a:r>
              <a:rPr lang="zh-CN" altLang="en-US" sz="2000" dirty="0" smtClean="0">
                <a:latin typeface="微软雅黑" panose="020B0503020204020204" pitchFamily="34" charset="-122"/>
                <a:ea typeface="微软雅黑" panose="020B0503020204020204" pitchFamily="34" charset="-122"/>
              </a:rPr>
              <a:t>制约</a:t>
            </a:r>
            <a:r>
              <a:rPr lang="en-US" altLang="zh-CN" sz="2000" dirty="0" smtClean="0">
                <a:latin typeface="微软雅黑" panose="020B0503020204020204" pitchFamily="34" charset="-122"/>
                <a:ea typeface="微软雅黑" panose="020B0503020204020204" pitchFamily="34" charset="-122"/>
              </a:rPr>
              <a:t>389</a:t>
            </a:r>
            <a:r>
              <a:rPr lang="zh-CN" altLang="en-US" sz="2000" dirty="0" smtClean="0">
                <a:latin typeface="微软雅黑" panose="020B0503020204020204" pitchFamily="34" charset="-122"/>
                <a:ea typeface="微软雅黑" panose="020B0503020204020204" pitchFamily="34" charset="-122"/>
              </a:rPr>
              <a:t>万元，计时约</a:t>
            </a:r>
            <a:r>
              <a:rPr lang="en-US" altLang="zh-CN" sz="2000" dirty="0" smtClean="0">
                <a:latin typeface="微软雅黑" panose="020B0503020204020204" pitchFamily="34" charset="-122"/>
                <a:ea typeface="微软雅黑" panose="020B0503020204020204" pitchFamily="34" charset="-122"/>
              </a:rPr>
              <a:t>669</a:t>
            </a:r>
            <a:r>
              <a:rPr lang="zh-CN" altLang="en-US" sz="2000" dirty="0" smtClean="0">
                <a:latin typeface="微软雅黑" panose="020B0503020204020204" pitchFamily="34" charset="-122"/>
                <a:ea typeface="微软雅黑" panose="020B0503020204020204" pitchFamily="34" charset="-122"/>
              </a:rPr>
              <a:t>万</a:t>
            </a:r>
            <a:r>
              <a:rPr lang="zh-CN" altLang="en-US" sz="2000" dirty="0">
                <a:latin typeface="微软雅黑" panose="020B0503020204020204" pitchFamily="34" charset="-122"/>
                <a:ea typeface="微软雅黑" panose="020B0503020204020204" pitchFamily="34" charset="-122"/>
              </a:rPr>
              <a:t>元</a:t>
            </a:r>
          </a:p>
          <a:p>
            <a:pPr>
              <a:lnSpc>
                <a:spcPct val="150000"/>
              </a:lnSpc>
            </a:pPr>
            <a:r>
              <a:rPr lang="zh-CN" altLang="en-US" sz="2000" dirty="0">
                <a:latin typeface="微软雅黑" panose="020B0503020204020204" pitchFamily="34" charset="-122"/>
                <a:ea typeface="微软雅黑" panose="020B0503020204020204" pitchFamily="34" charset="-122"/>
              </a:rPr>
              <a:t>月薪制人均工资：</a:t>
            </a:r>
            <a:r>
              <a:rPr lang="en-US" altLang="zh-CN" sz="2000" dirty="0" smtClean="0">
                <a:latin typeface="微软雅黑" panose="020B0503020204020204" pitchFamily="34" charset="-122"/>
                <a:ea typeface="微软雅黑" panose="020B0503020204020204" pitchFamily="34" charset="-122"/>
              </a:rPr>
              <a:t>6959</a:t>
            </a:r>
            <a:r>
              <a:rPr lang="zh-CN" altLang="en-US" sz="2000" dirty="0">
                <a:latin typeface="微软雅黑" panose="020B0503020204020204" pitchFamily="34" charset="-122"/>
                <a:ea typeface="微软雅黑" panose="020B0503020204020204" pitchFamily="34" charset="-122"/>
              </a:rPr>
              <a:t>元</a:t>
            </a:r>
          </a:p>
          <a:p>
            <a:pPr>
              <a:lnSpc>
                <a:spcPct val="150000"/>
              </a:lnSpc>
            </a:pPr>
            <a:r>
              <a:rPr lang="zh-CN" altLang="en-US" sz="2000" dirty="0">
                <a:latin typeface="微软雅黑" panose="020B0503020204020204" pitchFamily="34" charset="-122"/>
                <a:ea typeface="微软雅黑" panose="020B0503020204020204" pitchFamily="34" charset="-122"/>
              </a:rPr>
              <a:t>计时人均工资</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4</a:t>
            </a:r>
            <a:r>
              <a:rPr lang="en-US" altLang="zh-CN" sz="2000" dirty="0">
                <a:latin typeface="微软雅黑" panose="020B0503020204020204" pitchFamily="34" charset="-122"/>
                <a:ea typeface="微软雅黑" panose="020B0503020204020204" pitchFamily="34" charset="-122"/>
              </a:rPr>
              <a:t>4</a:t>
            </a:r>
            <a:r>
              <a:rPr lang="en-US" altLang="zh-CN" sz="2000" dirty="0" smtClean="0">
                <a:latin typeface="微软雅黑" panose="020B0503020204020204" pitchFamily="34" charset="-122"/>
                <a:ea typeface="微软雅黑" panose="020B0503020204020204" pitchFamily="34" charset="-122"/>
              </a:rPr>
              <a:t>34</a:t>
            </a:r>
            <a:r>
              <a:rPr lang="zh-CN" altLang="en-US" sz="2000" dirty="0" smtClean="0">
                <a:latin typeface="微软雅黑" panose="020B0503020204020204" pitchFamily="34" charset="-122"/>
                <a:ea typeface="微软雅黑" panose="020B0503020204020204" pitchFamily="34" charset="-122"/>
              </a:rPr>
              <a:t>元</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总平均工资</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5696</a:t>
            </a:r>
            <a:r>
              <a:rPr lang="zh-CN" altLang="en-US" sz="2000" dirty="0" smtClean="0">
                <a:latin typeface="微软雅黑" panose="020B0503020204020204" pitchFamily="34" charset="-122"/>
                <a:ea typeface="微软雅黑" panose="020B0503020204020204" pitchFamily="34" charset="-122"/>
              </a:rPr>
              <a:t>元</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工资占营业收入比率：</a:t>
            </a:r>
            <a:r>
              <a:rPr lang="en-US" altLang="zh-CN" sz="2000" dirty="0" smtClean="0">
                <a:latin typeface="微软雅黑" panose="020B0503020204020204" pitchFamily="34" charset="-122"/>
                <a:ea typeface="微软雅黑" panose="020B0503020204020204" pitchFamily="34" charset="-122"/>
              </a:rPr>
              <a:t>17.58%</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每万元工资贡献率</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1.2</a:t>
            </a:r>
          </a:p>
          <a:p>
            <a:pPr>
              <a:lnSpc>
                <a:spcPct val="150000"/>
              </a:lnSpc>
            </a:pPr>
            <a:endParaRPr lang="zh-CN" altLang="en-US" sz="2000" dirty="0">
              <a:latin typeface="微软雅黑" panose="020B0503020204020204" pitchFamily="34" charset="-122"/>
              <a:ea typeface="微软雅黑" panose="020B0503020204020204" pitchFamily="34" charset="-122"/>
            </a:endParaRPr>
          </a:p>
        </p:txBody>
      </p:sp>
      <p:sp>
        <p:nvSpPr>
          <p:cNvPr id="15364" name="TextBox 5"/>
          <p:cNvSpPr txBox="1">
            <a:spLocks noChangeArrowheads="1"/>
          </p:cNvSpPr>
          <p:nvPr/>
        </p:nvSpPr>
        <p:spPr bwMode="auto">
          <a:xfrm>
            <a:off x="2714625" y="5929313"/>
            <a:ext cx="184731" cy="369332"/>
          </a:xfrm>
          <a:prstGeom prst="rect">
            <a:avLst/>
          </a:prstGeom>
          <a:noFill/>
          <a:ln w="9525">
            <a:noFill/>
            <a:miter lim="800000"/>
            <a:headEnd/>
            <a:tailEnd/>
          </a:ln>
        </p:spPr>
        <p:txBody>
          <a:bodyPr wrap="none">
            <a:spAutoFit/>
          </a:bodyPr>
          <a:lstStyle/>
          <a:p>
            <a:endParaRPr lang="en-US" altLang="zh-CN"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560" y="404664"/>
            <a:ext cx="2592288" cy="864096"/>
          </a:xfrm>
        </p:spPr>
        <p:txBody>
          <a:bodyPr>
            <a:normAutofit/>
          </a:bodyPr>
          <a:lstStyle/>
          <a:p>
            <a:pPr algn="l" eaLnBrk="1" hangingPunct="1"/>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薪酬现状</a:t>
            </a:r>
          </a:p>
        </p:txBody>
      </p:sp>
      <p:graphicFrame>
        <p:nvGraphicFramePr>
          <p:cNvPr id="16514" name="Group 130"/>
          <p:cNvGraphicFramePr>
            <a:graphicFrameLocks noGrp="1"/>
          </p:cNvGraphicFramePr>
          <p:nvPr>
            <p:extLst>
              <p:ext uri="{D42A27DB-BD31-4B8C-83A1-F6EECF244321}">
                <p14:modId xmlns:p14="http://schemas.microsoft.com/office/powerpoint/2010/main" val="1830703643"/>
              </p:ext>
            </p:extLst>
          </p:nvPr>
        </p:nvGraphicFramePr>
        <p:xfrm>
          <a:off x="755576" y="1700808"/>
          <a:ext cx="7605713" cy="3352800"/>
        </p:xfrm>
        <a:graphic>
          <a:graphicData uri="http://schemas.openxmlformats.org/drawingml/2006/table">
            <a:tbl>
              <a:tblPr/>
              <a:tblGrid>
                <a:gridCol w="1052513"/>
                <a:gridCol w="1223962"/>
                <a:gridCol w="1368425"/>
                <a:gridCol w="1439863"/>
                <a:gridCol w="1223962"/>
                <a:gridCol w="1296988"/>
              </a:tblGrid>
              <a:tr h="285750">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职员工资状况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备注</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73038">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主要构成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vMerge="1">
                  <a:txBody>
                    <a:bodyPr/>
                    <a:lstStyle/>
                    <a:p>
                      <a:endParaRPr lang="zh-CN" altLang="en-US"/>
                    </a:p>
                  </a:txBody>
                  <a:tcPr/>
                </a:tc>
              </a:tr>
              <a:tr h="1730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人员类别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岗位工资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绩效工资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加班工资</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福利津贴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CN" altLang="en-US"/>
                    </a:p>
                  </a:txBody>
                  <a:tcPr/>
                </a:tc>
              </a:tr>
              <a:tr h="2587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副总级</a:t>
                      </a:r>
                      <a:endPar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8000-15000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6000-8000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4000-6000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劳保用品</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工龄工资</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过节费</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房补</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餐补</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社保</a:t>
                      </a: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公积金</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通讯补助</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车补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Arial" pitchFamily="34" charset="0"/>
                        <a:buAutoNum type="arabicPeriod"/>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绩效工资和加班工资是按比例强制划分的</a:t>
                      </a:r>
                      <a:endPar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Arial" pitchFamily="34" charset="0"/>
                        <a:buAutoNum type="arabicPeriod"/>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销售人员年终有佣金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经理级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6000-9000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4000-6000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3000-4000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工程师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4000-9000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2000-3500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1500-2700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技术员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2500-4000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900-2000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750-1500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销售人员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2000-4000</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900-2000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250-2000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96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普通职员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2000-3500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900-1000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750-1000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825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拉长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计时，</a:t>
                      </a: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4500</a:t>
                      </a: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左右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QC</a:t>
                      </a:r>
                      <a:endPar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计时，</a:t>
                      </a: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4500</a:t>
                      </a: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左右</a:t>
                      </a:r>
                      <a:endPar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57200" y="260648"/>
            <a:ext cx="8229600" cy="864096"/>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薪酬管理症状：</a:t>
            </a:r>
          </a:p>
        </p:txBody>
      </p:sp>
      <p:sp>
        <p:nvSpPr>
          <p:cNvPr id="17411" name="内容占位符 2"/>
          <p:cNvSpPr>
            <a:spLocks noGrp="1"/>
          </p:cNvSpPr>
          <p:nvPr>
            <p:ph idx="1"/>
          </p:nvPr>
        </p:nvSpPr>
        <p:spPr>
          <a:xfrm>
            <a:off x="500034" y="980728"/>
            <a:ext cx="8329642" cy="5544616"/>
          </a:xfrm>
        </p:spPr>
        <p:txBody>
          <a:bodyPr>
            <a:noAutofit/>
          </a:bodyPr>
          <a:lstStyle/>
          <a:p>
            <a:pPr>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一直以来新老员工工资倒挂现象严重，原有部分员工和企业一起成长，起薪低，每年加薪又靠员工和管理者提报；新进人才在急需情况下，加之缺乏评判标准，起薪较高，而且很难生存下来，对老员工冲击较大；</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一年以前企业坚持低工资、高奖金制度，月工资是低于行业薪酬水平的，但年终奖通常是</a:t>
            </a:r>
            <a:r>
              <a:rPr lang="en-US" altLang="zh-CN" sz="1400" dirty="0" smtClean="0">
                <a:latin typeface="微软雅黑" panose="020B0503020204020204" pitchFamily="34" charset="-122"/>
                <a:ea typeface="微软雅黑" panose="020B0503020204020204" pitchFamily="34" charset="-122"/>
              </a:rPr>
              <a:t>4-6</a:t>
            </a:r>
            <a:r>
              <a:rPr lang="zh-CN" altLang="en-US" sz="1400" dirty="0" smtClean="0">
                <a:latin typeface="微软雅黑" panose="020B0503020204020204" pitchFamily="34" charset="-122"/>
                <a:ea typeface="微软雅黑" panose="020B0503020204020204" pitchFamily="34" charset="-122"/>
              </a:rPr>
              <a:t>个月的工资，当时老员工稳定性很好，但新员工很难引进；</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一年前企业主在管理层的高声呼吁下，把年终奖部分加到月工资上，月工资上浮</a:t>
            </a:r>
            <a:r>
              <a:rPr lang="en-US" altLang="zh-CN" sz="1400" dirty="0" smtClean="0">
                <a:latin typeface="微软雅黑" panose="020B0503020204020204" pitchFamily="34" charset="-122"/>
                <a:ea typeface="微软雅黑" panose="020B0503020204020204" pitchFamily="34" charset="-122"/>
              </a:rPr>
              <a:t>30%-50%</a:t>
            </a:r>
            <a:r>
              <a:rPr lang="zh-CN" altLang="en-US" sz="1400" dirty="0" smtClean="0">
                <a:latin typeface="微软雅黑" panose="020B0503020204020204" pitchFamily="34" charset="-122"/>
                <a:ea typeface="微软雅黑" panose="020B0503020204020204" pitchFamily="34" charset="-122"/>
              </a:rPr>
              <a:t>；可是员工还是期望有年终奖，企业主很无奈；</a:t>
            </a:r>
            <a:endParaRPr lang="en-US" altLang="zh-CN" sz="1400" dirty="0" smtClean="0">
              <a:latin typeface="微软雅黑" panose="020B0503020204020204" pitchFamily="34" charset="-122"/>
              <a:ea typeface="微软雅黑" panose="020B0503020204020204" pitchFamily="34" charset="-122"/>
            </a:endParaRPr>
          </a:p>
          <a:p>
            <a:pPr>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企业主原来一直亲自管理薪酬，没有体系，也没有标准，所有人要加薪都是提报给他审核；所有加薪提报到他这里，他批也不是，不批也不是，十分为难；而且提报没有时间规定，随时都会收到提报，占据他很多时间；</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他比较熟悉的营销中心、研发几个核心人员有加薪提报还好解决，其他人员他不了解，看着比</a:t>
            </a:r>
            <a:r>
              <a:rPr lang="en-US" altLang="zh-CN" sz="1400" dirty="0" smtClean="0">
                <a:latin typeface="微软雅黑" panose="020B0503020204020204" pitchFamily="34" charset="-122"/>
                <a:ea typeface="微软雅黑" panose="020B0503020204020204" pitchFamily="34" charset="-122"/>
              </a:rPr>
              <a:t>GDP</a:t>
            </a:r>
            <a:r>
              <a:rPr lang="zh-CN" altLang="en-US" sz="1400" dirty="0" smtClean="0">
                <a:latin typeface="微软雅黑" panose="020B0503020204020204" pitchFamily="34" charset="-122"/>
                <a:ea typeface="微软雅黑" panose="020B0503020204020204" pitchFamily="34" charset="-122"/>
              </a:rPr>
              <a:t>跑着快得多的薪酬，很头痛；</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管理者都觉得自己没权限，管理不了员工；部分员工在企业主面前表现特别好，但对平行部门配合很差；</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部门之间扯皮很多，很多工作推来推去，邮件回复一百多楼都没人解决；</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优秀员工不屑于争取工资的就流失了；</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很多职位比如说研发工程师，能力强的人工资比能力弱的还低；</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虽设置了</a:t>
            </a:r>
            <a:r>
              <a:rPr lang="en-US" altLang="zh-CN" sz="1400" dirty="0" smtClean="0">
                <a:latin typeface="微软雅黑" panose="020B0503020204020204" pitchFamily="34" charset="-122"/>
                <a:ea typeface="微软雅黑" panose="020B0503020204020204" pitchFamily="34" charset="-122"/>
              </a:rPr>
              <a:t>30%</a:t>
            </a:r>
            <a:r>
              <a:rPr lang="zh-CN" altLang="en-US" sz="1400" dirty="0" smtClean="0">
                <a:latin typeface="微软雅黑" panose="020B0503020204020204" pitchFamily="34" charset="-122"/>
                <a:ea typeface="微软雅黑" panose="020B0503020204020204" pitchFamily="34" charset="-122"/>
              </a:rPr>
              <a:t>的绩效工资，但没有真正浮动；</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加班很多，</a:t>
            </a:r>
            <a:r>
              <a:rPr lang="en-US" altLang="zh-CN" sz="1400" dirty="0" smtClean="0">
                <a:latin typeface="微软雅黑" panose="020B0503020204020204" pitchFamily="34" charset="-122"/>
                <a:ea typeface="微软雅黑" panose="020B0503020204020204" pitchFamily="34" charset="-122"/>
              </a:rPr>
              <a:t>30%</a:t>
            </a:r>
            <a:r>
              <a:rPr lang="zh-CN" altLang="en-US" sz="1400" dirty="0" smtClean="0">
                <a:latin typeface="微软雅黑" panose="020B0503020204020204" pitchFamily="34" charset="-122"/>
                <a:ea typeface="微软雅黑" panose="020B0503020204020204" pitchFamily="34" charset="-122"/>
              </a:rPr>
              <a:t>直接设成加班工资；</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年终奖不知道怎么发；</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1800"/>
              </a:lnSpc>
              <a:buFont typeface="Arial" pitchFamily="34" charset="0"/>
              <a:buAutoNum type="arabicPeriod"/>
            </a:pPr>
            <a:r>
              <a:rPr lang="zh-CN" altLang="en-US" sz="1400" dirty="0" smtClean="0">
                <a:latin typeface="微软雅黑" panose="020B0503020204020204" pitchFamily="34" charset="-122"/>
                <a:ea typeface="微软雅黑" panose="020B0503020204020204" pitchFamily="34" charset="-122"/>
              </a:rPr>
              <a:t>很多部门明显感觉有冗员，但管理者不承认。</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9"/>
          <p:cNvSpPr>
            <a:spLocks noChangeArrowheads="1"/>
          </p:cNvSpPr>
          <p:nvPr/>
        </p:nvSpPr>
        <p:spPr bwMode="gray">
          <a:xfrm rot="1788254">
            <a:off x="6006261" y="3914286"/>
            <a:ext cx="1871662" cy="1855787"/>
          </a:xfrm>
          <a:prstGeom prst="chevron">
            <a:avLst>
              <a:gd name="adj" fmla="val 28655"/>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70658" name="Rectangle 2"/>
          <p:cNvSpPr>
            <a:spLocks noGrp="1" noChangeArrowheads="1"/>
          </p:cNvSpPr>
          <p:nvPr>
            <p:ph type="title"/>
          </p:nvPr>
        </p:nvSpPr>
        <p:spPr>
          <a:xfrm>
            <a:off x="899592" y="301625"/>
            <a:ext cx="7313612" cy="1143000"/>
          </a:xfrm>
        </p:spPr>
        <p:txBody>
          <a:bodyPr>
            <a:normAutofit/>
          </a:bodyPr>
          <a:lstStyle/>
          <a:p>
            <a:pPr algn="l"/>
            <a:r>
              <a:rPr lang="zh-CN" altLang="en-US" sz="2400" b="1" dirty="0">
                <a:latin typeface="微软雅黑" pitchFamily="34" charset="-122"/>
                <a:ea typeface="微软雅黑" pitchFamily="34" charset="-122"/>
              </a:rPr>
              <a:t>立次方薪酬的</a:t>
            </a:r>
            <a:r>
              <a:rPr lang="zh-CN" altLang="en-US" sz="2400" b="1" dirty="0" smtClean="0">
                <a:latin typeface="微软雅黑" pitchFamily="34" charset="-122"/>
                <a:ea typeface="微软雅黑" pitchFamily="34" charset="-122"/>
              </a:rPr>
              <a:t>基本框架</a:t>
            </a:r>
            <a:endParaRPr lang="zh-CN" altLang="en-US" sz="2400" b="1" dirty="0">
              <a:latin typeface="微软雅黑" pitchFamily="34" charset="-122"/>
              <a:ea typeface="微软雅黑" pitchFamily="34" charset="-122"/>
            </a:endParaRPr>
          </a:p>
        </p:txBody>
      </p:sp>
      <p:sp>
        <p:nvSpPr>
          <p:cNvPr id="70669" name="Text Box 13"/>
          <p:cNvSpPr txBox="1">
            <a:spLocks noChangeArrowheads="1"/>
          </p:cNvSpPr>
          <p:nvPr/>
        </p:nvSpPr>
        <p:spPr bwMode="auto">
          <a:xfrm>
            <a:off x="2051720" y="2924944"/>
            <a:ext cx="1980029" cy="400110"/>
          </a:xfrm>
          <a:prstGeom prst="rect">
            <a:avLst/>
          </a:prstGeom>
          <a:noFill/>
          <a:ln w="9525">
            <a:noFill/>
            <a:miter lim="800000"/>
            <a:headEnd/>
            <a:tailEnd/>
          </a:ln>
          <a:effectLst/>
        </p:spPr>
        <p:txBody>
          <a:bodyPr wrap="none">
            <a:spAutoFit/>
          </a:bodyPr>
          <a:lstStyle/>
          <a:p>
            <a:r>
              <a:rPr lang="zh-CN" altLang="en-US" sz="2000" b="1" dirty="0">
                <a:latin typeface="微软雅黑" pitchFamily="34" charset="-122"/>
                <a:ea typeface="微软雅黑" pitchFamily="34" charset="-122"/>
              </a:rPr>
              <a:t>立次方薪酬模型</a:t>
            </a:r>
          </a:p>
        </p:txBody>
      </p:sp>
      <p:sp>
        <p:nvSpPr>
          <p:cNvPr id="8" name="AutoShape 7"/>
          <p:cNvSpPr>
            <a:spLocks noChangeArrowheads="1"/>
          </p:cNvSpPr>
          <p:nvPr/>
        </p:nvSpPr>
        <p:spPr bwMode="gray">
          <a:xfrm rot="9044363">
            <a:off x="3405934" y="3902671"/>
            <a:ext cx="1871662" cy="1855787"/>
          </a:xfrm>
          <a:prstGeom prst="chevron">
            <a:avLst>
              <a:gd name="adj" fmla="val 28655"/>
            </a:avLst>
          </a:prstGeom>
          <a:solidFill>
            <a:srgbClr val="99CC00"/>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99CC00"/>
            </a:extrusionClr>
          </a:sp3d>
        </p:spPr>
        <p:txBody>
          <a:bodyPr wrap="none" anchor="ctr">
            <a:flatTx/>
          </a:bodyPr>
          <a:lstStyle/>
          <a:p>
            <a:endParaRPr lang="zh-CN" altLang="en-US"/>
          </a:p>
        </p:txBody>
      </p:sp>
      <p:sp>
        <p:nvSpPr>
          <p:cNvPr id="9" name="AutoShape 8"/>
          <p:cNvSpPr>
            <a:spLocks noChangeArrowheads="1"/>
          </p:cNvSpPr>
          <p:nvPr/>
        </p:nvSpPr>
        <p:spPr bwMode="gray">
          <a:xfrm rot="16200000">
            <a:off x="4709147" y="1708746"/>
            <a:ext cx="1871663" cy="1855787"/>
          </a:xfrm>
          <a:prstGeom prst="chevron">
            <a:avLst>
              <a:gd name="adj" fmla="val 28655"/>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sp3d>
        </p:spPr>
        <p:txBody>
          <a:bodyPr wrap="none" anchor="ctr">
            <a:flatTx/>
          </a:bodyPr>
          <a:lstStyle/>
          <a:p>
            <a:endParaRPr lang="zh-CN" altLang="en-US"/>
          </a:p>
        </p:txBody>
      </p:sp>
      <p:sp>
        <p:nvSpPr>
          <p:cNvPr id="10" name="Rectangle 11"/>
          <p:cNvSpPr>
            <a:spLocks noChangeArrowheads="1"/>
          </p:cNvSpPr>
          <p:nvPr/>
        </p:nvSpPr>
        <p:spPr bwMode="gray">
          <a:xfrm>
            <a:off x="4620247" y="2451696"/>
            <a:ext cx="2043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zh-CN" sz="2000" b="1" dirty="0" smtClean="0">
                <a:solidFill>
                  <a:srgbClr val="FFFBFC"/>
                </a:solidFill>
                <a:ea typeface="宋体" pitchFamily="2" charset="-122"/>
              </a:rPr>
              <a:t>3P</a:t>
            </a:r>
            <a:endParaRPr lang="en-US" altLang="zh-CN" sz="2000" b="1" dirty="0">
              <a:solidFill>
                <a:srgbClr val="FFFBFC"/>
              </a:solidFill>
              <a:ea typeface="宋体" pitchFamily="2" charset="-122"/>
            </a:endParaRPr>
          </a:p>
        </p:txBody>
      </p:sp>
      <p:sp>
        <p:nvSpPr>
          <p:cNvPr id="11" name="Rectangle 12"/>
          <p:cNvSpPr>
            <a:spLocks noChangeArrowheads="1"/>
          </p:cNvSpPr>
          <p:nvPr/>
        </p:nvSpPr>
        <p:spPr bwMode="gray">
          <a:xfrm>
            <a:off x="3753472" y="4636096"/>
            <a:ext cx="1160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zh-CN" sz="2000" b="1" dirty="0" smtClean="0">
                <a:solidFill>
                  <a:srgbClr val="FFFBFC"/>
                </a:solidFill>
                <a:ea typeface="宋体" pitchFamily="2" charset="-122"/>
              </a:rPr>
              <a:t>3B</a:t>
            </a:r>
            <a:endParaRPr lang="en-US" altLang="zh-CN" sz="2000" b="1" dirty="0">
              <a:solidFill>
                <a:srgbClr val="FFFBFC"/>
              </a:solidFill>
              <a:ea typeface="宋体" pitchFamily="2" charset="-122"/>
            </a:endParaRPr>
          </a:p>
        </p:txBody>
      </p:sp>
      <p:sp>
        <p:nvSpPr>
          <p:cNvPr id="12" name="Rectangle 13"/>
          <p:cNvSpPr>
            <a:spLocks noChangeArrowheads="1"/>
          </p:cNvSpPr>
          <p:nvPr/>
        </p:nvSpPr>
        <p:spPr bwMode="gray">
          <a:xfrm>
            <a:off x="6420472" y="4636096"/>
            <a:ext cx="1160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zh-CN" sz="2000" b="1" dirty="0" smtClean="0">
                <a:solidFill>
                  <a:srgbClr val="FFFBFC"/>
                </a:solidFill>
                <a:ea typeface="宋体" pitchFamily="2" charset="-122"/>
              </a:rPr>
              <a:t>3T</a:t>
            </a:r>
            <a:endParaRPr lang="en-US" altLang="zh-CN" sz="2000" b="1" dirty="0">
              <a:solidFill>
                <a:srgbClr val="FFFBFC"/>
              </a:solidFill>
              <a:ea typeface="宋体" pitchFamily="2" charset="-122"/>
            </a:endParaRPr>
          </a:p>
        </p:txBody>
      </p:sp>
      <p:sp>
        <p:nvSpPr>
          <p:cNvPr id="13" name="TextBox 12"/>
          <p:cNvSpPr txBox="1"/>
          <p:nvPr/>
        </p:nvSpPr>
        <p:spPr>
          <a:xfrm>
            <a:off x="5000628" y="3906123"/>
            <a:ext cx="1346844" cy="369332"/>
          </a:xfrm>
          <a:prstGeom prst="rect">
            <a:avLst/>
          </a:prstGeom>
          <a:noFill/>
        </p:spPr>
        <p:txBody>
          <a:bodyPr wrap="none" rtlCol="0">
            <a:spAutoFit/>
          </a:bodyPr>
          <a:lstStyle/>
          <a:p>
            <a:r>
              <a:rPr lang="zh-CN" altLang="en-US" b="1" dirty="0" smtClean="0">
                <a:solidFill>
                  <a:srgbClr val="C00000"/>
                </a:solidFill>
                <a:latin typeface="微软雅黑" pitchFamily="34" charset="-122"/>
                <a:ea typeface="微软雅黑" pitchFamily="34" charset="-122"/>
              </a:rPr>
              <a:t>立次方薪酬</a:t>
            </a:r>
            <a:endParaRPr lang="zh-CN" altLang="en-US"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4834880" cy="922114"/>
          </a:xfrm>
        </p:spPr>
        <p:txBody>
          <a:bodyPr>
            <a:normAutofit/>
          </a:bodyPr>
          <a:lstStyle/>
          <a:p>
            <a:pPr algn="l"/>
            <a:r>
              <a:rPr lang="zh-CN" altLang="en-US" sz="2400" b="1" dirty="0" smtClean="0">
                <a:latin typeface="微软雅黑" pitchFamily="34" charset="-122"/>
                <a:ea typeface="微软雅黑" pitchFamily="34" charset="-122"/>
              </a:rPr>
              <a:t>立次方薪酬的基本理念</a:t>
            </a:r>
            <a:endParaRPr lang="zh-CN" altLang="en-US" sz="2400" b="1" dirty="0">
              <a:latin typeface="微软雅黑" pitchFamily="34" charset="-122"/>
              <a:ea typeface="微软雅黑" pitchFamily="34" charset="-122"/>
            </a:endParaRPr>
          </a:p>
        </p:txBody>
      </p:sp>
      <p:sp>
        <p:nvSpPr>
          <p:cNvPr id="3" name="内容占位符 2"/>
          <p:cNvSpPr>
            <a:spLocks noGrp="1"/>
          </p:cNvSpPr>
          <p:nvPr>
            <p:ph idx="1"/>
          </p:nvPr>
        </p:nvSpPr>
        <p:spPr>
          <a:xfrm>
            <a:off x="457200" y="1693800"/>
            <a:ext cx="8229600" cy="727088"/>
          </a:xfrm>
        </p:spPr>
        <p:txBody>
          <a:bodyPr>
            <a:normAutofit/>
          </a:bodyPr>
          <a:lstStyle/>
          <a:p>
            <a:pPr algn="ctr" fontAlgn="t">
              <a:buNone/>
            </a:pPr>
            <a:r>
              <a:rPr lang="zh-CN" altLang="en-US" sz="2000" b="1" dirty="0" smtClean="0">
                <a:solidFill>
                  <a:srgbClr val="C00000"/>
                </a:solidFill>
                <a:latin typeface="微软雅黑" pitchFamily="34" charset="-122"/>
                <a:ea typeface="微软雅黑" pitchFamily="34" charset="-122"/>
              </a:rPr>
              <a:t>立次方薪酬，立次方激励，立次方发展</a:t>
            </a:r>
            <a:r>
              <a:rPr lang="en-US" altLang="zh-CN" sz="2000" b="1" dirty="0" smtClean="0">
                <a:solidFill>
                  <a:srgbClr val="C00000"/>
                </a:solidFill>
                <a:latin typeface="微软雅黑" pitchFamily="34" charset="-122"/>
                <a:ea typeface="微软雅黑" pitchFamily="34" charset="-122"/>
              </a:rPr>
              <a:t>!</a:t>
            </a:r>
          </a:p>
        </p:txBody>
      </p:sp>
      <p:grpSp>
        <p:nvGrpSpPr>
          <p:cNvPr id="4" name="Group 199"/>
          <p:cNvGrpSpPr>
            <a:grpSpLocks/>
          </p:cNvGrpSpPr>
          <p:nvPr/>
        </p:nvGrpSpPr>
        <p:grpSpPr bwMode="auto">
          <a:xfrm>
            <a:off x="2522552" y="2857496"/>
            <a:ext cx="4192588" cy="3021013"/>
            <a:chOff x="2462" y="1752"/>
            <a:chExt cx="2641" cy="1903"/>
          </a:xfrm>
        </p:grpSpPr>
        <p:grpSp>
          <p:nvGrpSpPr>
            <p:cNvPr id="5" name="Group 183"/>
            <p:cNvGrpSpPr>
              <a:grpSpLocks/>
            </p:cNvGrpSpPr>
            <p:nvPr/>
          </p:nvGrpSpPr>
          <p:grpSpPr bwMode="auto">
            <a:xfrm>
              <a:off x="2462" y="1898"/>
              <a:ext cx="2641" cy="1757"/>
              <a:chOff x="2462" y="1898"/>
              <a:chExt cx="2641" cy="1757"/>
            </a:xfrm>
          </p:grpSpPr>
          <p:sp>
            <p:nvSpPr>
              <p:cNvPr id="30" name="Freeform 7"/>
              <p:cNvSpPr>
                <a:spLocks/>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 name="T10" fmla="*/ 0 60000 65536"/>
                  <a:gd name="T11" fmla="*/ 0 60000 65536"/>
                  <a:gd name="T12" fmla="*/ 0 60000 65536"/>
                  <a:gd name="T13" fmla="*/ 0 60000 65536"/>
                  <a:gd name="T14" fmla="*/ 0 60000 65536"/>
                  <a:gd name="T15" fmla="*/ 0 w 1339"/>
                  <a:gd name="T16" fmla="*/ 0 h 1112"/>
                  <a:gd name="T17" fmla="*/ 1339 w 1339"/>
                  <a:gd name="T18" fmla="*/ 1112 h 1112"/>
                </a:gdLst>
                <a:ahLst/>
                <a:cxnLst>
                  <a:cxn ang="T10">
                    <a:pos x="T0" y="T1"/>
                  </a:cxn>
                  <a:cxn ang="T11">
                    <a:pos x="T2" y="T3"/>
                  </a:cxn>
                  <a:cxn ang="T12">
                    <a:pos x="T4" y="T5"/>
                  </a:cxn>
                  <a:cxn ang="T13">
                    <a:pos x="T6" y="T7"/>
                  </a:cxn>
                  <a:cxn ang="T14">
                    <a:pos x="T8" y="T9"/>
                  </a:cxn>
                </a:cxnLst>
                <a:rect l="T15" t="T16" r="T17" b="T18"/>
                <a:pathLst>
                  <a:path w="1339" h="1112">
                    <a:moveTo>
                      <a:pt x="26" y="229"/>
                    </a:moveTo>
                    <a:lnTo>
                      <a:pt x="1339" y="1112"/>
                    </a:lnTo>
                    <a:lnTo>
                      <a:pt x="1339" y="864"/>
                    </a:lnTo>
                    <a:lnTo>
                      <a:pt x="0" y="0"/>
                    </a:lnTo>
                    <a:lnTo>
                      <a:pt x="26" y="229"/>
                    </a:lnTo>
                    <a:close/>
                  </a:path>
                </a:pathLst>
              </a:custGeom>
              <a:gradFill rotWithShape="1">
                <a:gsLst>
                  <a:gs pos="0">
                    <a:srgbClr val="686868"/>
                  </a:gs>
                  <a:gs pos="100000">
                    <a:srgbClr val="969696"/>
                  </a:gs>
                </a:gsLst>
                <a:lin ang="27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31" name="Freeform 8"/>
              <p:cNvSpPr>
                <a:spLocks/>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 name="T10" fmla="*/ 0 60000 65536"/>
                  <a:gd name="T11" fmla="*/ 0 60000 65536"/>
                  <a:gd name="T12" fmla="*/ 0 60000 65536"/>
                  <a:gd name="T13" fmla="*/ 0 60000 65536"/>
                  <a:gd name="T14" fmla="*/ 0 60000 65536"/>
                  <a:gd name="T15" fmla="*/ 0 w 1302"/>
                  <a:gd name="T16" fmla="*/ 0 h 1126"/>
                  <a:gd name="T17" fmla="*/ 1302 w 1302"/>
                  <a:gd name="T18" fmla="*/ 1126 h 1126"/>
                </a:gdLst>
                <a:ahLst/>
                <a:cxnLst>
                  <a:cxn ang="T10">
                    <a:pos x="T0" y="T1"/>
                  </a:cxn>
                  <a:cxn ang="T11">
                    <a:pos x="T2" y="T3"/>
                  </a:cxn>
                  <a:cxn ang="T12">
                    <a:pos x="T4" y="T5"/>
                  </a:cxn>
                  <a:cxn ang="T13">
                    <a:pos x="T6" y="T7"/>
                  </a:cxn>
                  <a:cxn ang="T14">
                    <a:pos x="T8" y="T9"/>
                  </a:cxn>
                </a:cxnLst>
                <a:rect l="T15" t="T16" r="T17" b="T18"/>
                <a:pathLst>
                  <a:path w="1302" h="1126">
                    <a:moveTo>
                      <a:pt x="0" y="878"/>
                    </a:moveTo>
                    <a:lnTo>
                      <a:pt x="0" y="1126"/>
                    </a:lnTo>
                    <a:lnTo>
                      <a:pt x="1273" y="229"/>
                    </a:lnTo>
                    <a:lnTo>
                      <a:pt x="1302" y="0"/>
                    </a:lnTo>
                    <a:lnTo>
                      <a:pt x="0" y="878"/>
                    </a:lnTo>
                    <a:close/>
                  </a:path>
                </a:pathLst>
              </a:custGeom>
              <a:gradFill rotWithShape="1">
                <a:gsLst>
                  <a:gs pos="0">
                    <a:srgbClr val="757575"/>
                  </a:gs>
                  <a:gs pos="100000">
                    <a:srgbClr val="606060"/>
                  </a:gs>
                </a:gsLst>
                <a:lin ang="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32" name="Freeform 9"/>
              <p:cNvSpPr>
                <a:spLocks/>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 name="T10" fmla="*/ 0 60000 65536"/>
                  <a:gd name="T11" fmla="*/ 0 60000 65536"/>
                  <a:gd name="T12" fmla="*/ 0 60000 65536"/>
                  <a:gd name="T13" fmla="*/ 0 60000 65536"/>
                  <a:gd name="T14" fmla="*/ 0 60000 65536"/>
                  <a:gd name="T15" fmla="*/ 0 w 2641"/>
                  <a:gd name="T16" fmla="*/ 0 h 1509"/>
                  <a:gd name="T17" fmla="*/ 2641 w 2641"/>
                  <a:gd name="T18" fmla="*/ 1509 h 1509"/>
                </a:gdLst>
                <a:ahLst/>
                <a:cxnLst>
                  <a:cxn ang="T10">
                    <a:pos x="T0" y="T1"/>
                  </a:cxn>
                  <a:cxn ang="T11">
                    <a:pos x="T2" y="T3"/>
                  </a:cxn>
                  <a:cxn ang="T12">
                    <a:pos x="T4" y="T5"/>
                  </a:cxn>
                  <a:cxn ang="T13">
                    <a:pos x="T6" y="T7"/>
                  </a:cxn>
                  <a:cxn ang="T14">
                    <a:pos x="T8" y="T9"/>
                  </a:cxn>
                </a:cxnLst>
                <a:rect l="T15" t="T16" r="T17" b="T18"/>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grpSp>
        <p:grpSp>
          <p:nvGrpSpPr>
            <p:cNvPr id="6" name="Group 197"/>
            <p:cNvGrpSpPr>
              <a:grpSpLocks/>
            </p:cNvGrpSpPr>
            <p:nvPr/>
          </p:nvGrpSpPr>
          <p:grpSpPr bwMode="auto">
            <a:xfrm>
              <a:off x="3260" y="1752"/>
              <a:ext cx="1035" cy="779"/>
              <a:chOff x="3260" y="1752"/>
              <a:chExt cx="1035" cy="779"/>
            </a:xfrm>
          </p:grpSpPr>
          <p:grpSp>
            <p:nvGrpSpPr>
              <p:cNvPr id="25" name="Group 194"/>
              <p:cNvGrpSpPr>
                <a:grpSpLocks/>
              </p:cNvGrpSpPr>
              <p:nvPr/>
            </p:nvGrpSpPr>
            <p:grpSpPr bwMode="auto">
              <a:xfrm>
                <a:off x="3260" y="1752"/>
                <a:ext cx="1035" cy="779"/>
                <a:chOff x="3260" y="1752"/>
                <a:chExt cx="1035" cy="779"/>
              </a:xfrm>
            </p:grpSpPr>
            <p:sp>
              <p:nvSpPr>
                <p:cNvPr id="27" name="Freeform 10"/>
                <p:cNvSpPr>
                  <a:spLocks/>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 name="T10" fmla="*/ 0 60000 65536"/>
                    <a:gd name="T11" fmla="*/ 0 60000 65536"/>
                    <a:gd name="T12" fmla="*/ 0 60000 65536"/>
                    <a:gd name="T13" fmla="*/ 0 60000 65536"/>
                    <a:gd name="T14" fmla="*/ 0 60000 65536"/>
                    <a:gd name="T15" fmla="*/ 0 w 525"/>
                    <a:gd name="T16" fmla="*/ 0 h 536"/>
                    <a:gd name="T17" fmla="*/ 525 w 525"/>
                    <a:gd name="T18" fmla="*/ 536 h 536"/>
                  </a:gdLst>
                  <a:ahLst/>
                  <a:cxnLst>
                    <a:cxn ang="T10">
                      <a:pos x="T0" y="T1"/>
                    </a:cxn>
                    <a:cxn ang="T11">
                      <a:pos x="T2" y="T3"/>
                    </a:cxn>
                    <a:cxn ang="T12">
                      <a:pos x="T4" y="T5"/>
                    </a:cxn>
                    <a:cxn ang="T13">
                      <a:pos x="T6" y="T7"/>
                    </a:cxn>
                    <a:cxn ang="T14">
                      <a:pos x="T8" y="T9"/>
                    </a:cxn>
                  </a:cxnLst>
                  <a:rect l="T15" t="T16" r="T17" b="T18"/>
                  <a:pathLst>
                    <a:path w="525" h="536">
                      <a:moveTo>
                        <a:pt x="525" y="536"/>
                      </a:moveTo>
                      <a:lnTo>
                        <a:pt x="525" y="272"/>
                      </a:lnTo>
                      <a:lnTo>
                        <a:pt x="0" y="0"/>
                      </a:lnTo>
                      <a:lnTo>
                        <a:pt x="12" y="255"/>
                      </a:lnTo>
                      <a:lnTo>
                        <a:pt x="525" y="536"/>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28" name="Freeform 11"/>
                <p:cNvSpPr>
                  <a:spLocks/>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 name="T10" fmla="*/ 0 60000 65536"/>
                    <a:gd name="T11" fmla="*/ 0 60000 65536"/>
                    <a:gd name="T12" fmla="*/ 0 60000 65536"/>
                    <a:gd name="T13" fmla="*/ 0 60000 65536"/>
                    <a:gd name="T14" fmla="*/ 0 60000 65536"/>
                    <a:gd name="T15" fmla="*/ 0 w 510"/>
                    <a:gd name="T16" fmla="*/ 0 h 541"/>
                    <a:gd name="T17" fmla="*/ 510 w 510"/>
                    <a:gd name="T18" fmla="*/ 541 h 541"/>
                  </a:gdLst>
                  <a:ahLst/>
                  <a:cxnLst>
                    <a:cxn ang="T10">
                      <a:pos x="T0" y="T1"/>
                    </a:cxn>
                    <a:cxn ang="T11">
                      <a:pos x="T2" y="T3"/>
                    </a:cxn>
                    <a:cxn ang="T12">
                      <a:pos x="T4" y="T5"/>
                    </a:cxn>
                    <a:cxn ang="T13">
                      <a:pos x="T6" y="T7"/>
                    </a:cxn>
                    <a:cxn ang="T14">
                      <a:pos x="T8" y="T9"/>
                    </a:cxn>
                  </a:cxnLst>
                  <a:rect l="T15" t="T16" r="T17" b="T18"/>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29" name="Freeform 12"/>
                <p:cNvSpPr>
                  <a:spLocks/>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 name="T10" fmla="*/ 0 60000 65536"/>
                    <a:gd name="T11" fmla="*/ 0 60000 65536"/>
                    <a:gd name="T12" fmla="*/ 0 60000 65536"/>
                    <a:gd name="T13" fmla="*/ 0 60000 65536"/>
                    <a:gd name="T14" fmla="*/ 0 60000 65536"/>
                    <a:gd name="T15" fmla="*/ 0 w 1035"/>
                    <a:gd name="T16" fmla="*/ 0 h 515"/>
                    <a:gd name="T17" fmla="*/ 1035 w 1035"/>
                    <a:gd name="T18" fmla="*/ 515 h 515"/>
                  </a:gdLst>
                  <a:ahLst/>
                  <a:cxnLst>
                    <a:cxn ang="T10">
                      <a:pos x="T0" y="T1"/>
                    </a:cxn>
                    <a:cxn ang="T11">
                      <a:pos x="T2" y="T3"/>
                    </a:cxn>
                    <a:cxn ang="T12">
                      <a:pos x="T4" y="T5"/>
                    </a:cxn>
                    <a:cxn ang="T13">
                      <a:pos x="T6" y="T7"/>
                    </a:cxn>
                    <a:cxn ang="T14">
                      <a:pos x="T8" y="T9"/>
                    </a:cxn>
                  </a:cxnLst>
                  <a:rect l="T15" t="T16" r="T17" b="T18"/>
                  <a:pathLst>
                    <a:path w="1035" h="515">
                      <a:moveTo>
                        <a:pt x="1035" y="238"/>
                      </a:moveTo>
                      <a:lnTo>
                        <a:pt x="513" y="0"/>
                      </a:lnTo>
                      <a:lnTo>
                        <a:pt x="0" y="243"/>
                      </a:lnTo>
                      <a:lnTo>
                        <a:pt x="525" y="515"/>
                      </a:lnTo>
                      <a:lnTo>
                        <a:pt x="1035" y="238"/>
                      </a:lnTo>
                      <a:close/>
                    </a:path>
                  </a:pathLst>
                </a:custGeom>
                <a:gradFill rotWithShape="1">
                  <a:gsLst>
                    <a:gs pos="0">
                      <a:srgbClr val="C4C4C4"/>
                    </a:gs>
                    <a:gs pos="100000">
                      <a:srgbClr val="B6B6B6"/>
                    </a:gs>
                  </a:gsLst>
                  <a:lin ang="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grpSp>
          <p:sp>
            <p:nvSpPr>
              <p:cNvPr id="26" name="Text Box 27"/>
              <p:cNvSpPr txBox="1">
                <a:spLocks noChangeArrowheads="1"/>
              </p:cNvSpPr>
              <p:nvPr/>
            </p:nvSpPr>
            <p:spPr bwMode="auto">
              <a:xfrm>
                <a:off x="3393" y="1854"/>
                <a:ext cx="7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楷体_GB2312" pitchFamily="49" charset="-122"/>
                    <a:ea typeface="楷体_GB2312" pitchFamily="49" charset="-122"/>
                  </a:defRPr>
                </a:lvl1pPr>
                <a:lvl2pPr marL="742950" indent="-285750" eaLnBrk="0" hangingPunct="0">
                  <a:defRPr kumimoji="1" sz="1600" b="1">
                    <a:solidFill>
                      <a:schemeClr val="tx1"/>
                    </a:solidFill>
                    <a:latin typeface="楷体_GB2312" pitchFamily="49" charset="-122"/>
                    <a:ea typeface="楷体_GB2312" pitchFamily="49" charset="-122"/>
                  </a:defRPr>
                </a:lvl2pPr>
                <a:lvl3pPr marL="1143000" indent="-228600" eaLnBrk="0" hangingPunct="0">
                  <a:defRPr kumimoji="1" sz="1600" b="1">
                    <a:solidFill>
                      <a:schemeClr val="tx1"/>
                    </a:solidFill>
                    <a:latin typeface="楷体_GB2312" pitchFamily="49" charset="-122"/>
                    <a:ea typeface="楷体_GB2312" pitchFamily="49" charset="-122"/>
                  </a:defRPr>
                </a:lvl3pPr>
                <a:lvl4pPr marL="1600200" indent="-228600" eaLnBrk="0" hangingPunct="0">
                  <a:defRPr kumimoji="1" sz="1600" b="1">
                    <a:solidFill>
                      <a:schemeClr val="tx1"/>
                    </a:solidFill>
                    <a:latin typeface="楷体_GB2312" pitchFamily="49" charset="-122"/>
                    <a:ea typeface="楷体_GB2312" pitchFamily="49" charset="-122"/>
                  </a:defRPr>
                </a:lvl4pPr>
                <a:lvl5pPr marL="2057400" indent="-228600" eaLnBrk="0" hangingPunct="0">
                  <a:defRPr kumimoji="1" sz="16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9pPr>
              </a:lstStyle>
              <a:p>
                <a:pPr eaLnBrk="1" hangingPunct="1">
                  <a:spcBef>
                    <a:spcPct val="50000"/>
                  </a:spcBef>
                </a:pPr>
                <a:r>
                  <a:rPr lang="zh-CN" altLang="en-US" sz="2400" baseline="-25000" smtClean="0">
                    <a:solidFill>
                      <a:srgbClr val="3D3D3D"/>
                    </a:solidFill>
                  </a:rPr>
                  <a:t>安全感理论</a:t>
                </a:r>
                <a:endParaRPr lang="en-US" altLang="zh-CN" sz="2400" baseline="-25000" dirty="0">
                  <a:solidFill>
                    <a:srgbClr val="3D3D3D"/>
                  </a:solidFill>
                </a:endParaRPr>
              </a:p>
            </p:txBody>
          </p:sp>
        </p:grpSp>
        <p:grpSp>
          <p:nvGrpSpPr>
            <p:cNvPr id="7" name="Group 196"/>
            <p:cNvGrpSpPr>
              <a:grpSpLocks/>
            </p:cNvGrpSpPr>
            <p:nvPr/>
          </p:nvGrpSpPr>
          <p:grpSpPr bwMode="auto">
            <a:xfrm>
              <a:off x="2670" y="2002"/>
              <a:ext cx="1103" cy="860"/>
              <a:chOff x="2670" y="2002"/>
              <a:chExt cx="1103" cy="860"/>
            </a:xfrm>
          </p:grpSpPr>
          <p:grpSp>
            <p:nvGrpSpPr>
              <p:cNvPr id="20" name="Group 193"/>
              <p:cNvGrpSpPr>
                <a:grpSpLocks/>
              </p:cNvGrpSpPr>
              <p:nvPr/>
            </p:nvGrpSpPr>
            <p:grpSpPr bwMode="auto">
              <a:xfrm>
                <a:off x="2670" y="2002"/>
                <a:ext cx="1103" cy="860"/>
                <a:chOff x="2670" y="2002"/>
                <a:chExt cx="1103" cy="860"/>
              </a:xfrm>
            </p:grpSpPr>
            <p:sp>
              <p:nvSpPr>
                <p:cNvPr id="22" name="Freeform 13"/>
                <p:cNvSpPr>
                  <a:spLocks/>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 name="T10" fmla="*/ 0 60000 65536"/>
                    <a:gd name="T11" fmla="*/ 0 60000 65536"/>
                    <a:gd name="T12" fmla="*/ 0 60000 65536"/>
                    <a:gd name="T13" fmla="*/ 0 60000 65536"/>
                    <a:gd name="T14" fmla="*/ 0 60000 65536"/>
                    <a:gd name="T15" fmla="*/ 0 w 534"/>
                    <a:gd name="T16" fmla="*/ 0 h 584"/>
                    <a:gd name="T17" fmla="*/ 534 w 534"/>
                    <a:gd name="T18" fmla="*/ 584 h 584"/>
                  </a:gdLst>
                  <a:ahLst/>
                  <a:cxnLst>
                    <a:cxn ang="T10">
                      <a:pos x="T0" y="T1"/>
                    </a:cxn>
                    <a:cxn ang="T11">
                      <a:pos x="T2" y="T3"/>
                    </a:cxn>
                    <a:cxn ang="T12">
                      <a:pos x="T4" y="T5"/>
                    </a:cxn>
                    <a:cxn ang="T13">
                      <a:pos x="T6" y="T7"/>
                    </a:cxn>
                    <a:cxn ang="T14">
                      <a:pos x="T8" y="T9"/>
                    </a:cxn>
                  </a:cxnLst>
                  <a:rect l="T15" t="T16" r="T17" b="T18"/>
                  <a:pathLst>
                    <a:path w="534" h="584">
                      <a:moveTo>
                        <a:pt x="534" y="584"/>
                      </a:moveTo>
                      <a:lnTo>
                        <a:pt x="519" y="307"/>
                      </a:lnTo>
                      <a:lnTo>
                        <a:pt x="0" y="0"/>
                      </a:lnTo>
                      <a:lnTo>
                        <a:pt x="23" y="265"/>
                      </a:lnTo>
                      <a:lnTo>
                        <a:pt x="534" y="584"/>
                      </a:lnTo>
                      <a:close/>
                    </a:path>
                  </a:pathLst>
                </a:custGeom>
                <a:gradFill rotWithShape="1">
                  <a:gsLst>
                    <a:gs pos="0">
                      <a:srgbClr val="C40000"/>
                    </a:gs>
                    <a:gs pos="100000">
                      <a:srgbClr val="9B111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3" name="Freeform 14"/>
                <p:cNvSpPr>
                  <a:spLocks/>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 name="T10" fmla="*/ 0 60000 65536"/>
                    <a:gd name="T11" fmla="*/ 0 60000 65536"/>
                    <a:gd name="T12" fmla="*/ 0 60000 65536"/>
                    <a:gd name="T13" fmla="*/ 0 60000 65536"/>
                    <a:gd name="T14" fmla="*/ 0 60000 65536"/>
                    <a:gd name="T15" fmla="*/ 0 w 584"/>
                    <a:gd name="T16" fmla="*/ 0 h 591"/>
                    <a:gd name="T17" fmla="*/ 584 w 584"/>
                    <a:gd name="T18" fmla="*/ 591 h 591"/>
                  </a:gdLst>
                  <a:ahLst/>
                  <a:cxnLst>
                    <a:cxn ang="T10">
                      <a:pos x="T0" y="T1"/>
                    </a:cxn>
                    <a:cxn ang="T11">
                      <a:pos x="T2" y="T3"/>
                    </a:cxn>
                    <a:cxn ang="T12">
                      <a:pos x="T4" y="T5"/>
                    </a:cxn>
                    <a:cxn ang="T13">
                      <a:pos x="T6" y="T7"/>
                    </a:cxn>
                    <a:cxn ang="T14">
                      <a:pos x="T8" y="T9"/>
                    </a:cxn>
                  </a:cxnLst>
                  <a:rect l="T15" t="T16" r="T17" b="T18"/>
                  <a:pathLst>
                    <a:path w="584" h="591">
                      <a:moveTo>
                        <a:pt x="15" y="591"/>
                      </a:moveTo>
                      <a:lnTo>
                        <a:pt x="584" y="265"/>
                      </a:lnTo>
                      <a:lnTo>
                        <a:pt x="584" y="0"/>
                      </a:lnTo>
                      <a:lnTo>
                        <a:pt x="0" y="314"/>
                      </a:lnTo>
                      <a:lnTo>
                        <a:pt x="15" y="591"/>
                      </a:lnTo>
                      <a:close/>
                    </a:path>
                  </a:pathLst>
                </a:custGeom>
                <a:gradFill rotWithShape="1">
                  <a:gsLst>
                    <a:gs pos="0">
                      <a:srgbClr val="CC1616"/>
                    </a:gs>
                    <a:gs pos="100000">
                      <a:srgbClr val="CC1616"/>
                    </a:gs>
                  </a:gsLst>
                  <a:lin ang="54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24" name="Freeform 15"/>
                <p:cNvSpPr>
                  <a:spLocks/>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 name="T10" fmla="*/ 0 60000 65536"/>
                    <a:gd name="T11" fmla="*/ 0 60000 65536"/>
                    <a:gd name="T12" fmla="*/ 0 60000 65536"/>
                    <a:gd name="T13" fmla="*/ 0 60000 65536"/>
                    <a:gd name="T14" fmla="*/ 0 60000 65536"/>
                    <a:gd name="T15" fmla="*/ 0 w 1103"/>
                    <a:gd name="T16" fmla="*/ 0 h 583"/>
                    <a:gd name="T17" fmla="*/ 1103 w 1103"/>
                    <a:gd name="T18" fmla="*/ 583 h 583"/>
                  </a:gdLst>
                  <a:ahLst/>
                  <a:cxnLst>
                    <a:cxn ang="T10">
                      <a:pos x="T0" y="T1"/>
                    </a:cxn>
                    <a:cxn ang="T11">
                      <a:pos x="T2" y="T3"/>
                    </a:cxn>
                    <a:cxn ang="T12">
                      <a:pos x="T4" y="T5"/>
                    </a:cxn>
                    <a:cxn ang="T13">
                      <a:pos x="T6" y="T7"/>
                    </a:cxn>
                    <a:cxn ang="T14">
                      <a:pos x="T8" y="T9"/>
                    </a:cxn>
                  </a:cxnLst>
                  <a:rect l="T15" t="T16" r="T17" b="T18"/>
                  <a:pathLst>
                    <a:path w="1103" h="583">
                      <a:moveTo>
                        <a:pt x="579" y="0"/>
                      </a:moveTo>
                      <a:lnTo>
                        <a:pt x="0" y="276"/>
                      </a:lnTo>
                      <a:lnTo>
                        <a:pt x="519" y="583"/>
                      </a:lnTo>
                      <a:lnTo>
                        <a:pt x="1103" y="269"/>
                      </a:lnTo>
                      <a:lnTo>
                        <a:pt x="579" y="0"/>
                      </a:lnTo>
                      <a:close/>
                    </a:path>
                  </a:pathLst>
                </a:custGeom>
                <a:gradFill rotWithShape="1">
                  <a:gsLst>
                    <a:gs pos="0">
                      <a:srgbClr val="E20000"/>
                    </a:gs>
                    <a:gs pos="100000">
                      <a:srgbClr val="9E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21" name="Text Box 30"/>
              <p:cNvSpPr txBox="1">
                <a:spLocks noChangeArrowheads="1"/>
              </p:cNvSpPr>
              <p:nvPr/>
            </p:nvSpPr>
            <p:spPr bwMode="auto">
              <a:xfrm>
                <a:off x="2813" y="2169"/>
                <a:ext cx="71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楷体_GB2312" pitchFamily="49" charset="-122"/>
                    <a:ea typeface="楷体_GB2312" pitchFamily="49" charset="-122"/>
                  </a:defRPr>
                </a:lvl1pPr>
                <a:lvl2pPr marL="742950" indent="-285750" eaLnBrk="0" hangingPunct="0">
                  <a:defRPr kumimoji="1" sz="1600" b="1">
                    <a:solidFill>
                      <a:schemeClr val="tx1"/>
                    </a:solidFill>
                    <a:latin typeface="楷体_GB2312" pitchFamily="49" charset="-122"/>
                    <a:ea typeface="楷体_GB2312" pitchFamily="49" charset="-122"/>
                  </a:defRPr>
                </a:lvl2pPr>
                <a:lvl3pPr marL="1143000" indent="-228600" eaLnBrk="0" hangingPunct="0">
                  <a:defRPr kumimoji="1" sz="1600" b="1">
                    <a:solidFill>
                      <a:schemeClr val="tx1"/>
                    </a:solidFill>
                    <a:latin typeface="楷体_GB2312" pitchFamily="49" charset="-122"/>
                    <a:ea typeface="楷体_GB2312" pitchFamily="49" charset="-122"/>
                  </a:defRPr>
                </a:lvl3pPr>
                <a:lvl4pPr marL="1600200" indent="-228600" eaLnBrk="0" hangingPunct="0">
                  <a:defRPr kumimoji="1" sz="1600" b="1">
                    <a:solidFill>
                      <a:schemeClr val="tx1"/>
                    </a:solidFill>
                    <a:latin typeface="楷体_GB2312" pitchFamily="49" charset="-122"/>
                    <a:ea typeface="楷体_GB2312" pitchFamily="49" charset="-122"/>
                  </a:defRPr>
                </a:lvl4pPr>
                <a:lvl5pPr marL="2057400" indent="-228600" eaLnBrk="0" hangingPunct="0">
                  <a:defRPr kumimoji="1" sz="16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9pPr>
              </a:lstStyle>
              <a:p>
                <a:pPr eaLnBrk="1" hangingPunct="1">
                  <a:spcBef>
                    <a:spcPct val="50000"/>
                  </a:spcBef>
                </a:pPr>
                <a:r>
                  <a:rPr lang="zh-CN" altLang="en-US" sz="2400" baseline="-25000" dirty="0" smtClean="0">
                    <a:solidFill>
                      <a:schemeClr val="bg1"/>
                    </a:solidFill>
                  </a:rPr>
                  <a:t>落差理论</a:t>
                </a:r>
                <a:endParaRPr lang="en-US" altLang="zh-CN" sz="2400" baseline="-25000" dirty="0">
                  <a:solidFill>
                    <a:schemeClr val="bg1"/>
                  </a:solidFill>
                </a:endParaRPr>
              </a:p>
            </p:txBody>
          </p:sp>
        </p:grpSp>
        <p:grpSp>
          <p:nvGrpSpPr>
            <p:cNvPr id="8" name="Group 195"/>
            <p:cNvGrpSpPr>
              <a:grpSpLocks/>
            </p:cNvGrpSpPr>
            <p:nvPr/>
          </p:nvGrpSpPr>
          <p:grpSpPr bwMode="auto">
            <a:xfrm>
              <a:off x="3794" y="1997"/>
              <a:ext cx="1208" cy="858"/>
              <a:chOff x="3794" y="1997"/>
              <a:chExt cx="1208" cy="858"/>
            </a:xfrm>
          </p:grpSpPr>
          <p:grpSp>
            <p:nvGrpSpPr>
              <p:cNvPr id="15" name="Group 187"/>
              <p:cNvGrpSpPr>
                <a:grpSpLocks/>
              </p:cNvGrpSpPr>
              <p:nvPr/>
            </p:nvGrpSpPr>
            <p:grpSpPr bwMode="auto">
              <a:xfrm>
                <a:off x="3794" y="1997"/>
                <a:ext cx="1103" cy="858"/>
                <a:chOff x="3794" y="1997"/>
                <a:chExt cx="1103" cy="858"/>
              </a:xfrm>
            </p:grpSpPr>
            <p:sp>
              <p:nvSpPr>
                <p:cNvPr id="17" name="Freeform 16"/>
                <p:cNvSpPr>
                  <a:spLocks/>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 name="T10" fmla="*/ 0 60000 65536"/>
                    <a:gd name="T11" fmla="*/ 0 60000 65536"/>
                    <a:gd name="T12" fmla="*/ 0 60000 65536"/>
                    <a:gd name="T13" fmla="*/ 0 60000 65536"/>
                    <a:gd name="T14" fmla="*/ 0 60000 65536"/>
                    <a:gd name="T15" fmla="*/ 0 w 519"/>
                    <a:gd name="T16" fmla="*/ 0 h 588"/>
                    <a:gd name="T17" fmla="*/ 519 w 519"/>
                    <a:gd name="T18" fmla="*/ 588 h 588"/>
                  </a:gdLst>
                  <a:ahLst/>
                  <a:cxnLst>
                    <a:cxn ang="T10">
                      <a:pos x="T0" y="T1"/>
                    </a:cxn>
                    <a:cxn ang="T11">
                      <a:pos x="T2" y="T3"/>
                    </a:cxn>
                    <a:cxn ang="T12">
                      <a:pos x="T4" y="T5"/>
                    </a:cxn>
                    <a:cxn ang="T13">
                      <a:pos x="T6" y="T7"/>
                    </a:cxn>
                    <a:cxn ang="T14">
                      <a:pos x="T8" y="T9"/>
                    </a:cxn>
                  </a:cxnLst>
                  <a:rect l="T15" t="T16" r="T17" b="T18"/>
                  <a:pathLst>
                    <a:path w="519" h="588">
                      <a:moveTo>
                        <a:pt x="493" y="264"/>
                      </a:moveTo>
                      <a:lnTo>
                        <a:pt x="519" y="0"/>
                      </a:lnTo>
                      <a:lnTo>
                        <a:pt x="14" y="314"/>
                      </a:lnTo>
                      <a:lnTo>
                        <a:pt x="0" y="588"/>
                      </a:lnTo>
                      <a:lnTo>
                        <a:pt x="493" y="264"/>
                      </a:lnTo>
                      <a:close/>
                    </a:path>
                  </a:pathLst>
                </a:custGeom>
                <a:gradFill rotWithShape="1">
                  <a:gsLst>
                    <a:gs pos="0">
                      <a:srgbClr val="A1A1A1"/>
                    </a:gs>
                    <a:gs pos="100000">
                      <a:srgbClr val="4D4D4D"/>
                    </a:gs>
                  </a:gsLst>
                  <a:lin ang="27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18" name="Freeform 17"/>
                <p:cNvSpPr>
                  <a:spLocks/>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 name="T10" fmla="*/ 0 60000 65536"/>
                    <a:gd name="T11" fmla="*/ 0 60000 65536"/>
                    <a:gd name="T12" fmla="*/ 0 60000 65536"/>
                    <a:gd name="T13" fmla="*/ 0 60000 65536"/>
                    <a:gd name="T14" fmla="*/ 0 60000 65536"/>
                    <a:gd name="T15" fmla="*/ 0 w 598"/>
                    <a:gd name="T16" fmla="*/ 0 h 584"/>
                    <a:gd name="T17" fmla="*/ 598 w 598"/>
                    <a:gd name="T18" fmla="*/ 584 h 584"/>
                  </a:gdLst>
                  <a:ahLst/>
                  <a:cxnLst>
                    <a:cxn ang="T10">
                      <a:pos x="T0" y="T1"/>
                    </a:cxn>
                    <a:cxn ang="T11">
                      <a:pos x="T2" y="T3"/>
                    </a:cxn>
                    <a:cxn ang="T12">
                      <a:pos x="T4" y="T5"/>
                    </a:cxn>
                    <a:cxn ang="T13">
                      <a:pos x="T6" y="T7"/>
                    </a:cxn>
                    <a:cxn ang="T14">
                      <a:pos x="T8" y="T9"/>
                    </a:cxn>
                  </a:cxnLst>
                  <a:rect l="T15" t="T16" r="T17" b="T18"/>
                  <a:pathLst>
                    <a:path w="598" h="584">
                      <a:moveTo>
                        <a:pt x="2" y="0"/>
                      </a:moveTo>
                      <a:lnTo>
                        <a:pt x="0" y="265"/>
                      </a:lnTo>
                      <a:lnTo>
                        <a:pt x="584" y="584"/>
                      </a:lnTo>
                      <a:lnTo>
                        <a:pt x="598" y="310"/>
                      </a:lnTo>
                      <a:lnTo>
                        <a:pt x="2" y="0"/>
                      </a:lnTo>
                      <a:close/>
                    </a:path>
                  </a:pathLst>
                </a:custGeom>
                <a:gradFill rotWithShape="1">
                  <a:gsLst>
                    <a:gs pos="0">
                      <a:srgbClr val="A9A9A9"/>
                    </a:gs>
                    <a:gs pos="100000">
                      <a:srgbClr val="5A5A5A"/>
                    </a:gs>
                  </a:gsLst>
                  <a:lin ang="27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19" name="Freeform 18"/>
                <p:cNvSpPr>
                  <a:spLocks/>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 name="T10" fmla="*/ 0 60000 65536"/>
                    <a:gd name="T11" fmla="*/ 0 60000 65536"/>
                    <a:gd name="T12" fmla="*/ 0 60000 65536"/>
                    <a:gd name="T13" fmla="*/ 0 60000 65536"/>
                    <a:gd name="T14" fmla="*/ 0 60000 65536"/>
                    <a:gd name="T15" fmla="*/ 0 w 1101"/>
                    <a:gd name="T16" fmla="*/ 0 h 584"/>
                    <a:gd name="T17" fmla="*/ 1101 w 1101"/>
                    <a:gd name="T18" fmla="*/ 584 h 584"/>
                  </a:gdLst>
                  <a:ahLst/>
                  <a:cxnLst>
                    <a:cxn ang="T10">
                      <a:pos x="T0" y="T1"/>
                    </a:cxn>
                    <a:cxn ang="T11">
                      <a:pos x="T2" y="T3"/>
                    </a:cxn>
                    <a:cxn ang="T12">
                      <a:pos x="T4" y="T5"/>
                    </a:cxn>
                    <a:cxn ang="T13">
                      <a:pos x="T6" y="T7"/>
                    </a:cxn>
                    <a:cxn ang="T14">
                      <a:pos x="T8" y="T9"/>
                    </a:cxn>
                  </a:cxnLst>
                  <a:rect l="T15" t="T16" r="T17" b="T18"/>
                  <a:pathLst>
                    <a:path w="1101" h="584">
                      <a:moveTo>
                        <a:pt x="511" y="0"/>
                      </a:moveTo>
                      <a:lnTo>
                        <a:pt x="0" y="274"/>
                      </a:lnTo>
                      <a:lnTo>
                        <a:pt x="596" y="584"/>
                      </a:lnTo>
                      <a:lnTo>
                        <a:pt x="1101" y="270"/>
                      </a:lnTo>
                      <a:lnTo>
                        <a:pt x="511" y="0"/>
                      </a:lnTo>
                      <a:close/>
                    </a:path>
                  </a:pathLst>
                </a:custGeom>
                <a:gradFill rotWithShape="1">
                  <a:gsLst>
                    <a:gs pos="0">
                      <a:srgbClr val="BABABA"/>
                    </a:gs>
                    <a:gs pos="100000">
                      <a:srgbClr val="8E8E8E"/>
                    </a:gs>
                  </a:gsLst>
                  <a:lin ang="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grpSp>
          <p:sp>
            <p:nvSpPr>
              <p:cNvPr id="16" name="Text Box 28"/>
              <p:cNvSpPr txBox="1">
                <a:spLocks noChangeArrowheads="1"/>
              </p:cNvSpPr>
              <p:nvPr/>
            </p:nvSpPr>
            <p:spPr bwMode="auto">
              <a:xfrm>
                <a:off x="4049" y="2182"/>
                <a:ext cx="9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楷体_GB2312" pitchFamily="49" charset="-122"/>
                    <a:ea typeface="楷体_GB2312" pitchFamily="49" charset="-122"/>
                  </a:defRPr>
                </a:lvl1pPr>
                <a:lvl2pPr marL="742950" indent="-285750" eaLnBrk="0" hangingPunct="0">
                  <a:defRPr kumimoji="1" sz="1600" b="1">
                    <a:solidFill>
                      <a:schemeClr val="tx1"/>
                    </a:solidFill>
                    <a:latin typeface="楷体_GB2312" pitchFamily="49" charset="-122"/>
                    <a:ea typeface="楷体_GB2312" pitchFamily="49" charset="-122"/>
                  </a:defRPr>
                </a:lvl2pPr>
                <a:lvl3pPr marL="1143000" indent="-228600" eaLnBrk="0" hangingPunct="0">
                  <a:defRPr kumimoji="1" sz="1600" b="1">
                    <a:solidFill>
                      <a:schemeClr val="tx1"/>
                    </a:solidFill>
                    <a:latin typeface="楷体_GB2312" pitchFamily="49" charset="-122"/>
                    <a:ea typeface="楷体_GB2312" pitchFamily="49" charset="-122"/>
                  </a:defRPr>
                </a:lvl3pPr>
                <a:lvl4pPr marL="1600200" indent="-228600" eaLnBrk="0" hangingPunct="0">
                  <a:defRPr kumimoji="1" sz="1600" b="1">
                    <a:solidFill>
                      <a:schemeClr val="tx1"/>
                    </a:solidFill>
                    <a:latin typeface="楷体_GB2312" pitchFamily="49" charset="-122"/>
                    <a:ea typeface="楷体_GB2312" pitchFamily="49" charset="-122"/>
                  </a:defRPr>
                </a:lvl4pPr>
                <a:lvl5pPr marL="2057400" indent="-228600" eaLnBrk="0" hangingPunct="0">
                  <a:defRPr kumimoji="1" sz="16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9pPr>
              </a:lstStyle>
              <a:p>
                <a:pPr eaLnBrk="1" hangingPunct="1">
                  <a:spcBef>
                    <a:spcPct val="50000"/>
                  </a:spcBef>
                </a:pPr>
                <a:r>
                  <a:rPr lang="zh-CN" altLang="en-US" sz="2400" baseline="-25000" dirty="0" smtClean="0">
                    <a:solidFill>
                      <a:srgbClr val="3D3D3D"/>
                    </a:solidFill>
                  </a:rPr>
                  <a:t>公平理论</a:t>
                </a:r>
                <a:endParaRPr lang="en-US" altLang="zh-CN" sz="2400" baseline="-25000" dirty="0">
                  <a:solidFill>
                    <a:srgbClr val="3D3D3D"/>
                  </a:solidFill>
                </a:endParaRPr>
              </a:p>
            </p:txBody>
          </p:sp>
        </p:grpSp>
        <p:grpSp>
          <p:nvGrpSpPr>
            <p:cNvPr id="9" name="Group 186"/>
            <p:cNvGrpSpPr>
              <a:grpSpLocks/>
            </p:cNvGrpSpPr>
            <p:nvPr/>
          </p:nvGrpSpPr>
          <p:grpSpPr bwMode="auto">
            <a:xfrm>
              <a:off x="3201" y="2278"/>
              <a:ext cx="1302" cy="955"/>
              <a:chOff x="3201" y="2278"/>
              <a:chExt cx="1302" cy="955"/>
            </a:xfrm>
          </p:grpSpPr>
          <p:grpSp>
            <p:nvGrpSpPr>
              <p:cNvPr id="10" name="Group 181"/>
              <p:cNvGrpSpPr>
                <a:grpSpLocks/>
              </p:cNvGrpSpPr>
              <p:nvPr/>
            </p:nvGrpSpPr>
            <p:grpSpPr bwMode="auto">
              <a:xfrm>
                <a:off x="3201" y="2278"/>
                <a:ext cx="1179" cy="955"/>
                <a:chOff x="3201" y="2278"/>
                <a:chExt cx="1179" cy="955"/>
              </a:xfrm>
            </p:grpSpPr>
            <p:sp>
              <p:nvSpPr>
                <p:cNvPr id="12" name="Freeform 19"/>
                <p:cNvSpPr>
                  <a:spLocks/>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 name="T10" fmla="*/ 0 60000 65536"/>
                    <a:gd name="T11" fmla="*/ 0 60000 65536"/>
                    <a:gd name="T12" fmla="*/ 0 60000 65536"/>
                    <a:gd name="T13" fmla="*/ 0 60000 65536"/>
                    <a:gd name="T14" fmla="*/ 0 60000 65536"/>
                    <a:gd name="T15" fmla="*/ 0 w 581"/>
                    <a:gd name="T16" fmla="*/ 0 h 645"/>
                    <a:gd name="T17" fmla="*/ 581 w 581"/>
                    <a:gd name="T18" fmla="*/ 645 h 645"/>
                  </a:gdLst>
                  <a:ahLst/>
                  <a:cxnLst>
                    <a:cxn ang="T10">
                      <a:pos x="T0" y="T1"/>
                    </a:cxn>
                    <a:cxn ang="T11">
                      <a:pos x="T2" y="T3"/>
                    </a:cxn>
                    <a:cxn ang="T12">
                      <a:pos x="T4" y="T5"/>
                    </a:cxn>
                    <a:cxn ang="T13">
                      <a:pos x="T6" y="T7"/>
                    </a:cxn>
                    <a:cxn ang="T14">
                      <a:pos x="T8" y="T9"/>
                    </a:cxn>
                  </a:cxnLst>
                  <a:rect l="T15" t="T16" r="T17" b="T18"/>
                  <a:pathLst>
                    <a:path w="581" h="645">
                      <a:moveTo>
                        <a:pt x="581" y="0"/>
                      </a:moveTo>
                      <a:lnTo>
                        <a:pt x="0" y="359"/>
                      </a:lnTo>
                      <a:lnTo>
                        <a:pt x="0" y="645"/>
                      </a:lnTo>
                      <a:lnTo>
                        <a:pt x="567" y="274"/>
                      </a:lnTo>
                      <a:lnTo>
                        <a:pt x="581" y="0"/>
                      </a:lnTo>
                      <a:close/>
                    </a:path>
                  </a:pathLst>
                </a:custGeom>
                <a:gradFill rotWithShape="1">
                  <a:gsLst>
                    <a:gs pos="0">
                      <a:srgbClr val="B8B8B8"/>
                    </a:gs>
                    <a:gs pos="100000">
                      <a:srgbClr val="545454"/>
                    </a:gs>
                  </a:gsLst>
                  <a:lin ang="27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13" name="Freeform 20"/>
                <p:cNvSpPr>
                  <a:spLocks/>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 name="T10" fmla="*/ 0 60000 65536"/>
                    <a:gd name="T11" fmla="*/ 0 60000 65536"/>
                    <a:gd name="T12" fmla="*/ 0 60000 65536"/>
                    <a:gd name="T13" fmla="*/ 0 60000 65536"/>
                    <a:gd name="T14" fmla="*/ 0 60000 65536"/>
                    <a:gd name="T15" fmla="*/ 0 w 598"/>
                    <a:gd name="T16" fmla="*/ 0 h 641"/>
                    <a:gd name="T17" fmla="*/ 598 w 598"/>
                    <a:gd name="T18" fmla="*/ 641 h 641"/>
                  </a:gdLst>
                  <a:ahLst/>
                  <a:cxnLst>
                    <a:cxn ang="T10">
                      <a:pos x="T0" y="T1"/>
                    </a:cxn>
                    <a:cxn ang="T11">
                      <a:pos x="T2" y="T3"/>
                    </a:cxn>
                    <a:cxn ang="T12">
                      <a:pos x="T4" y="T5"/>
                    </a:cxn>
                    <a:cxn ang="T13">
                      <a:pos x="T6" y="T7"/>
                    </a:cxn>
                    <a:cxn ang="T14">
                      <a:pos x="T8" y="T9"/>
                    </a:cxn>
                  </a:cxnLst>
                  <a:rect l="T15" t="T16" r="T17" b="T18"/>
                  <a:pathLst>
                    <a:path w="598" h="641">
                      <a:moveTo>
                        <a:pt x="598" y="641"/>
                      </a:moveTo>
                      <a:lnTo>
                        <a:pt x="598" y="355"/>
                      </a:lnTo>
                      <a:lnTo>
                        <a:pt x="0" y="0"/>
                      </a:lnTo>
                      <a:lnTo>
                        <a:pt x="14" y="277"/>
                      </a:lnTo>
                      <a:lnTo>
                        <a:pt x="598" y="641"/>
                      </a:lnTo>
                      <a:close/>
                    </a:path>
                  </a:pathLst>
                </a:custGeom>
                <a:gradFill rotWithShape="1">
                  <a:gsLst>
                    <a:gs pos="0">
                      <a:srgbClr val="ADADAD"/>
                    </a:gs>
                    <a:gs pos="100000">
                      <a:srgbClr val="545454"/>
                    </a:gs>
                  </a:gsLst>
                  <a:lin ang="189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sp>
              <p:nvSpPr>
                <p:cNvPr id="14" name="Freeform 21"/>
                <p:cNvSpPr>
                  <a:spLocks/>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 name="T10" fmla="*/ 0 60000 65536"/>
                    <a:gd name="T11" fmla="*/ 0 60000 65536"/>
                    <a:gd name="T12" fmla="*/ 0 60000 65536"/>
                    <a:gd name="T13" fmla="*/ 0 60000 65536"/>
                    <a:gd name="T14" fmla="*/ 0 60000 65536"/>
                    <a:gd name="T15" fmla="*/ 0 w 1179"/>
                    <a:gd name="T16" fmla="*/ 0 h 669"/>
                    <a:gd name="T17" fmla="*/ 1179 w 1179"/>
                    <a:gd name="T18" fmla="*/ 669 h 669"/>
                  </a:gdLst>
                  <a:ahLst/>
                  <a:cxnLst>
                    <a:cxn ang="T10">
                      <a:pos x="T0" y="T1"/>
                    </a:cxn>
                    <a:cxn ang="T11">
                      <a:pos x="T2" y="T3"/>
                    </a:cxn>
                    <a:cxn ang="T12">
                      <a:pos x="T4" y="T5"/>
                    </a:cxn>
                    <a:cxn ang="T13">
                      <a:pos x="T6" y="T7"/>
                    </a:cxn>
                    <a:cxn ang="T14">
                      <a:pos x="T8" y="T9"/>
                    </a:cxn>
                  </a:cxnLst>
                  <a:rect l="T15" t="T16" r="T17" b="T18"/>
                  <a:pathLst>
                    <a:path w="1179" h="669">
                      <a:moveTo>
                        <a:pt x="0" y="314"/>
                      </a:moveTo>
                      <a:lnTo>
                        <a:pt x="598" y="669"/>
                      </a:lnTo>
                      <a:lnTo>
                        <a:pt x="1179" y="310"/>
                      </a:lnTo>
                      <a:lnTo>
                        <a:pt x="584" y="0"/>
                      </a:lnTo>
                      <a:lnTo>
                        <a:pt x="0" y="314"/>
                      </a:lnTo>
                      <a:close/>
                    </a:path>
                  </a:pathLst>
                </a:custGeom>
                <a:gradFill rotWithShape="1">
                  <a:gsLst>
                    <a:gs pos="0">
                      <a:srgbClr val="B0B0B0"/>
                    </a:gs>
                    <a:gs pos="100000">
                      <a:srgbClr val="E6E6E6"/>
                    </a:gs>
                  </a:gsLst>
                  <a:lin ang="5400000" scaled="1"/>
                </a:gra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endParaRPr lang="zh-CN" altLang="en-US"/>
                </a:p>
              </p:txBody>
            </p:sp>
          </p:grpSp>
          <p:sp>
            <p:nvSpPr>
              <p:cNvPr id="11" name="Text Box 29"/>
              <p:cNvSpPr txBox="1">
                <a:spLocks noChangeArrowheads="1"/>
              </p:cNvSpPr>
              <p:nvPr/>
            </p:nvSpPr>
            <p:spPr bwMode="auto">
              <a:xfrm>
                <a:off x="3550" y="2499"/>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defRPr kumimoji="1" sz="1600" b="1">
                    <a:solidFill>
                      <a:schemeClr val="tx1"/>
                    </a:solidFill>
                    <a:latin typeface="楷体_GB2312" pitchFamily="49" charset="-122"/>
                    <a:ea typeface="楷体_GB2312" pitchFamily="49" charset="-122"/>
                  </a:defRPr>
                </a:lvl1pPr>
                <a:lvl2pPr marL="742950" indent="-285750" eaLnBrk="0" hangingPunct="0">
                  <a:defRPr kumimoji="1" sz="1600" b="1">
                    <a:solidFill>
                      <a:schemeClr val="tx1"/>
                    </a:solidFill>
                    <a:latin typeface="楷体_GB2312" pitchFamily="49" charset="-122"/>
                    <a:ea typeface="楷体_GB2312" pitchFamily="49" charset="-122"/>
                  </a:defRPr>
                </a:lvl2pPr>
                <a:lvl3pPr marL="1143000" indent="-228600" eaLnBrk="0" hangingPunct="0">
                  <a:defRPr kumimoji="1" sz="1600" b="1">
                    <a:solidFill>
                      <a:schemeClr val="tx1"/>
                    </a:solidFill>
                    <a:latin typeface="楷体_GB2312" pitchFamily="49" charset="-122"/>
                    <a:ea typeface="楷体_GB2312" pitchFamily="49" charset="-122"/>
                  </a:defRPr>
                </a:lvl3pPr>
                <a:lvl4pPr marL="1600200" indent="-228600" eaLnBrk="0" hangingPunct="0">
                  <a:defRPr kumimoji="1" sz="1600" b="1">
                    <a:solidFill>
                      <a:schemeClr val="tx1"/>
                    </a:solidFill>
                    <a:latin typeface="楷体_GB2312" pitchFamily="49" charset="-122"/>
                    <a:ea typeface="楷体_GB2312" pitchFamily="49" charset="-122"/>
                  </a:defRPr>
                </a:lvl4pPr>
                <a:lvl5pPr marL="2057400" indent="-228600" eaLnBrk="0" hangingPunct="0">
                  <a:defRPr kumimoji="1" sz="16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buFont typeface="Wingdings" pitchFamily="2" charset="2"/>
                  <a:buChar char="l"/>
                  <a:defRPr kumimoji="1" sz="1600" b="1">
                    <a:solidFill>
                      <a:schemeClr val="tx1"/>
                    </a:solidFill>
                    <a:latin typeface="楷体_GB2312" pitchFamily="49" charset="-122"/>
                    <a:ea typeface="楷体_GB2312" pitchFamily="49" charset="-122"/>
                  </a:defRPr>
                </a:lvl9pPr>
              </a:lstStyle>
              <a:p>
                <a:pPr eaLnBrk="1" hangingPunct="1">
                  <a:spcBef>
                    <a:spcPct val="50000"/>
                  </a:spcBef>
                </a:pPr>
                <a:r>
                  <a:rPr lang="zh-CN" altLang="en-US" sz="2400" baseline="-25000" dirty="0" smtClean="0">
                    <a:solidFill>
                      <a:srgbClr val="3D3D3D"/>
                    </a:solidFill>
                  </a:rPr>
                  <a:t>结构化</a:t>
                </a:r>
                <a:endParaRPr lang="en-US" altLang="zh-CN" sz="2400" baseline="-25000" dirty="0">
                  <a:solidFill>
                    <a:srgbClr val="3D3D3D"/>
                  </a:solidFill>
                </a:endParaRPr>
              </a:p>
            </p:txBody>
          </p:sp>
        </p:gr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2051720" y="3573016"/>
            <a:ext cx="540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spcBef>
                <a:spcPct val="50000"/>
              </a:spcBef>
            </a:pPr>
            <a:r>
              <a:rPr kumimoji="1" lang="zh-CN" altLang="en-US" sz="3200" dirty="0" smtClean="0">
                <a:solidFill>
                  <a:srgbClr val="FFC000"/>
                </a:solidFill>
                <a:latin typeface="华文行楷" pitchFamily="2" charset="-122"/>
                <a:ea typeface="华文行楷" pitchFamily="2" charset="-122"/>
              </a:rPr>
              <a:t>谈笑商天下，挥毫写春秋！</a:t>
            </a:r>
            <a:endParaRPr kumimoji="1" lang="zh-CN" altLang="en-US" sz="3200" dirty="0">
              <a:solidFill>
                <a:srgbClr val="FFC000"/>
              </a:solidFill>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http://pic9.nipic.com/20100820/2531170_075628192478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0298" y="1430712"/>
            <a:ext cx="4376646" cy="3000396"/>
          </a:xfrm>
          <a:prstGeom prst="rect">
            <a:avLst/>
          </a:prstGeom>
          <a:noFill/>
        </p:spPr>
      </p:pic>
      <p:sp>
        <p:nvSpPr>
          <p:cNvPr id="12" name="矩形 11"/>
          <p:cNvSpPr/>
          <p:nvPr/>
        </p:nvSpPr>
        <p:spPr>
          <a:xfrm>
            <a:off x="2483768" y="4635133"/>
            <a:ext cx="4493538" cy="954107"/>
          </a:xfrm>
          <a:prstGeom prst="rect">
            <a:avLst/>
          </a:prstGeom>
          <a:solidFill>
            <a:schemeClr val="bg1">
              <a:lumMod val="6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solidFill>
                  <a:schemeClr val="bg1"/>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解决问题从发现问题开始！</a:t>
            </a:r>
            <a:endParaRPr lang="en-US" altLang="zh-CN" sz="2800" b="1" cap="none" spc="0" dirty="0" smtClean="0">
              <a:ln w="11430"/>
              <a:solidFill>
                <a:schemeClr val="bg1"/>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a:p>
            <a:pPr algn="ctr"/>
            <a:r>
              <a:rPr lang="zh-CN" altLang="en-US" sz="2800" b="1" dirty="0" smtClean="0">
                <a:ln w="11430"/>
                <a:solidFill>
                  <a:schemeClr val="bg1"/>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来！我们自测一下！</a:t>
            </a:r>
            <a:endParaRPr lang="zh-CN" altLang="en-US" sz="2800" b="1" cap="none" spc="0" dirty="0">
              <a:ln w="11430"/>
              <a:solidFill>
                <a:schemeClr val="bg1"/>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457200" y="274638"/>
            <a:ext cx="4690864" cy="11430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薪酬问题</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306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38996" y="2513013"/>
            <a:ext cx="2425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企业薪酬常见的问题</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715091952"/>
              </p:ext>
            </p:extLst>
          </p:nvPr>
        </p:nvGraphicFramePr>
        <p:xfrm>
          <a:off x="704255" y="1115381"/>
          <a:ext cx="7684169" cy="5041291"/>
        </p:xfrm>
        <a:graphic>
          <a:graphicData uri="http://schemas.openxmlformats.org/drawingml/2006/table">
            <a:tbl>
              <a:tblPr firstRow="1" bandRow="1">
                <a:tableStyleId>{5C22544A-7EE6-4342-B048-85BDC9FD1C3A}</a:tableStyleId>
              </a:tblPr>
              <a:tblGrid>
                <a:gridCol w="1240580"/>
                <a:gridCol w="4482496"/>
                <a:gridCol w="1961093"/>
              </a:tblGrid>
              <a:tr h="370840">
                <a:tc>
                  <a:txBody>
                    <a:bodyPr/>
                    <a:lstStyle/>
                    <a:p>
                      <a:pPr algn="ctr">
                        <a:lnSpc>
                          <a:spcPts val="2200"/>
                        </a:lnSpc>
                      </a:pPr>
                      <a:r>
                        <a:rPr lang="zh-CN" altLang="en-US" sz="1400" dirty="0" smtClean="0">
                          <a:latin typeface="微软雅黑" panose="020B0503020204020204" pitchFamily="34" charset="-122"/>
                          <a:ea typeface="微软雅黑" panose="020B0503020204020204" pitchFamily="34" charset="-122"/>
                        </a:rPr>
                        <a:t>问  题</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ctr">
                        <a:lnSpc>
                          <a:spcPts val="2200"/>
                        </a:lnSpc>
                      </a:pPr>
                      <a:r>
                        <a:rPr lang="zh-CN" altLang="en-US" sz="1400" dirty="0" smtClean="0">
                          <a:latin typeface="微软雅黑" panose="020B0503020204020204" pitchFamily="34" charset="-122"/>
                          <a:ea typeface="微软雅黑" panose="020B0503020204020204" pitchFamily="34" charset="-122"/>
                        </a:rPr>
                        <a:t>现   象</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ctr">
                        <a:lnSpc>
                          <a:spcPts val="2200"/>
                        </a:lnSpc>
                      </a:pPr>
                      <a:r>
                        <a:rPr lang="zh-CN" altLang="en-US" sz="1400" dirty="0" smtClean="0">
                          <a:latin typeface="微软雅黑" panose="020B0503020204020204" pitchFamily="34" charset="-122"/>
                          <a:ea typeface="微软雅黑" panose="020B0503020204020204" pitchFamily="34" charset="-122"/>
                        </a:rPr>
                        <a:t>结   果</a:t>
                      </a:r>
                      <a:endParaRPr lang="zh-CN" altLang="en-US" sz="1400" dirty="0">
                        <a:latin typeface="微软雅黑" panose="020B0503020204020204" pitchFamily="34" charset="-122"/>
                        <a:ea typeface="微软雅黑" panose="020B0503020204020204" pitchFamily="34" charset="-122"/>
                      </a:endParaRPr>
                    </a:p>
                  </a:txBody>
                  <a:tcPr/>
                </a:tc>
              </a:tr>
              <a:tr h="370840">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薪酬理念</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不清楚企业为什么付酬</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员工很少对个人薪酬满意</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“薪酬</a:t>
                      </a:r>
                      <a:r>
                        <a:rPr lang="en-US" altLang="zh-CN" sz="1400" dirty="0" smtClean="0">
                          <a:latin typeface="微软雅黑" panose="020B0503020204020204" pitchFamily="34" charset="-122"/>
                          <a:ea typeface="微软雅黑" panose="020B0503020204020204" pitchFamily="34" charset="-122"/>
                        </a:rPr>
                        <a:t>&gt;</a:t>
                      </a:r>
                      <a:r>
                        <a:rPr lang="zh-CN" altLang="en-US" sz="1400" dirty="0" smtClean="0">
                          <a:latin typeface="微软雅黑" panose="020B0503020204020204" pitchFamily="34" charset="-122"/>
                          <a:ea typeface="微软雅黑" panose="020B0503020204020204" pitchFamily="34" charset="-122"/>
                        </a:rPr>
                        <a:t>现金”</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内部公平性</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新老员工之间的薪酬矛盾</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薪酬大锅饭，降低员工积极性</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严格等级工资制缺乏弹性</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“我的付出大于回报”</a:t>
                      </a:r>
                      <a:endParaRPr lang="en-US" altLang="zh-CN" sz="1400" dirty="0" smtClean="0">
                        <a:latin typeface="微软雅黑" panose="020B0503020204020204" pitchFamily="34" charset="-122"/>
                        <a:ea typeface="微软雅黑" panose="020B0503020204020204" pitchFamily="34" charset="-122"/>
                      </a:endParaRPr>
                    </a:p>
                    <a:p>
                      <a:pPr>
                        <a:lnSpc>
                          <a:spcPts val="2200"/>
                        </a:lnSpc>
                      </a:pPr>
                      <a:r>
                        <a:rPr lang="zh-CN" altLang="en-US" sz="1400" dirty="0" smtClean="0">
                          <a:latin typeface="微软雅黑" panose="020B0503020204020204" pitchFamily="34" charset="-122"/>
                          <a:ea typeface="微软雅黑" panose="020B0503020204020204" pitchFamily="34" charset="-122"/>
                        </a:rPr>
                        <a:t>“谁有我好”</a:t>
                      </a:r>
                      <a:endParaRPr lang="zh-CN" altLang="en-US" sz="1400" dirty="0">
                        <a:latin typeface="微软雅黑" panose="020B0503020204020204" pitchFamily="34" charset="-122"/>
                        <a:ea typeface="微软雅黑" panose="020B0503020204020204" pitchFamily="34" charset="-122"/>
                      </a:endParaRPr>
                    </a:p>
                  </a:txBody>
                  <a:tcPr anchor="ctr"/>
                </a:tc>
              </a:tr>
              <a:tr h="1231291">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外部竞争性</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薪酬市场竞争力太弱，招聘困难</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缺乏同行业薪酬数据的参考，盲目攀比</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关键岗位能力明显低于行业水平，人才流失</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普工技工难招</a:t>
                      </a:r>
                      <a:endParaRPr lang="en-US" altLang="zh-CN" sz="1400" dirty="0" smtClean="0">
                        <a:latin typeface="微软雅黑" panose="020B0503020204020204" pitchFamily="34" charset="-122"/>
                        <a:ea typeface="微软雅黑" panose="020B0503020204020204" pitchFamily="34" charset="-122"/>
                      </a:endParaRPr>
                    </a:p>
                  </a:txBody>
                  <a:tcPr/>
                </a:tc>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“别人过得比我好”</a:t>
                      </a:r>
                      <a:endParaRPr lang="en-US" altLang="zh-CN" sz="1400" dirty="0" smtClean="0">
                        <a:latin typeface="微软雅黑" panose="020B0503020204020204" pitchFamily="34" charset="-122"/>
                        <a:ea typeface="微软雅黑" panose="020B0503020204020204" pitchFamily="34" charset="-122"/>
                      </a:endParaRPr>
                    </a:p>
                    <a:p>
                      <a:pPr>
                        <a:lnSpc>
                          <a:spcPts val="2200"/>
                        </a:lnSpc>
                      </a:pPr>
                      <a:r>
                        <a:rPr lang="zh-CN" altLang="en-US" sz="1400" dirty="0" smtClean="0">
                          <a:latin typeface="微软雅黑" panose="020B0503020204020204" pitchFamily="34" charset="-122"/>
                          <a:ea typeface="微软雅黑" panose="020B0503020204020204" pitchFamily="34" charset="-122"/>
                        </a:rPr>
                        <a:t>“此处不留爷，自有留爷处。”</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总额可控性</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薪酬总成本没有跟公司业绩建立联系</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未建立动态的薪酬管理机制</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“总是不涨薪”</a:t>
                      </a:r>
                      <a:endParaRPr lang="en-US" altLang="zh-CN" sz="1400" dirty="0" smtClean="0">
                        <a:latin typeface="微软雅黑" panose="020B0503020204020204" pitchFamily="34" charset="-122"/>
                        <a:ea typeface="微软雅黑" panose="020B0503020204020204" pitchFamily="34" charset="-122"/>
                      </a:endParaRPr>
                    </a:p>
                    <a:p>
                      <a:pPr>
                        <a:lnSpc>
                          <a:spcPts val="2200"/>
                        </a:lnSpc>
                      </a:pPr>
                      <a:r>
                        <a:rPr lang="zh-CN" altLang="en-US" sz="1400" dirty="0" smtClean="0">
                          <a:latin typeface="微软雅黑" panose="020B0503020204020204" pitchFamily="34" charset="-122"/>
                          <a:ea typeface="微软雅黑" panose="020B0503020204020204" pitchFamily="34" charset="-122"/>
                        </a:rPr>
                        <a:t>“薪酬、心愁、新仇”</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薪酬的激励性</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没有与绩效体系有效对接，干好干坏一个样</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薪酬结构基本一致，不同类型员工激励效果未能体现</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200"/>
                        </a:lnSpc>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薪酬未向关键人员倾斜，人才动力不足</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nSpc>
                          <a:spcPts val="2200"/>
                        </a:lnSpc>
                      </a:pPr>
                      <a:r>
                        <a:rPr lang="zh-CN" altLang="en-US" sz="1400" dirty="0" smtClean="0">
                          <a:latin typeface="微软雅黑" panose="020B0503020204020204" pitchFamily="34" charset="-122"/>
                          <a:ea typeface="微软雅黑" panose="020B0503020204020204" pitchFamily="34" charset="-122"/>
                        </a:rPr>
                        <a:t>“打水漂”</a:t>
                      </a:r>
                      <a:endParaRPr lang="en-US" altLang="zh-CN" sz="1400" dirty="0" smtClean="0">
                        <a:latin typeface="微软雅黑" panose="020B0503020204020204" pitchFamily="34" charset="-122"/>
                        <a:ea typeface="微软雅黑" panose="020B0503020204020204" pitchFamily="34" charset="-122"/>
                      </a:endParaRPr>
                    </a:p>
                    <a:p>
                      <a:pPr>
                        <a:lnSpc>
                          <a:spcPts val="2200"/>
                        </a:lnSpc>
                      </a:pPr>
                      <a:r>
                        <a:rPr lang="zh-CN" altLang="en-US" sz="1400" dirty="0" smtClean="0">
                          <a:latin typeface="微软雅黑" panose="020B0503020204020204" pitchFamily="34" charset="-122"/>
                          <a:ea typeface="微软雅黑" panose="020B0503020204020204" pitchFamily="34" charset="-122"/>
                        </a:rPr>
                        <a:t>“责权利不对等 ”</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
        <p:nvSpPr>
          <p:cNvPr id="8" name="标题 1"/>
          <p:cNvSpPr txBox="1">
            <a:spLocks/>
          </p:cNvSpPr>
          <p:nvPr/>
        </p:nvSpPr>
        <p:spPr>
          <a:xfrm>
            <a:off x="467544" y="413792"/>
            <a:ext cx="4053136" cy="49492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企业薪酬常见的问题</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Tree>
    <p:extLst>
      <p:ext uri="{BB962C8B-B14F-4D97-AF65-F5344CB8AC3E}">
        <p14:creationId xmlns:p14="http://schemas.microsoft.com/office/powerpoint/2010/main" val="190306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4385"/>
          <p:cNvSpPr>
            <a:spLocks noChangeArrowheads="1"/>
          </p:cNvSpPr>
          <p:nvPr/>
        </p:nvSpPr>
        <p:spPr bwMode="auto">
          <a:xfrm>
            <a:off x="735261" y="1020763"/>
            <a:ext cx="2517775" cy="642937"/>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6" name="矩形 144386"/>
          <p:cNvSpPr>
            <a:spLocks noChangeArrowheads="1"/>
          </p:cNvSpPr>
          <p:nvPr/>
        </p:nvSpPr>
        <p:spPr bwMode="auto">
          <a:xfrm>
            <a:off x="1005136" y="1642194"/>
            <a:ext cx="1957388" cy="274638"/>
          </a:xfrm>
          <a:prstGeom prst="rect">
            <a:avLst/>
          </a:prstGeom>
          <a:noFill/>
          <a:ln w="9525">
            <a:noFill/>
            <a:miter lim="800000"/>
            <a:headEnd/>
            <a:tailEnd/>
          </a:ln>
        </p:spPr>
        <p:txBody>
          <a:bodyPr wrap="none" lIns="0" tIns="0" rIns="0" bIns="0">
            <a:spAutoFit/>
          </a:bodyPr>
          <a:lstStyle/>
          <a:p>
            <a:r>
              <a:rPr lang="zh-CN" altLang="en-US" sz="1800" b="1" dirty="0">
                <a:solidFill>
                  <a:srgbClr val="000000"/>
                </a:solidFill>
                <a:latin typeface="微软雅黑" pitchFamily="34" charset="-122"/>
                <a:ea typeface="微软雅黑" pitchFamily="34" charset="-122"/>
              </a:rPr>
              <a:t>导致不满意的因素 </a:t>
            </a:r>
            <a:endParaRPr lang="zh-CN" altLang="en-US" sz="2400" b="1" dirty="0">
              <a:latin typeface="微软雅黑" pitchFamily="34" charset="-122"/>
              <a:ea typeface="微软雅黑" pitchFamily="34" charset="-122"/>
            </a:endParaRPr>
          </a:p>
        </p:txBody>
      </p:sp>
      <p:sp>
        <p:nvSpPr>
          <p:cNvPr id="7" name="矩形 144387"/>
          <p:cNvSpPr>
            <a:spLocks noChangeArrowheads="1"/>
          </p:cNvSpPr>
          <p:nvPr/>
        </p:nvSpPr>
        <p:spPr bwMode="auto">
          <a:xfrm>
            <a:off x="6602661" y="1020763"/>
            <a:ext cx="2449513" cy="642937"/>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 name="矩形 144388"/>
          <p:cNvSpPr>
            <a:spLocks noChangeArrowheads="1"/>
          </p:cNvSpPr>
          <p:nvPr/>
        </p:nvSpPr>
        <p:spPr bwMode="auto">
          <a:xfrm>
            <a:off x="6186736" y="1524000"/>
            <a:ext cx="1841500" cy="274638"/>
          </a:xfrm>
          <a:prstGeom prst="rect">
            <a:avLst/>
          </a:prstGeom>
          <a:noFill/>
          <a:ln w="9525">
            <a:noFill/>
            <a:miter lim="800000"/>
            <a:headEnd/>
            <a:tailEnd/>
          </a:ln>
        </p:spPr>
        <p:txBody>
          <a:bodyPr wrap="none" lIns="0" tIns="0" rIns="0" bIns="0">
            <a:spAutoFit/>
          </a:bodyPr>
          <a:lstStyle/>
          <a:p>
            <a:r>
              <a:rPr lang="zh-CN" altLang="en-US" sz="1800" b="1" dirty="0">
                <a:solidFill>
                  <a:srgbClr val="000000"/>
                </a:solidFill>
                <a:latin typeface="微软雅黑" pitchFamily="34" charset="-122"/>
                <a:ea typeface="微软雅黑" pitchFamily="34" charset="-122"/>
              </a:rPr>
              <a:t>有激励作用的因素</a:t>
            </a:r>
          </a:p>
        </p:txBody>
      </p:sp>
      <p:grpSp>
        <p:nvGrpSpPr>
          <p:cNvPr id="9" name="组合 144389"/>
          <p:cNvGrpSpPr>
            <a:grpSpLocks/>
          </p:cNvGrpSpPr>
          <p:nvPr/>
        </p:nvGrpSpPr>
        <p:grpSpPr bwMode="auto">
          <a:xfrm>
            <a:off x="832099" y="1219200"/>
            <a:ext cx="7832725" cy="5111750"/>
            <a:chOff x="419" y="576"/>
            <a:chExt cx="4934" cy="3220"/>
          </a:xfrm>
        </p:grpSpPr>
        <p:sp>
          <p:nvSpPr>
            <p:cNvPr id="10" name="矩形 144390"/>
            <p:cNvSpPr>
              <a:spLocks noChangeArrowheads="1"/>
            </p:cNvSpPr>
            <p:nvPr/>
          </p:nvSpPr>
          <p:spPr bwMode="auto">
            <a:xfrm>
              <a:off x="2296" y="3295"/>
              <a:ext cx="570"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1" name="矩形 144391"/>
            <p:cNvSpPr>
              <a:spLocks noChangeArrowheads="1"/>
            </p:cNvSpPr>
            <p:nvPr/>
          </p:nvSpPr>
          <p:spPr bwMode="auto">
            <a:xfrm>
              <a:off x="2296" y="3114"/>
              <a:ext cx="570"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2" name="矩形 144392"/>
            <p:cNvSpPr>
              <a:spLocks noChangeArrowheads="1"/>
            </p:cNvSpPr>
            <p:nvPr/>
          </p:nvSpPr>
          <p:spPr bwMode="auto">
            <a:xfrm>
              <a:off x="2249" y="2934"/>
              <a:ext cx="617"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3" name="矩形 144393"/>
            <p:cNvSpPr>
              <a:spLocks noChangeArrowheads="1"/>
            </p:cNvSpPr>
            <p:nvPr/>
          </p:nvSpPr>
          <p:spPr bwMode="auto">
            <a:xfrm>
              <a:off x="2676" y="2747"/>
              <a:ext cx="190" cy="133"/>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4" name="矩形 144394"/>
            <p:cNvSpPr>
              <a:spLocks noChangeArrowheads="1"/>
            </p:cNvSpPr>
            <p:nvPr/>
          </p:nvSpPr>
          <p:spPr bwMode="auto">
            <a:xfrm>
              <a:off x="2629" y="2567"/>
              <a:ext cx="237" cy="126"/>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5" name="矩形 144395"/>
            <p:cNvSpPr>
              <a:spLocks noChangeArrowheads="1"/>
            </p:cNvSpPr>
            <p:nvPr/>
          </p:nvSpPr>
          <p:spPr bwMode="auto">
            <a:xfrm>
              <a:off x="2629" y="2386"/>
              <a:ext cx="237"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6" name="矩形 144396"/>
            <p:cNvSpPr>
              <a:spLocks noChangeArrowheads="1"/>
            </p:cNvSpPr>
            <p:nvPr/>
          </p:nvSpPr>
          <p:spPr bwMode="auto">
            <a:xfrm>
              <a:off x="1209" y="2206"/>
              <a:ext cx="1657"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7" name="矩形 144397"/>
            <p:cNvSpPr>
              <a:spLocks noChangeArrowheads="1"/>
            </p:cNvSpPr>
            <p:nvPr/>
          </p:nvSpPr>
          <p:spPr bwMode="auto">
            <a:xfrm>
              <a:off x="1916" y="2025"/>
              <a:ext cx="950"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8" name="矩形 144398"/>
            <p:cNvSpPr>
              <a:spLocks noChangeArrowheads="1"/>
            </p:cNvSpPr>
            <p:nvPr/>
          </p:nvSpPr>
          <p:spPr bwMode="auto">
            <a:xfrm>
              <a:off x="2391" y="1845"/>
              <a:ext cx="475"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19" name="矩形 144399"/>
            <p:cNvSpPr>
              <a:spLocks noChangeArrowheads="1"/>
            </p:cNvSpPr>
            <p:nvPr/>
          </p:nvSpPr>
          <p:spPr bwMode="auto">
            <a:xfrm>
              <a:off x="2344" y="1665"/>
              <a:ext cx="522"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0" name="矩形 144400"/>
            <p:cNvSpPr>
              <a:spLocks noChangeArrowheads="1"/>
            </p:cNvSpPr>
            <p:nvPr/>
          </p:nvSpPr>
          <p:spPr bwMode="auto">
            <a:xfrm>
              <a:off x="2486" y="1484"/>
              <a:ext cx="380"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1" name="矩形 144401"/>
            <p:cNvSpPr>
              <a:spLocks noChangeArrowheads="1"/>
            </p:cNvSpPr>
            <p:nvPr/>
          </p:nvSpPr>
          <p:spPr bwMode="auto">
            <a:xfrm>
              <a:off x="2581" y="1297"/>
              <a:ext cx="285" cy="134"/>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2" name="矩形 144402"/>
            <p:cNvSpPr>
              <a:spLocks noChangeArrowheads="1"/>
            </p:cNvSpPr>
            <p:nvPr/>
          </p:nvSpPr>
          <p:spPr bwMode="auto">
            <a:xfrm>
              <a:off x="2676" y="1117"/>
              <a:ext cx="190"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3" name="矩形 144403"/>
            <p:cNvSpPr>
              <a:spLocks noChangeArrowheads="1"/>
            </p:cNvSpPr>
            <p:nvPr/>
          </p:nvSpPr>
          <p:spPr bwMode="auto">
            <a:xfrm>
              <a:off x="2629" y="937"/>
              <a:ext cx="237"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4" name="矩形 144404"/>
            <p:cNvSpPr>
              <a:spLocks noChangeArrowheads="1"/>
            </p:cNvSpPr>
            <p:nvPr/>
          </p:nvSpPr>
          <p:spPr bwMode="auto">
            <a:xfrm>
              <a:off x="2724" y="756"/>
              <a:ext cx="142"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5" name="矩形 144405"/>
            <p:cNvSpPr>
              <a:spLocks noChangeArrowheads="1"/>
            </p:cNvSpPr>
            <p:nvPr/>
          </p:nvSpPr>
          <p:spPr bwMode="auto">
            <a:xfrm>
              <a:off x="2771" y="576"/>
              <a:ext cx="95" cy="127"/>
            </a:xfrm>
            <a:prstGeom prst="rect">
              <a:avLst/>
            </a:prstGeom>
            <a:solidFill>
              <a:srgbClr val="00CC99"/>
            </a:solidFill>
            <a:ln w="9525">
              <a:solidFill>
                <a:srgbClr val="000000"/>
              </a:solidFill>
              <a:miter lim="800000"/>
              <a:headEnd/>
              <a:tailEnd/>
            </a:ln>
          </p:spPr>
          <p:txBody>
            <a:bodyPr/>
            <a:lstStyle/>
            <a:p>
              <a:endParaRPr lang="zh-CN" altLang="en-US">
                <a:latin typeface="+mn-ea"/>
                <a:ea typeface="+mn-ea"/>
              </a:endParaRPr>
            </a:p>
          </p:txBody>
        </p:sp>
        <p:sp>
          <p:nvSpPr>
            <p:cNvPr id="26" name="矩形 144406"/>
            <p:cNvSpPr>
              <a:spLocks noChangeArrowheads="1"/>
            </p:cNvSpPr>
            <p:nvPr/>
          </p:nvSpPr>
          <p:spPr bwMode="auto">
            <a:xfrm>
              <a:off x="2866" y="3295"/>
              <a:ext cx="1984"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27" name="矩形 144407"/>
            <p:cNvSpPr>
              <a:spLocks noChangeArrowheads="1"/>
            </p:cNvSpPr>
            <p:nvPr/>
          </p:nvSpPr>
          <p:spPr bwMode="auto">
            <a:xfrm>
              <a:off x="2866" y="3114"/>
              <a:ext cx="1515"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28" name="矩形 144408"/>
            <p:cNvSpPr>
              <a:spLocks noChangeArrowheads="1"/>
            </p:cNvSpPr>
            <p:nvPr/>
          </p:nvSpPr>
          <p:spPr bwMode="auto">
            <a:xfrm>
              <a:off x="2866" y="2934"/>
              <a:ext cx="1087"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29" name="矩形 144409"/>
            <p:cNvSpPr>
              <a:spLocks noChangeArrowheads="1"/>
            </p:cNvSpPr>
            <p:nvPr/>
          </p:nvSpPr>
          <p:spPr bwMode="auto">
            <a:xfrm>
              <a:off x="2866" y="2747"/>
              <a:ext cx="992" cy="133"/>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0" name="矩形 144410"/>
            <p:cNvSpPr>
              <a:spLocks noChangeArrowheads="1"/>
            </p:cNvSpPr>
            <p:nvPr/>
          </p:nvSpPr>
          <p:spPr bwMode="auto">
            <a:xfrm>
              <a:off x="2866" y="2567"/>
              <a:ext cx="565" cy="126"/>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1" name="矩形 144411"/>
            <p:cNvSpPr>
              <a:spLocks noChangeArrowheads="1"/>
            </p:cNvSpPr>
            <p:nvPr/>
          </p:nvSpPr>
          <p:spPr bwMode="auto">
            <a:xfrm>
              <a:off x="2866" y="2386"/>
              <a:ext cx="280"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2" name="矩形 144412"/>
            <p:cNvSpPr>
              <a:spLocks noChangeArrowheads="1"/>
            </p:cNvSpPr>
            <p:nvPr/>
          </p:nvSpPr>
          <p:spPr bwMode="auto">
            <a:xfrm>
              <a:off x="2866" y="2206"/>
              <a:ext cx="185"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3" name="矩形 144413"/>
            <p:cNvSpPr>
              <a:spLocks noChangeArrowheads="1"/>
            </p:cNvSpPr>
            <p:nvPr/>
          </p:nvSpPr>
          <p:spPr bwMode="auto">
            <a:xfrm>
              <a:off x="2866" y="2025"/>
              <a:ext cx="185"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4" name="矩形 144414"/>
            <p:cNvSpPr>
              <a:spLocks noChangeArrowheads="1"/>
            </p:cNvSpPr>
            <p:nvPr/>
          </p:nvSpPr>
          <p:spPr bwMode="auto">
            <a:xfrm>
              <a:off x="2866" y="1845"/>
              <a:ext cx="232"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5" name="矩形 144415"/>
            <p:cNvSpPr>
              <a:spLocks noChangeArrowheads="1"/>
            </p:cNvSpPr>
            <p:nvPr/>
          </p:nvSpPr>
          <p:spPr bwMode="auto">
            <a:xfrm>
              <a:off x="2866" y="1665"/>
              <a:ext cx="137"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6" name="矩形 144416"/>
            <p:cNvSpPr>
              <a:spLocks noChangeArrowheads="1"/>
            </p:cNvSpPr>
            <p:nvPr/>
          </p:nvSpPr>
          <p:spPr bwMode="auto">
            <a:xfrm>
              <a:off x="2866" y="1484"/>
              <a:ext cx="327"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7" name="矩形 144417"/>
            <p:cNvSpPr>
              <a:spLocks noChangeArrowheads="1"/>
            </p:cNvSpPr>
            <p:nvPr/>
          </p:nvSpPr>
          <p:spPr bwMode="auto">
            <a:xfrm>
              <a:off x="2866" y="1297"/>
              <a:ext cx="232" cy="134"/>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8" name="矩形 144418"/>
            <p:cNvSpPr>
              <a:spLocks noChangeArrowheads="1"/>
            </p:cNvSpPr>
            <p:nvPr/>
          </p:nvSpPr>
          <p:spPr bwMode="auto">
            <a:xfrm>
              <a:off x="2866" y="1117"/>
              <a:ext cx="89"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39" name="矩形 144419"/>
            <p:cNvSpPr>
              <a:spLocks noChangeArrowheads="1"/>
            </p:cNvSpPr>
            <p:nvPr/>
          </p:nvSpPr>
          <p:spPr bwMode="auto">
            <a:xfrm>
              <a:off x="2866" y="937"/>
              <a:ext cx="185"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40" name="矩形 144420"/>
            <p:cNvSpPr>
              <a:spLocks noChangeArrowheads="1"/>
            </p:cNvSpPr>
            <p:nvPr/>
          </p:nvSpPr>
          <p:spPr bwMode="auto">
            <a:xfrm>
              <a:off x="2866" y="756"/>
              <a:ext cx="137"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41" name="矩形 144421"/>
            <p:cNvSpPr>
              <a:spLocks noChangeArrowheads="1"/>
            </p:cNvSpPr>
            <p:nvPr/>
          </p:nvSpPr>
          <p:spPr bwMode="auto">
            <a:xfrm>
              <a:off x="2866" y="576"/>
              <a:ext cx="89" cy="127"/>
            </a:xfrm>
            <a:prstGeom prst="rect">
              <a:avLst/>
            </a:prstGeom>
            <a:solidFill>
              <a:srgbClr val="000080"/>
            </a:solidFill>
            <a:ln w="9525">
              <a:solidFill>
                <a:srgbClr val="000000"/>
              </a:solidFill>
              <a:miter lim="800000"/>
              <a:headEnd/>
              <a:tailEnd/>
            </a:ln>
          </p:spPr>
          <p:txBody>
            <a:bodyPr/>
            <a:lstStyle/>
            <a:p>
              <a:endParaRPr lang="zh-CN" altLang="en-US">
                <a:latin typeface="+mn-ea"/>
                <a:ea typeface="+mn-ea"/>
              </a:endParaRPr>
            </a:p>
          </p:txBody>
        </p:sp>
        <p:sp>
          <p:nvSpPr>
            <p:cNvPr id="42" name="直接连接符 144422"/>
            <p:cNvSpPr>
              <a:spLocks noChangeShapeType="1"/>
            </p:cNvSpPr>
            <p:nvPr/>
          </p:nvSpPr>
          <p:spPr bwMode="auto">
            <a:xfrm>
              <a:off x="497" y="3448"/>
              <a:ext cx="4733" cy="1"/>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3" name="直接连接符 144423"/>
            <p:cNvSpPr>
              <a:spLocks noChangeShapeType="1"/>
            </p:cNvSpPr>
            <p:nvPr/>
          </p:nvSpPr>
          <p:spPr bwMode="auto">
            <a:xfrm flipV="1">
              <a:off x="497"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4" name="直接连接符 144424"/>
            <p:cNvSpPr>
              <a:spLocks noChangeShapeType="1"/>
            </p:cNvSpPr>
            <p:nvPr/>
          </p:nvSpPr>
          <p:spPr bwMode="auto">
            <a:xfrm flipV="1">
              <a:off x="972"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5" name="直接连接符 144425"/>
            <p:cNvSpPr>
              <a:spLocks noChangeShapeType="1"/>
            </p:cNvSpPr>
            <p:nvPr/>
          </p:nvSpPr>
          <p:spPr bwMode="auto">
            <a:xfrm flipV="1">
              <a:off x="1441"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6" name="直接连接符 144426"/>
            <p:cNvSpPr>
              <a:spLocks noChangeShapeType="1"/>
            </p:cNvSpPr>
            <p:nvPr/>
          </p:nvSpPr>
          <p:spPr bwMode="auto">
            <a:xfrm flipV="1">
              <a:off x="1916"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7" name="直接连接符 144427"/>
            <p:cNvSpPr>
              <a:spLocks noChangeShapeType="1"/>
            </p:cNvSpPr>
            <p:nvPr/>
          </p:nvSpPr>
          <p:spPr bwMode="auto">
            <a:xfrm flipV="1">
              <a:off x="2391"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8" name="直接连接符 144428"/>
            <p:cNvSpPr>
              <a:spLocks noChangeShapeType="1"/>
            </p:cNvSpPr>
            <p:nvPr/>
          </p:nvSpPr>
          <p:spPr bwMode="auto">
            <a:xfrm flipV="1">
              <a:off x="2866"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49" name="直接连接符 144429"/>
            <p:cNvSpPr>
              <a:spLocks noChangeShapeType="1"/>
            </p:cNvSpPr>
            <p:nvPr/>
          </p:nvSpPr>
          <p:spPr bwMode="auto">
            <a:xfrm flipV="1">
              <a:off x="3336"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50" name="直接连接符 144430"/>
            <p:cNvSpPr>
              <a:spLocks noChangeShapeType="1"/>
            </p:cNvSpPr>
            <p:nvPr/>
          </p:nvSpPr>
          <p:spPr bwMode="auto">
            <a:xfrm flipV="1">
              <a:off x="3811"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51" name="直接连接符 144431"/>
            <p:cNvSpPr>
              <a:spLocks noChangeShapeType="1"/>
            </p:cNvSpPr>
            <p:nvPr/>
          </p:nvSpPr>
          <p:spPr bwMode="auto">
            <a:xfrm flipV="1">
              <a:off x="4286"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52" name="直接连接符 144432"/>
            <p:cNvSpPr>
              <a:spLocks noChangeShapeType="1"/>
            </p:cNvSpPr>
            <p:nvPr/>
          </p:nvSpPr>
          <p:spPr bwMode="auto">
            <a:xfrm flipV="1">
              <a:off x="4755"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53" name="直接连接符 144433"/>
            <p:cNvSpPr>
              <a:spLocks noChangeShapeType="1"/>
            </p:cNvSpPr>
            <p:nvPr/>
          </p:nvSpPr>
          <p:spPr bwMode="auto">
            <a:xfrm flipV="1">
              <a:off x="5230" y="3395"/>
              <a:ext cx="1" cy="53"/>
            </a:xfrm>
            <a:prstGeom prst="line">
              <a:avLst/>
            </a:prstGeom>
            <a:noFill/>
            <a:ln w="9525">
              <a:solidFill>
                <a:srgbClr val="000000"/>
              </a:solidFill>
              <a:round/>
              <a:headEnd/>
              <a:tailEnd/>
            </a:ln>
          </p:spPr>
          <p:txBody>
            <a:bodyPr/>
            <a:lstStyle/>
            <a:p>
              <a:endParaRPr lang="zh-CN" altLang="en-US">
                <a:latin typeface="+mn-ea"/>
                <a:ea typeface="+mn-ea"/>
              </a:endParaRPr>
            </a:p>
          </p:txBody>
        </p:sp>
        <p:sp>
          <p:nvSpPr>
            <p:cNvPr id="54" name="矩形 144434"/>
            <p:cNvSpPr>
              <a:spLocks noChangeArrowheads="1"/>
            </p:cNvSpPr>
            <p:nvPr/>
          </p:nvSpPr>
          <p:spPr bwMode="auto">
            <a:xfrm>
              <a:off x="419"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50</a:t>
              </a:r>
              <a:endParaRPr lang="en-US" altLang="zh-CN" sz="2400">
                <a:latin typeface="+mn-ea"/>
                <a:ea typeface="+mn-ea"/>
              </a:endParaRPr>
            </a:p>
          </p:txBody>
        </p:sp>
        <p:sp>
          <p:nvSpPr>
            <p:cNvPr id="55" name="矩形 144435"/>
            <p:cNvSpPr>
              <a:spLocks noChangeArrowheads="1"/>
            </p:cNvSpPr>
            <p:nvPr/>
          </p:nvSpPr>
          <p:spPr bwMode="auto">
            <a:xfrm>
              <a:off x="895"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40</a:t>
              </a:r>
              <a:endParaRPr lang="en-US" altLang="zh-CN" sz="2400">
                <a:latin typeface="+mn-ea"/>
                <a:ea typeface="+mn-ea"/>
              </a:endParaRPr>
            </a:p>
          </p:txBody>
        </p:sp>
        <p:sp>
          <p:nvSpPr>
            <p:cNvPr id="56" name="矩形 144436"/>
            <p:cNvSpPr>
              <a:spLocks noChangeArrowheads="1"/>
            </p:cNvSpPr>
            <p:nvPr/>
          </p:nvSpPr>
          <p:spPr bwMode="auto">
            <a:xfrm>
              <a:off x="1364"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30</a:t>
              </a:r>
              <a:endParaRPr lang="en-US" altLang="zh-CN" sz="2400">
                <a:latin typeface="+mn-ea"/>
                <a:ea typeface="+mn-ea"/>
              </a:endParaRPr>
            </a:p>
          </p:txBody>
        </p:sp>
        <p:sp>
          <p:nvSpPr>
            <p:cNvPr id="57" name="矩形 144437"/>
            <p:cNvSpPr>
              <a:spLocks noChangeArrowheads="1"/>
            </p:cNvSpPr>
            <p:nvPr/>
          </p:nvSpPr>
          <p:spPr bwMode="auto">
            <a:xfrm>
              <a:off x="1839"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20</a:t>
              </a:r>
              <a:endParaRPr lang="en-US" altLang="zh-CN" sz="2400">
                <a:latin typeface="+mn-ea"/>
                <a:ea typeface="+mn-ea"/>
              </a:endParaRPr>
            </a:p>
          </p:txBody>
        </p:sp>
        <p:sp>
          <p:nvSpPr>
            <p:cNvPr id="58" name="矩形 144438"/>
            <p:cNvSpPr>
              <a:spLocks noChangeArrowheads="1"/>
            </p:cNvSpPr>
            <p:nvPr/>
          </p:nvSpPr>
          <p:spPr bwMode="auto">
            <a:xfrm>
              <a:off x="2314"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10</a:t>
              </a:r>
              <a:endParaRPr lang="en-US" altLang="zh-CN" sz="2400">
                <a:latin typeface="+mn-ea"/>
                <a:ea typeface="+mn-ea"/>
              </a:endParaRPr>
            </a:p>
          </p:txBody>
        </p:sp>
        <p:sp>
          <p:nvSpPr>
            <p:cNvPr id="59" name="矩形 144439"/>
            <p:cNvSpPr>
              <a:spLocks noChangeArrowheads="1"/>
            </p:cNvSpPr>
            <p:nvPr/>
          </p:nvSpPr>
          <p:spPr bwMode="auto">
            <a:xfrm>
              <a:off x="2831" y="3602"/>
              <a:ext cx="1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0</a:t>
              </a:r>
              <a:endParaRPr lang="en-US" altLang="zh-CN" sz="2400">
                <a:latin typeface="+mn-ea"/>
                <a:ea typeface="+mn-ea"/>
              </a:endParaRPr>
            </a:p>
          </p:txBody>
        </p:sp>
        <p:sp>
          <p:nvSpPr>
            <p:cNvPr id="60" name="矩形 144440"/>
            <p:cNvSpPr>
              <a:spLocks noChangeArrowheads="1"/>
            </p:cNvSpPr>
            <p:nvPr/>
          </p:nvSpPr>
          <p:spPr bwMode="auto">
            <a:xfrm>
              <a:off x="3258"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10</a:t>
              </a:r>
              <a:endParaRPr lang="en-US" altLang="zh-CN" sz="2400">
                <a:latin typeface="+mn-ea"/>
                <a:ea typeface="+mn-ea"/>
              </a:endParaRPr>
            </a:p>
          </p:txBody>
        </p:sp>
        <p:sp>
          <p:nvSpPr>
            <p:cNvPr id="61" name="矩形 144441"/>
            <p:cNvSpPr>
              <a:spLocks noChangeArrowheads="1"/>
            </p:cNvSpPr>
            <p:nvPr/>
          </p:nvSpPr>
          <p:spPr bwMode="auto">
            <a:xfrm>
              <a:off x="3734"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20</a:t>
              </a:r>
              <a:endParaRPr lang="en-US" altLang="zh-CN" sz="2400">
                <a:latin typeface="+mn-ea"/>
                <a:ea typeface="+mn-ea"/>
              </a:endParaRPr>
            </a:p>
          </p:txBody>
        </p:sp>
        <p:sp>
          <p:nvSpPr>
            <p:cNvPr id="62" name="矩形 144442"/>
            <p:cNvSpPr>
              <a:spLocks noChangeArrowheads="1"/>
            </p:cNvSpPr>
            <p:nvPr/>
          </p:nvSpPr>
          <p:spPr bwMode="auto">
            <a:xfrm>
              <a:off x="4209"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30</a:t>
              </a:r>
              <a:endParaRPr lang="en-US" altLang="zh-CN" sz="2400">
                <a:latin typeface="+mn-ea"/>
                <a:ea typeface="+mn-ea"/>
              </a:endParaRPr>
            </a:p>
          </p:txBody>
        </p:sp>
        <p:sp>
          <p:nvSpPr>
            <p:cNvPr id="63" name="矩形 144443"/>
            <p:cNvSpPr>
              <a:spLocks noChangeArrowheads="1"/>
            </p:cNvSpPr>
            <p:nvPr/>
          </p:nvSpPr>
          <p:spPr bwMode="auto">
            <a:xfrm>
              <a:off x="4678"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40</a:t>
              </a:r>
              <a:endParaRPr lang="en-US" altLang="zh-CN" sz="2400">
                <a:latin typeface="+mn-ea"/>
                <a:ea typeface="+mn-ea"/>
              </a:endParaRPr>
            </a:p>
          </p:txBody>
        </p:sp>
        <p:sp>
          <p:nvSpPr>
            <p:cNvPr id="64" name="矩形 144444"/>
            <p:cNvSpPr>
              <a:spLocks noChangeArrowheads="1"/>
            </p:cNvSpPr>
            <p:nvPr/>
          </p:nvSpPr>
          <p:spPr bwMode="auto">
            <a:xfrm>
              <a:off x="5153" y="3602"/>
              <a:ext cx="200" cy="194"/>
            </a:xfrm>
            <a:prstGeom prst="rect">
              <a:avLst/>
            </a:prstGeom>
            <a:noFill/>
            <a:ln w="9525">
              <a:noFill/>
              <a:miter lim="800000"/>
              <a:headEnd/>
              <a:tailEnd/>
            </a:ln>
          </p:spPr>
          <p:txBody>
            <a:bodyPr wrap="none" lIns="0" tIns="0" rIns="0" bIns="0">
              <a:spAutoFit/>
            </a:bodyPr>
            <a:lstStyle/>
            <a:p>
              <a:r>
                <a:rPr lang="en-US" altLang="zh-CN" sz="2000" b="1">
                  <a:solidFill>
                    <a:srgbClr val="000000"/>
                  </a:solidFill>
                  <a:latin typeface="+mn-ea"/>
                  <a:ea typeface="+mn-ea"/>
                </a:rPr>
                <a:t>50</a:t>
              </a:r>
              <a:endParaRPr lang="en-US" altLang="zh-CN" sz="2400">
                <a:latin typeface="+mn-ea"/>
                <a:ea typeface="+mn-ea"/>
              </a:endParaRPr>
            </a:p>
          </p:txBody>
        </p:sp>
      </p:grpSp>
      <p:sp>
        <p:nvSpPr>
          <p:cNvPr id="65" name="矩形 144445"/>
          <p:cNvSpPr>
            <a:spLocks noChangeArrowheads="1"/>
          </p:cNvSpPr>
          <p:nvPr/>
        </p:nvSpPr>
        <p:spPr bwMode="auto">
          <a:xfrm>
            <a:off x="1040061" y="6088063"/>
            <a:ext cx="388938" cy="338137"/>
          </a:xfrm>
          <a:prstGeom prst="rect">
            <a:avLst/>
          </a:prstGeom>
          <a:noFill/>
          <a:ln w="9525">
            <a:noFill/>
            <a:miter lim="800000"/>
            <a:headEnd/>
            <a:tailEnd/>
          </a:ln>
        </p:spPr>
        <p:txBody>
          <a:bodyPr/>
          <a:lstStyle/>
          <a:p>
            <a:endParaRPr lang="zh-CN" altLang="en-US">
              <a:latin typeface="+mn-ea"/>
              <a:ea typeface="+mn-ea"/>
            </a:endParaRPr>
          </a:p>
        </p:txBody>
      </p:sp>
      <p:sp>
        <p:nvSpPr>
          <p:cNvPr id="66" name="矩形 144446"/>
          <p:cNvSpPr>
            <a:spLocks noChangeArrowheads="1"/>
          </p:cNvSpPr>
          <p:nvPr/>
        </p:nvSpPr>
        <p:spPr bwMode="auto">
          <a:xfrm>
            <a:off x="1132136" y="6100763"/>
            <a:ext cx="182742" cy="246221"/>
          </a:xfrm>
          <a:prstGeom prst="rect">
            <a:avLst/>
          </a:prstGeom>
          <a:noFill/>
          <a:ln w="9525">
            <a:noFill/>
            <a:miter lim="800000"/>
            <a:headEnd/>
            <a:tailEnd/>
          </a:ln>
        </p:spPr>
        <p:txBody>
          <a:bodyPr wrap="none" lIns="0" tIns="0" rIns="0" bIns="0">
            <a:spAutoFit/>
          </a:bodyPr>
          <a:lstStyle/>
          <a:p>
            <a:r>
              <a:rPr lang="en-US" altLang="zh-CN" sz="1600">
                <a:solidFill>
                  <a:srgbClr val="000000"/>
                </a:solidFill>
                <a:latin typeface="+mn-ea"/>
                <a:ea typeface="+mn-ea"/>
              </a:rPr>
              <a:t>%</a:t>
            </a:r>
            <a:endParaRPr lang="en-US" altLang="zh-CN" sz="2400">
              <a:latin typeface="+mn-ea"/>
              <a:ea typeface="+mn-ea"/>
            </a:endParaRPr>
          </a:p>
        </p:txBody>
      </p:sp>
      <p:sp>
        <p:nvSpPr>
          <p:cNvPr id="67" name="矩形 144447"/>
          <p:cNvSpPr>
            <a:spLocks noChangeArrowheads="1"/>
          </p:cNvSpPr>
          <p:nvPr/>
        </p:nvSpPr>
        <p:spPr bwMode="auto">
          <a:xfrm>
            <a:off x="8583861" y="6088063"/>
            <a:ext cx="388938" cy="338137"/>
          </a:xfrm>
          <a:prstGeom prst="rect">
            <a:avLst/>
          </a:prstGeom>
          <a:noFill/>
          <a:ln w="9525">
            <a:noFill/>
            <a:miter lim="800000"/>
            <a:headEnd/>
            <a:tailEnd/>
          </a:ln>
        </p:spPr>
        <p:txBody>
          <a:bodyPr/>
          <a:lstStyle/>
          <a:p>
            <a:endParaRPr lang="zh-CN" altLang="en-US">
              <a:latin typeface="+mn-ea"/>
              <a:ea typeface="+mn-ea"/>
            </a:endParaRPr>
          </a:p>
        </p:txBody>
      </p:sp>
      <p:sp>
        <p:nvSpPr>
          <p:cNvPr id="68" name="矩形 144448"/>
          <p:cNvSpPr>
            <a:spLocks noChangeArrowheads="1"/>
          </p:cNvSpPr>
          <p:nvPr/>
        </p:nvSpPr>
        <p:spPr bwMode="auto">
          <a:xfrm>
            <a:off x="8675936" y="6100763"/>
            <a:ext cx="182742" cy="246221"/>
          </a:xfrm>
          <a:prstGeom prst="rect">
            <a:avLst/>
          </a:prstGeom>
          <a:noFill/>
          <a:ln w="9525">
            <a:noFill/>
            <a:miter lim="800000"/>
            <a:headEnd/>
            <a:tailEnd/>
          </a:ln>
        </p:spPr>
        <p:txBody>
          <a:bodyPr wrap="none" lIns="0" tIns="0" rIns="0" bIns="0">
            <a:spAutoFit/>
          </a:bodyPr>
          <a:lstStyle/>
          <a:p>
            <a:r>
              <a:rPr lang="en-US" altLang="zh-CN" sz="1600">
                <a:solidFill>
                  <a:srgbClr val="000000"/>
                </a:solidFill>
                <a:latin typeface="+mn-ea"/>
                <a:ea typeface="+mn-ea"/>
              </a:rPr>
              <a:t>%</a:t>
            </a:r>
            <a:endParaRPr lang="en-US" altLang="zh-CN" sz="2400">
              <a:latin typeface="+mn-ea"/>
              <a:ea typeface="+mn-ea"/>
            </a:endParaRPr>
          </a:p>
        </p:txBody>
      </p:sp>
      <p:sp>
        <p:nvSpPr>
          <p:cNvPr id="69" name="矩形 144449"/>
          <p:cNvSpPr>
            <a:spLocks noChangeArrowheads="1"/>
          </p:cNvSpPr>
          <p:nvPr/>
        </p:nvSpPr>
        <p:spPr bwMode="auto">
          <a:xfrm>
            <a:off x="430461" y="5386388"/>
            <a:ext cx="2141538" cy="338137"/>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70" name="矩形 144450"/>
          <p:cNvSpPr>
            <a:spLocks noChangeArrowheads="1"/>
          </p:cNvSpPr>
          <p:nvPr/>
        </p:nvSpPr>
        <p:spPr bwMode="auto">
          <a:xfrm>
            <a:off x="522536" y="5448300"/>
            <a:ext cx="1625600" cy="244475"/>
          </a:xfrm>
          <a:prstGeom prst="rect">
            <a:avLst/>
          </a:prstGeom>
          <a:noFill/>
          <a:ln w="9525">
            <a:noFill/>
            <a:miter lim="800000"/>
            <a:headEnd/>
            <a:tailEnd/>
          </a:ln>
        </p:spPr>
        <p:txBody>
          <a:bodyPr wrap="none" lIns="0" tIns="0" rIns="0" bIns="0">
            <a:spAutoFit/>
          </a:bodyPr>
          <a:lstStyle/>
          <a:p>
            <a:r>
              <a:rPr lang="zh-CN" altLang="en-US" sz="1600">
                <a:solidFill>
                  <a:srgbClr val="000000"/>
                </a:solidFill>
                <a:latin typeface="微软雅黑" pitchFamily="34" charset="-122"/>
                <a:ea typeface="微软雅黑" pitchFamily="34" charset="-122"/>
              </a:rPr>
              <a:t>发生频率的百分比</a:t>
            </a:r>
            <a:endParaRPr lang="zh-CN" altLang="en-US" sz="2400">
              <a:latin typeface="微软雅黑" pitchFamily="34" charset="-122"/>
              <a:ea typeface="微软雅黑" pitchFamily="34" charset="-122"/>
            </a:endParaRPr>
          </a:p>
        </p:txBody>
      </p:sp>
      <p:sp>
        <p:nvSpPr>
          <p:cNvPr id="71" name="矩形 144451"/>
          <p:cNvSpPr>
            <a:spLocks noChangeArrowheads="1"/>
          </p:cNvSpPr>
          <p:nvPr/>
        </p:nvSpPr>
        <p:spPr bwMode="auto">
          <a:xfrm>
            <a:off x="3859461" y="1143000"/>
            <a:ext cx="73183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72" name="矩形 144452"/>
          <p:cNvSpPr>
            <a:spLocks noChangeArrowheads="1"/>
          </p:cNvSpPr>
          <p:nvPr/>
        </p:nvSpPr>
        <p:spPr bwMode="auto">
          <a:xfrm>
            <a:off x="3900736" y="1219200"/>
            <a:ext cx="538609"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安全感</a:t>
            </a:r>
            <a:endParaRPr lang="zh-CN" altLang="en-US" sz="2400">
              <a:latin typeface="微软雅黑" pitchFamily="34" charset="-122"/>
              <a:ea typeface="微软雅黑" pitchFamily="34" charset="-122"/>
            </a:endParaRPr>
          </a:p>
        </p:txBody>
      </p:sp>
      <p:sp>
        <p:nvSpPr>
          <p:cNvPr id="73" name="矩形 144453"/>
          <p:cNvSpPr>
            <a:spLocks noChangeArrowheads="1"/>
          </p:cNvSpPr>
          <p:nvPr/>
        </p:nvSpPr>
        <p:spPr bwMode="auto">
          <a:xfrm>
            <a:off x="3935661" y="1447800"/>
            <a:ext cx="596900"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74" name="矩形 144454"/>
          <p:cNvSpPr>
            <a:spLocks noChangeArrowheads="1"/>
          </p:cNvSpPr>
          <p:nvPr/>
        </p:nvSpPr>
        <p:spPr bwMode="auto">
          <a:xfrm>
            <a:off x="3976936" y="14478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地位</a:t>
            </a:r>
            <a:endParaRPr lang="zh-CN" altLang="en-US" sz="2400">
              <a:latin typeface="微软雅黑" pitchFamily="34" charset="-122"/>
              <a:ea typeface="微软雅黑" pitchFamily="34" charset="-122"/>
            </a:endParaRPr>
          </a:p>
        </p:txBody>
      </p:sp>
      <p:sp>
        <p:nvSpPr>
          <p:cNvPr id="75" name="矩形 144455"/>
          <p:cNvSpPr>
            <a:spLocks noChangeArrowheads="1"/>
          </p:cNvSpPr>
          <p:nvPr/>
        </p:nvSpPr>
        <p:spPr bwMode="auto">
          <a:xfrm>
            <a:off x="2148136" y="1752600"/>
            <a:ext cx="216693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76" name="矩形 144456"/>
          <p:cNvSpPr>
            <a:spLocks noChangeArrowheads="1"/>
          </p:cNvSpPr>
          <p:nvPr/>
        </p:nvSpPr>
        <p:spPr bwMode="auto">
          <a:xfrm>
            <a:off x="3138736" y="1828800"/>
            <a:ext cx="1077218"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与下属的关系</a:t>
            </a:r>
            <a:endParaRPr lang="zh-CN" altLang="en-US" sz="2400">
              <a:latin typeface="微软雅黑" pitchFamily="34" charset="-122"/>
              <a:ea typeface="微软雅黑" pitchFamily="34" charset="-122"/>
            </a:endParaRPr>
          </a:p>
        </p:txBody>
      </p:sp>
      <p:sp>
        <p:nvSpPr>
          <p:cNvPr id="77" name="矩形 144457"/>
          <p:cNvSpPr>
            <a:spLocks noChangeArrowheads="1"/>
          </p:cNvSpPr>
          <p:nvPr/>
        </p:nvSpPr>
        <p:spPr bwMode="auto">
          <a:xfrm>
            <a:off x="3478461" y="2057400"/>
            <a:ext cx="99853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78" name="矩形 144458"/>
          <p:cNvSpPr>
            <a:spLocks noChangeArrowheads="1"/>
          </p:cNvSpPr>
          <p:nvPr/>
        </p:nvSpPr>
        <p:spPr bwMode="auto">
          <a:xfrm>
            <a:off x="3570536" y="2108200"/>
            <a:ext cx="718145"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个人生活</a:t>
            </a:r>
            <a:endParaRPr lang="zh-CN" altLang="en-US" sz="2400">
              <a:latin typeface="微软雅黑" pitchFamily="34" charset="-122"/>
              <a:ea typeface="微软雅黑" pitchFamily="34" charset="-122"/>
            </a:endParaRPr>
          </a:p>
        </p:txBody>
      </p:sp>
      <p:sp>
        <p:nvSpPr>
          <p:cNvPr id="79" name="矩形 144459"/>
          <p:cNvSpPr>
            <a:spLocks noChangeArrowheads="1"/>
          </p:cNvSpPr>
          <p:nvPr/>
        </p:nvSpPr>
        <p:spPr bwMode="auto">
          <a:xfrm>
            <a:off x="2564061" y="2286000"/>
            <a:ext cx="1725613"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0" name="矩形 144460"/>
          <p:cNvSpPr>
            <a:spLocks noChangeArrowheads="1"/>
          </p:cNvSpPr>
          <p:nvPr/>
        </p:nvSpPr>
        <p:spPr bwMode="auto">
          <a:xfrm>
            <a:off x="3138736" y="2362200"/>
            <a:ext cx="1077218"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与同事的关系</a:t>
            </a:r>
            <a:endParaRPr lang="zh-CN" altLang="en-US" sz="2400">
              <a:latin typeface="微软雅黑" pitchFamily="34" charset="-122"/>
              <a:ea typeface="微软雅黑" pitchFamily="34" charset="-122"/>
            </a:endParaRPr>
          </a:p>
        </p:txBody>
      </p:sp>
      <p:sp>
        <p:nvSpPr>
          <p:cNvPr id="81" name="矩形 144461"/>
          <p:cNvSpPr>
            <a:spLocks noChangeArrowheads="1"/>
          </p:cNvSpPr>
          <p:nvPr/>
        </p:nvSpPr>
        <p:spPr bwMode="auto">
          <a:xfrm>
            <a:off x="3554661" y="2590800"/>
            <a:ext cx="608013"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2" name="矩形 144462"/>
          <p:cNvSpPr>
            <a:spLocks noChangeArrowheads="1"/>
          </p:cNvSpPr>
          <p:nvPr/>
        </p:nvSpPr>
        <p:spPr bwMode="auto">
          <a:xfrm>
            <a:off x="3646736" y="26416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薪酬</a:t>
            </a:r>
            <a:endParaRPr lang="zh-CN" altLang="en-US" sz="2400">
              <a:latin typeface="微软雅黑" pitchFamily="34" charset="-122"/>
              <a:ea typeface="微软雅黑" pitchFamily="34" charset="-122"/>
            </a:endParaRPr>
          </a:p>
        </p:txBody>
      </p:sp>
      <p:sp>
        <p:nvSpPr>
          <p:cNvPr id="83" name="矩形 144463"/>
          <p:cNvSpPr>
            <a:spLocks noChangeArrowheads="1"/>
          </p:cNvSpPr>
          <p:nvPr/>
        </p:nvSpPr>
        <p:spPr bwMode="auto">
          <a:xfrm>
            <a:off x="2640261" y="2895600"/>
            <a:ext cx="130333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4" name="矩形 144464"/>
          <p:cNvSpPr>
            <a:spLocks noChangeArrowheads="1"/>
          </p:cNvSpPr>
          <p:nvPr/>
        </p:nvSpPr>
        <p:spPr bwMode="auto">
          <a:xfrm>
            <a:off x="3062536" y="2971800"/>
            <a:ext cx="718145"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工作条件</a:t>
            </a:r>
            <a:endParaRPr lang="zh-CN" altLang="en-US" sz="2400">
              <a:latin typeface="微软雅黑" pitchFamily="34" charset="-122"/>
              <a:ea typeface="微软雅黑" pitchFamily="34" charset="-122"/>
            </a:endParaRPr>
          </a:p>
        </p:txBody>
      </p:sp>
      <p:sp>
        <p:nvSpPr>
          <p:cNvPr id="85" name="矩形 144465"/>
          <p:cNvSpPr>
            <a:spLocks noChangeArrowheads="1"/>
          </p:cNvSpPr>
          <p:nvPr/>
        </p:nvSpPr>
        <p:spPr bwMode="auto">
          <a:xfrm>
            <a:off x="1954461" y="3200400"/>
            <a:ext cx="2062163"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6" name="矩形 144466"/>
          <p:cNvSpPr>
            <a:spLocks noChangeArrowheads="1"/>
          </p:cNvSpPr>
          <p:nvPr/>
        </p:nvSpPr>
        <p:spPr bwMode="auto">
          <a:xfrm>
            <a:off x="2757736" y="3200400"/>
            <a:ext cx="1077218"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与上级的关系</a:t>
            </a:r>
            <a:endParaRPr lang="zh-CN" altLang="en-US" sz="2400">
              <a:latin typeface="微软雅黑" pitchFamily="34" charset="-122"/>
              <a:ea typeface="微软雅黑" pitchFamily="34" charset="-122"/>
            </a:endParaRPr>
          </a:p>
        </p:txBody>
      </p:sp>
      <p:sp>
        <p:nvSpPr>
          <p:cNvPr id="87" name="矩形 144467"/>
          <p:cNvSpPr>
            <a:spLocks noChangeArrowheads="1"/>
          </p:cNvSpPr>
          <p:nvPr/>
        </p:nvSpPr>
        <p:spPr bwMode="auto">
          <a:xfrm>
            <a:off x="2259261" y="3505200"/>
            <a:ext cx="95408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88" name="矩形 144468"/>
          <p:cNvSpPr>
            <a:spLocks noChangeArrowheads="1"/>
          </p:cNvSpPr>
          <p:nvPr/>
        </p:nvSpPr>
        <p:spPr bwMode="auto">
          <a:xfrm>
            <a:off x="2681536" y="35052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监督</a:t>
            </a:r>
            <a:endParaRPr lang="zh-CN" altLang="en-US" sz="2400">
              <a:latin typeface="微软雅黑" pitchFamily="34" charset="-122"/>
              <a:ea typeface="微软雅黑" pitchFamily="34" charset="-122"/>
            </a:endParaRPr>
          </a:p>
        </p:txBody>
      </p:sp>
      <p:sp>
        <p:nvSpPr>
          <p:cNvPr id="89" name="矩形 144469"/>
          <p:cNvSpPr>
            <a:spLocks noChangeArrowheads="1"/>
          </p:cNvSpPr>
          <p:nvPr/>
        </p:nvSpPr>
        <p:spPr bwMode="auto">
          <a:xfrm>
            <a:off x="659061" y="3657600"/>
            <a:ext cx="1447800" cy="519113"/>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90" name="矩形 144470"/>
          <p:cNvSpPr>
            <a:spLocks noChangeArrowheads="1"/>
          </p:cNvSpPr>
          <p:nvPr/>
        </p:nvSpPr>
        <p:spPr bwMode="auto">
          <a:xfrm>
            <a:off x="1081336" y="3657600"/>
            <a:ext cx="897682" cy="430887"/>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公司的政策</a:t>
            </a:r>
          </a:p>
          <a:p>
            <a:r>
              <a:rPr lang="zh-CN" altLang="en-US" sz="1400">
                <a:solidFill>
                  <a:srgbClr val="000000"/>
                </a:solidFill>
                <a:latin typeface="微软雅黑" pitchFamily="34" charset="-122"/>
                <a:ea typeface="微软雅黑" pitchFamily="34" charset="-122"/>
              </a:rPr>
              <a:t>   和管理</a:t>
            </a:r>
            <a:endParaRPr lang="zh-CN" altLang="en-US" sz="2400">
              <a:latin typeface="微软雅黑" pitchFamily="34" charset="-122"/>
              <a:ea typeface="微软雅黑" pitchFamily="34" charset="-122"/>
            </a:endParaRPr>
          </a:p>
        </p:txBody>
      </p:sp>
      <p:sp>
        <p:nvSpPr>
          <p:cNvPr id="91" name="矩形 144471"/>
          <p:cNvSpPr>
            <a:spLocks noChangeArrowheads="1"/>
          </p:cNvSpPr>
          <p:nvPr/>
        </p:nvSpPr>
        <p:spPr bwMode="auto">
          <a:xfrm>
            <a:off x="5154861" y="4038600"/>
            <a:ext cx="690563"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92" name="矩形 144472"/>
          <p:cNvSpPr>
            <a:spLocks noChangeArrowheads="1"/>
          </p:cNvSpPr>
          <p:nvPr/>
        </p:nvSpPr>
        <p:spPr bwMode="auto">
          <a:xfrm>
            <a:off x="5246936" y="4089400"/>
            <a:ext cx="897682"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成长与发展</a:t>
            </a:r>
            <a:endParaRPr lang="zh-CN" altLang="en-US" sz="2400">
              <a:latin typeface="微软雅黑" pitchFamily="34" charset="-122"/>
              <a:ea typeface="微软雅黑" pitchFamily="34" charset="-122"/>
            </a:endParaRPr>
          </a:p>
        </p:txBody>
      </p:sp>
      <p:sp>
        <p:nvSpPr>
          <p:cNvPr id="93" name="矩形 144473"/>
          <p:cNvSpPr>
            <a:spLocks noChangeArrowheads="1"/>
          </p:cNvSpPr>
          <p:nvPr/>
        </p:nvSpPr>
        <p:spPr bwMode="auto">
          <a:xfrm>
            <a:off x="5612061" y="4343400"/>
            <a:ext cx="110648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94" name="矩形 144474"/>
          <p:cNvSpPr>
            <a:spLocks noChangeArrowheads="1"/>
          </p:cNvSpPr>
          <p:nvPr/>
        </p:nvSpPr>
        <p:spPr bwMode="auto">
          <a:xfrm>
            <a:off x="5704136" y="43942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信任</a:t>
            </a:r>
            <a:endParaRPr lang="zh-CN" altLang="en-US" sz="2400">
              <a:latin typeface="微软雅黑" pitchFamily="34" charset="-122"/>
              <a:ea typeface="微软雅黑" pitchFamily="34" charset="-122"/>
            </a:endParaRPr>
          </a:p>
        </p:txBody>
      </p:sp>
      <p:sp>
        <p:nvSpPr>
          <p:cNvPr id="95" name="矩形 144475"/>
          <p:cNvSpPr>
            <a:spLocks noChangeArrowheads="1"/>
          </p:cNvSpPr>
          <p:nvPr/>
        </p:nvSpPr>
        <p:spPr bwMode="auto">
          <a:xfrm>
            <a:off x="6297861" y="4648200"/>
            <a:ext cx="1104900"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96" name="矩形 144476"/>
          <p:cNvSpPr>
            <a:spLocks noChangeArrowheads="1"/>
          </p:cNvSpPr>
          <p:nvPr/>
        </p:nvSpPr>
        <p:spPr bwMode="auto">
          <a:xfrm>
            <a:off x="6389936" y="46990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责任</a:t>
            </a:r>
            <a:endParaRPr lang="zh-CN" altLang="en-US" sz="2400">
              <a:latin typeface="微软雅黑" pitchFamily="34" charset="-122"/>
              <a:ea typeface="微软雅黑" pitchFamily="34" charset="-122"/>
            </a:endParaRPr>
          </a:p>
        </p:txBody>
      </p:sp>
      <p:sp>
        <p:nvSpPr>
          <p:cNvPr id="97" name="矩形 144477"/>
          <p:cNvSpPr>
            <a:spLocks noChangeArrowheads="1"/>
          </p:cNvSpPr>
          <p:nvPr/>
        </p:nvSpPr>
        <p:spPr bwMode="auto">
          <a:xfrm>
            <a:off x="6526461" y="4953000"/>
            <a:ext cx="923925"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98" name="矩形 144478"/>
          <p:cNvSpPr>
            <a:spLocks noChangeArrowheads="1"/>
          </p:cNvSpPr>
          <p:nvPr/>
        </p:nvSpPr>
        <p:spPr bwMode="auto">
          <a:xfrm>
            <a:off x="6567736" y="5029200"/>
            <a:ext cx="718145"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工作自身</a:t>
            </a:r>
            <a:endParaRPr lang="zh-CN" altLang="en-US" sz="2400">
              <a:latin typeface="微软雅黑" pitchFamily="34" charset="-122"/>
              <a:ea typeface="微软雅黑" pitchFamily="34" charset="-122"/>
            </a:endParaRPr>
          </a:p>
        </p:txBody>
      </p:sp>
      <p:sp>
        <p:nvSpPr>
          <p:cNvPr id="99" name="矩形 144479"/>
          <p:cNvSpPr>
            <a:spLocks noChangeArrowheads="1"/>
          </p:cNvSpPr>
          <p:nvPr/>
        </p:nvSpPr>
        <p:spPr bwMode="auto">
          <a:xfrm>
            <a:off x="7136061" y="5181600"/>
            <a:ext cx="979488" cy="306388"/>
          </a:xfrm>
          <a:prstGeom prst="rect">
            <a:avLst/>
          </a:prstGeom>
          <a:noFill/>
          <a:ln w="9525">
            <a:noFill/>
            <a:miter lim="800000"/>
            <a:headEnd/>
            <a:tailEnd/>
          </a:ln>
        </p:spPr>
        <p:txBody>
          <a:bodyPr/>
          <a:lstStyle/>
          <a:p>
            <a:endParaRPr lang="zh-CN" altLang="en-US">
              <a:latin typeface="微软雅黑" pitchFamily="34" charset="-122"/>
              <a:ea typeface="微软雅黑" pitchFamily="34" charset="-122"/>
            </a:endParaRPr>
          </a:p>
        </p:txBody>
      </p:sp>
      <p:sp>
        <p:nvSpPr>
          <p:cNvPr id="100" name="矩形 144480"/>
          <p:cNvSpPr>
            <a:spLocks noChangeArrowheads="1"/>
          </p:cNvSpPr>
          <p:nvPr/>
        </p:nvSpPr>
        <p:spPr bwMode="auto">
          <a:xfrm>
            <a:off x="7228136" y="52324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认可</a:t>
            </a:r>
            <a:endParaRPr lang="zh-CN" altLang="en-US" sz="2400">
              <a:latin typeface="微软雅黑" pitchFamily="34" charset="-122"/>
              <a:ea typeface="微软雅黑" pitchFamily="34" charset="-122"/>
            </a:endParaRPr>
          </a:p>
        </p:txBody>
      </p:sp>
      <p:sp>
        <p:nvSpPr>
          <p:cNvPr id="101" name="矩形 144481"/>
          <p:cNvSpPr>
            <a:spLocks noChangeArrowheads="1"/>
          </p:cNvSpPr>
          <p:nvPr/>
        </p:nvSpPr>
        <p:spPr bwMode="auto">
          <a:xfrm>
            <a:off x="7898061" y="5486400"/>
            <a:ext cx="1052513" cy="306388"/>
          </a:xfrm>
          <a:prstGeom prst="rect">
            <a:avLst/>
          </a:prstGeom>
          <a:noFill/>
          <a:ln w="9525">
            <a:noFill/>
            <a:miter lim="800000"/>
            <a:headEnd/>
            <a:tailEnd/>
          </a:ln>
        </p:spPr>
        <p:txBody>
          <a:bodyPr/>
          <a:lstStyle/>
          <a:p>
            <a:endParaRPr lang="zh-CN" altLang="en-US">
              <a:latin typeface="+mn-ea"/>
              <a:ea typeface="+mn-ea"/>
            </a:endParaRPr>
          </a:p>
        </p:txBody>
      </p:sp>
      <p:sp>
        <p:nvSpPr>
          <p:cNvPr id="102" name="矩形 144482"/>
          <p:cNvSpPr>
            <a:spLocks noChangeArrowheads="1"/>
          </p:cNvSpPr>
          <p:nvPr/>
        </p:nvSpPr>
        <p:spPr bwMode="auto">
          <a:xfrm>
            <a:off x="7990136" y="5537200"/>
            <a:ext cx="359073" cy="21544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微软雅黑" pitchFamily="34" charset="-122"/>
                <a:ea typeface="微软雅黑" pitchFamily="34" charset="-122"/>
              </a:rPr>
              <a:t>成就</a:t>
            </a:r>
            <a:endParaRPr lang="zh-CN" altLang="en-US" sz="2400">
              <a:latin typeface="微软雅黑" pitchFamily="34" charset="-122"/>
              <a:ea typeface="微软雅黑" pitchFamily="34" charset="-122"/>
            </a:endParaRPr>
          </a:p>
        </p:txBody>
      </p:sp>
      <p:sp>
        <p:nvSpPr>
          <p:cNvPr id="103" name="圆角矩形 144484"/>
          <p:cNvSpPr>
            <a:spLocks noChangeArrowheads="1"/>
          </p:cNvSpPr>
          <p:nvPr/>
        </p:nvSpPr>
        <p:spPr bwMode="auto">
          <a:xfrm>
            <a:off x="547936" y="1676400"/>
            <a:ext cx="3200400" cy="457200"/>
          </a:xfrm>
          <a:prstGeom prst="roundRect">
            <a:avLst>
              <a:gd name="adj" fmla="val 12495"/>
            </a:avLst>
          </a:prstGeom>
          <a:noFill/>
          <a:ln w="9525">
            <a:noFill/>
            <a:round/>
            <a:headEnd/>
            <a:tailEnd/>
          </a:ln>
        </p:spPr>
        <p:txBody>
          <a:bodyPr wrap="none" lIns="92075" tIns="46038" rIns="92075" bIns="46038" anchor="ctr"/>
          <a:lstStyle/>
          <a:p>
            <a:pPr eaLnBrk="0" hangingPunct="0"/>
            <a:endParaRPr lang="zh-CN" sz="2600" b="1">
              <a:latin typeface="微软雅黑" pitchFamily="34" charset="-122"/>
              <a:ea typeface="微软雅黑" pitchFamily="34" charset="-122"/>
            </a:endParaRPr>
          </a:p>
        </p:txBody>
      </p:sp>
      <p:sp>
        <p:nvSpPr>
          <p:cNvPr id="104" name="矩形 144485"/>
          <p:cNvSpPr>
            <a:spLocks noChangeArrowheads="1"/>
          </p:cNvSpPr>
          <p:nvPr/>
        </p:nvSpPr>
        <p:spPr bwMode="auto">
          <a:xfrm>
            <a:off x="395536" y="0"/>
            <a:ext cx="8686800" cy="1295400"/>
          </a:xfrm>
          <a:prstGeom prst="rect">
            <a:avLst/>
          </a:prstGeom>
          <a:noFill/>
          <a:ln w="9525">
            <a:noFill/>
            <a:miter lim="800000"/>
            <a:headEnd/>
            <a:tailEnd/>
          </a:ln>
        </p:spPr>
        <p:txBody>
          <a:bodyPr anchor="ctr"/>
          <a:lstStyle/>
          <a:p>
            <a:pPr algn="ctr"/>
            <a:r>
              <a:rPr lang="zh-CN" altLang="en-US" sz="2400" dirty="0">
                <a:solidFill>
                  <a:schemeClr val="tx2"/>
                </a:solidFill>
                <a:latin typeface="微软雅黑" pitchFamily="34" charset="-122"/>
                <a:ea typeface="微软雅黑" pitchFamily="34" charset="-122"/>
              </a:rPr>
              <a:t>激励的原理</a:t>
            </a:r>
            <a:br>
              <a:rPr lang="zh-CN" altLang="en-US" sz="2400" dirty="0">
                <a:solidFill>
                  <a:schemeClr val="tx2"/>
                </a:solidFill>
                <a:latin typeface="微软雅黑" pitchFamily="34" charset="-122"/>
                <a:ea typeface="微软雅黑" pitchFamily="34" charset="-122"/>
              </a:rPr>
            </a:br>
            <a:r>
              <a:rPr lang="en-US" altLang="zh-CN" sz="2400" dirty="0">
                <a:solidFill>
                  <a:schemeClr val="tx2"/>
                </a:solidFill>
                <a:latin typeface="微软雅黑" pitchFamily="34" charset="-122"/>
                <a:ea typeface="微软雅黑" pitchFamily="34" charset="-122"/>
              </a:rPr>
              <a:t>——</a:t>
            </a:r>
            <a:r>
              <a:rPr lang="zh-CN" altLang="en-US" sz="2400" dirty="0">
                <a:solidFill>
                  <a:schemeClr val="tx2"/>
                </a:solidFill>
                <a:latin typeface="微软雅黑" pitchFamily="34" charset="-122"/>
                <a:ea typeface="微软雅黑" pitchFamily="34" charset="-122"/>
              </a:rPr>
              <a:t>赫茨伯格的双因素理论</a:t>
            </a:r>
          </a:p>
        </p:txBody>
      </p:sp>
    </p:spTree>
    <p:extLst>
      <p:ext uri="{BB962C8B-B14F-4D97-AF65-F5344CB8AC3E}">
        <p14:creationId xmlns:p14="http://schemas.microsoft.com/office/powerpoint/2010/main" val="1903066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薪酬结构</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23528" y="485800"/>
            <a:ext cx="6480720" cy="566936"/>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latin typeface="微软雅黑" panose="020B0503020204020204" pitchFamily="34" charset="-122"/>
                <a:ea typeface="微软雅黑" panose="020B0503020204020204" pitchFamily="34" charset="-122"/>
              </a:rPr>
              <a:t>美国总报酬学会（</a:t>
            </a:r>
            <a:r>
              <a:rPr lang="en-US" altLang="zh-CN" sz="2400" b="1" dirty="0" smtClean="0">
                <a:latin typeface="微软雅黑" panose="020B0503020204020204" pitchFamily="34" charset="-122"/>
                <a:ea typeface="微软雅黑" panose="020B0503020204020204" pitchFamily="34" charset="-122"/>
              </a:rPr>
              <a:t>WAW</a:t>
            </a:r>
            <a:r>
              <a:rPr lang="zh-CN" altLang="en-US" sz="2400" b="1" dirty="0" smtClean="0">
                <a:latin typeface="微软雅黑" panose="020B0503020204020204" pitchFamily="34" charset="-122"/>
                <a:ea typeface="微软雅黑" panose="020B0503020204020204" pitchFamily="34" charset="-122"/>
              </a:rPr>
              <a:t>）的总报酬体系模型</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5" name="椭圆 4"/>
          <p:cNvSpPr/>
          <p:nvPr/>
        </p:nvSpPr>
        <p:spPr>
          <a:xfrm>
            <a:off x="323528" y="1484784"/>
            <a:ext cx="8424936" cy="40324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3408" y="2046446"/>
            <a:ext cx="3450560" cy="282271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785756" y="2089650"/>
            <a:ext cx="1337972" cy="403245"/>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组织文化</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0" name="标题 1"/>
          <p:cNvSpPr txBox="1">
            <a:spLocks/>
          </p:cNvSpPr>
          <p:nvPr/>
        </p:nvSpPr>
        <p:spPr>
          <a:xfrm>
            <a:off x="785756" y="3097762"/>
            <a:ext cx="1337972" cy="403245"/>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600" b="1" noProof="0" dirty="0" smtClean="0">
                <a:latin typeface="微软雅黑" panose="020B0503020204020204" pitchFamily="34" charset="-122"/>
                <a:ea typeface="微软雅黑" panose="020B0503020204020204" pitchFamily="34" charset="-122"/>
              </a:rPr>
              <a:t>经营战略</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1" name="标题 1"/>
          <p:cNvSpPr txBox="1">
            <a:spLocks/>
          </p:cNvSpPr>
          <p:nvPr/>
        </p:nvSpPr>
        <p:spPr>
          <a:xfrm>
            <a:off x="788932" y="4537922"/>
            <a:ext cx="1478811" cy="403245"/>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600" b="1" dirty="0" smtClean="0">
                <a:latin typeface="微软雅黑" panose="020B0503020204020204" pitchFamily="34" charset="-122"/>
                <a:ea typeface="微软雅黑" panose="020B0503020204020204" pitchFamily="34" charset="-122"/>
              </a:rPr>
              <a:t>人力资源</a:t>
            </a:r>
            <a:r>
              <a:rPr lang="zh-CN" altLang="en-US" sz="1600" b="1" noProof="0" dirty="0" smtClean="0">
                <a:latin typeface="微软雅黑" panose="020B0503020204020204" pitchFamily="34" charset="-122"/>
                <a:ea typeface="微软雅黑" panose="020B0503020204020204" pitchFamily="34" charset="-122"/>
              </a:rPr>
              <a:t>战略</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2" name="右箭头 11"/>
          <p:cNvSpPr/>
          <p:nvPr/>
        </p:nvSpPr>
        <p:spPr>
          <a:xfrm>
            <a:off x="4458164" y="2161658"/>
            <a:ext cx="1121948" cy="2419469"/>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1756804" y="2104052"/>
            <a:ext cx="2887203" cy="2621091"/>
          </a:xfrm>
          <a:prstGeom prst="flowChartConnecto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
          <p:cNvSpPr txBox="1">
            <a:spLocks/>
          </p:cNvSpPr>
          <p:nvPr/>
        </p:nvSpPr>
        <p:spPr>
          <a:xfrm>
            <a:off x="2585956" y="2089650"/>
            <a:ext cx="1337972" cy="403245"/>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600" b="1" noProof="0" dirty="0" smtClean="0">
                <a:latin typeface="微软雅黑" panose="020B0503020204020204" pitchFamily="34" charset="-122"/>
                <a:ea typeface="微软雅黑" panose="020B0503020204020204" pitchFamily="34" charset="-122"/>
              </a:rPr>
              <a:t>总报酬战略</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5" name="标题 1"/>
          <p:cNvSpPr txBox="1">
            <a:spLocks/>
          </p:cNvSpPr>
          <p:nvPr/>
        </p:nvSpPr>
        <p:spPr>
          <a:xfrm>
            <a:off x="2310630" y="2555302"/>
            <a:ext cx="1901329" cy="1881809"/>
          </a:xfrm>
          <a:prstGeom prst="rect">
            <a:avLst/>
          </a:prstGeom>
        </p:spPr>
        <p:txBody>
          <a:bodyPr>
            <a:noAutofit/>
          </a:bodyPr>
          <a:lstStyle/>
          <a:p>
            <a:pPr marL="0" marR="0" lvl="0" indent="0" algn="ctr" defTabSz="914400" rtl="0" eaLnBrk="1" fontAlgn="base" latinLnBrk="0" hangingPunct="1">
              <a:lnSpc>
                <a:spcPts val="2400"/>
              </a:lnSpc>
              <a:spcBef>
                <a:spcPct val="0"/>
              </a:spcBef>
              <a:spcAft>
                <a:spcPct val="0"/>
              </a:spcAft>
              <a:buClrTx/>
              <a:buSzTx/>
              <a:buFontTx/>
              <a:buNone/>
              <a:tabLst/>
              <a:defRPr/>
            </a:pPr>
            <a:endPar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6" name="标题 1"/>
          <p:cNvSpPr txBox="1">
            <a:spLocks/>
          </p:cNvSpPr>
          <p:nvPr/>
        </p:nvSpPr>
        <p:spPr>
          <a:xfrm>
            <a:off x="4427984" y="2852936"/>
            <a:ext cx="1126713" cy="1008112"/>
          </a:xfrm>
          <a:prstGeom prst="rect">
            <a:avLst/>
          </a:prstGeom>
        </p:spPr>
        <p:txBody>
          <a:bodyPr>
            <a:normAutofit/>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0" lang="zh-CN" altLang="en-US"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吸引</a:t>
            </a:r>
            <a:endParaRPr kumimoji="0" lang="en-US" altLang="zh-CN"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endParaRPr>
          </a:p>
          <a:p>
            <a:pPr marL="0" marR="0" lvl="0" indent="0" algn="ctr" defTabSz="914400" rtl="0" eaLnBrk="1" fontAlgn="base" latinLnBrk="0" hangingPunct="1">
              <a:lnSpc>
                <a:spcPts val="2400"/>
              </a:lnSpc>
              <a:spcBef>
                <a:spcPct val="0"/>
              </a:spcBef>
              <a:spcAft>
                <a:spcPct val="0"/>
              </a:spcAft>
              <a:buClrTx/>
              <a:buSzTx/>
              <a:buFontTx/>
              <a:buNone/>
              <a:tabLst/>
              <a:defRPr/>
            </a:pPr>
            <a:r>
              <a:rPr lang="zh-CN" altLang="en-US" sz="1600" dirty="0" smtClean="0">
                <a:latin typeface="微软雅黑" panose="020B0503020204020204" pitchFamily="34" charset="-122"/>
                <a:ea typeface="微软雅黑" panose="020B0503020204020204" pitchFamily="34" charset="-122"/>
              </a:rPr>
              <a:t>激励</a:t>
            </a:r>
            <a:endParaRPr lang="en-US" altLang="zh-CN" sz="1600" dirty="0" smtClean="0">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ts val="2400"/>
              </a:lnSpc>
              <a:spcBef>
                <a:spcPct val="0"/>
              </a:spcBef>
              <a:spcAft>
                <a:spcPct val="0"/>
              </a:spcAft>
              <a:buClrTx/>
              <a:buSzTx/>
              <a:buFontTx/>
              <a:buNone/>
              <a:tabLst/>
              <a:defRPr/>
            </a:pPr>
            <a:r>
              <a:rPr kumimoji="0" lang="zh-CN" altLang="en-US"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保留</a:t>
            </a:r>
            <a:endPar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7" name="矩形 16"/>
          <p:cNvSpPr/>
          <p:nvPr/>
        </p:nvSpPr>
        <p:spPr>
          <a:xfrm>
            <a:off x="5580112" y="2656114"/>
            <a:ext cx="845035" cy="12769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a:spLocks/>
          </p:cNvSpPr>
          <p:nvPr/>
        </p:nvSpPr>
        <p:spPr>
          <a:xfrm>
            <a:off x="5580112" y="2852936"/>
            <a:ext cx="845035" cy="1008112"/>
          </a:xfrm>
          <a:prstGeom prst="rect">
            <a:avLst/>
          </a:prstGeom>
        </p:spPr>
        <p:txBody>
          <a:bodyPr>
            <a:normAutofit/>
          </a:bodyPr>
          <a:lstStyle/>
          <a:p>
            <a:pPr lvl="0" algn="ctr">
              <a:lnSpc>
                <a:spcPts val="2400"/>
              </a:lnSpc>
              <a:defRPr/>
            </a:pPr>
            <a:endParaRPr kumimoji="0" lang="en-US" altLang="zh-CN" sz="160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endParaRPr>
          </a:p>
        </p:txBody>
      </p:sp>
      <p:sp>
        <p:nvSpPr>
          <p:cNvPr id="19" name="左右箭头 18"/>
          <p:cNvSpPr/>
          <p:nvPr/>
        </p:nvSpPr>
        <p:spPr>
          <a:xfrm>
            <a:off x="6444209" y="3212976"/>
            <a:ext cx="720079" cy="360040"/>
          </a:xfrm>
          <a:prstGeom prst="lef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164288" y="2977750"/>
            <a:ext cx="1408392" cy="73928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txBox="1">
            <a:spLocks/>
          </p:cNvSpPr>
          <p:nvPr/>
        </p:nvSpPr>
        <p:spPr>
          <a:xfrm>
            <a:off x="7164288" y="2996952"/>
            <a:ext cx="1337972" cy="672075"/>
          </a:xfrm>
          <a:prstGeom prst="rect">
            <a:avLst/>
          </a:prstGeom>
        </p:spPr>
        <p:txBody>
          <a:bodyPr>
            <a:noAutofit/>
          </a:bodyPr>
          <a:lstStyle/>
          <a:p>
            <a:pPr lvl="0" algn="ctr">
              <a:lnSpc>
                <a:spcPts val="2400"/>
              </a:lnSpc>
              <a:defRPr/>
            </a:pPr>
            <a:endParaRPr kumimoji="0" lang="en-US" altLang="zh-CN" sz="1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27"/>
          <p:cNvSpPr txBox="1">
            <a:spLocks noChangeArrowheads="1"/>
          </p:cNvSpPr>
          <p:nvPr/>
        </p:nvSpPr>
        <p:spPr>
          <a:xfrm>
            <a:off x="611560" y="404664"/>
            <a:ext cx="3456384" cy="685800"/>
          </a:xfrm>
          <a:prstGeom prst="rect">
            <a:avLst/>
          </a:prstGeom>
        </p:spPr>
        <p:txBody>
          <a:bodyP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薪酬结构</a:t>
            </a:r>
          </a:p>
        </p:txBody>
      </p:sp>
      <p:sp>
        <p:nvSpPr>
          <p:cNvPr id="12" name="Freeform 3"/>
          <p:cNvSpPr/>
          <p:nvPr/>
        </p:nvSpPr>
        <p:spPr>
          <a:xfrm>
            <a:off x="3614476" y="1203102"/>
            <a:ext cx="1175003" cy="384047"/>
          </a:xfrm>
          <a:custGeom>
            <a:avLst/>
            <a:gdLst>
              <a:gd name="connsiteX0" fmla="*/ 0 w 1175003"/>
              <a:gd name="connsiteY0" fmla="*/ 0 h 384047"/>
              <a:gd name="connsiteX1" fmla="*/ 0 w 1175003"/>
              <a:gd name="connsiteY1" fmla="*/ 384047 h 384047"/>
              <a:gd name="connsiteX2" fmla="*/ 1175003 w 1175003"/>
              <a:gd name="connsiteY2" fmla="*/ 384047 h 384047"/>
              <a:gd name="connsiteX3" fmla="*/ 1175003 w 1175003"/>
              <a:gd name="connsiteY3" fmla="*/ 0 h 384047"/>
              <a:gd name="connsiteX4" fmla="*/ 0 w 1175003"/>
              <a:gd name="connsiteY4" fmla="*/ 0 h 3840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5003" h="384047">
                <a:moveTo>
                  <a:pt x="0" y="0"/>
                </a:moveTo>
                <a:lnTo>
                  <a:pt x="0" y="384047"/>
                </a:lnTo>
                <a:lnTo>
                  <a:pt x="1175003" y="384047"/>
                </a:lnTo>
                <a:lnTo>
                  <a:pt x="1175003"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3" name="Freeform 3"/>
          <p:cNvSpPr/>
          <p:nvPr/>
        </p:nvSpPr>
        <p:spPr>
          <a:xfrm>
            <a:off x="3608126" y="1196752"/>
            <a:ext cx="1187703" cy="396747"/>
          </a:xfrm>
          <a:custGeom>
            <a:avLst/>
            <a:gdLst>
              <a:gd name="connsiteX0" fmla="*/ 6350 w 1187703"/>
              <a:gd name="connsiteY0" fmla="*/ 6350 h 396747"/>
              <a:gd name="connsiteX1" fmla="*/ 6350 w 1187703"/>
              <a:gd name="connsiteY1" fmla="*/ 390397 h 396747"/>
              <a:gd name="connsiteX2" fmla="*/ 1181353 w 1187703"/>
              <a:gd name="connsiteY2" fmla="*/ 390397 h 396747"/>
              <a:gd name="connsiteX3" fmla="*/ 1181353 w 1187703"/>
              <a:gd name="connsiteY3" fmla="*/ 6350 h 396747"/>
              <a:gd name="connsiteX4" fmla="*/ 6350 w 1187703"/>
              <a:gd name="connsiteY4" fmla="*/ 6350 h 3967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7703" h="396747">
                <a:moveTo>
                  <a:pt x="6350" y="6350"/>
                </a:moveTo>
                <a:lnTo>
                  <a:pt x="6350" y="390397"/>
                </a:lnTo>
                <a:lnTo>
                  <a:pt x="1181353" y="390397"/>
                </a:lnTo>
                <a:lnTo>
                  <a:pt x="1181353"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tabLst>
                <a:tab pos="63500" algn="l"/>
                <a:tab pos="3581400" algn="l"/>
              </a:tabLst>
            </a:pPr>
            <a:r>
              <a:rPr lang="en-US" altLang="zh-CN" dirty="0" err="1">
                <a:solidFill>
                  <a:srgbClr val="000000"/>
                </a:solidFill>
                <a:latin typeface="微软雅黑" pitchFamily="34" charset="-122"/>
                <a:ea typeface="微软雅黑" pitchFamily="34" charset="-122"/>
                <a:cs typeface="楷体_GB2312" pitchFamily="18" charset="0"/>
              </a:rPr>
              <a:t>广义薪酬</a:t>
            </a:r>
            <a:endParaRPr lang="en-US" altLang="zh-CN" dirty="0">
              <a:solidFill>
                <a:srgbClr val="000000"/>
              </a:solidFill>
              <a:latin typeface="微软雅黑" pitchFamily="34" charset="-122"/>
              <a:ea typeface="微软雅黑" pitchFamily="34" charset="-122"/>
              <a:cs typeface="楷体_GB2312" pitchFamily="18" charset="0"/>
            </a:endParaRPr>
          </a:p>
        </p:txBody>
      </p:sp>
      <p:sp>
        <p:nvSpPr>
          <p:cNvPr id="14" name="Freeform 3"/>
          <p:cNvSpPr/>
          <p:nvPr/>
        </p:nvSpPr>
        <p:spPr>
          <a:xfrm>
            <a:off x="1458778" y="1842421"/>
            <a:ext cx="1194054" cy="467105"/>
          </a:xfrm>
          <a:custGeom>
            <a:avLst/>
            <a:gdLst>
              <a:gd name="connsiteX0" fmla="*/ 0 w 1194054"/>
              <a:gd name="connsiteY0" fmla="*/ 0 h 467105"/>
              <a:gd name="connsiteX1" fmla="*/ 0 w 1194054"/>
              <a:gd name="connsiteY1" fmla="*/ 467105 h 467105"/>
              <a:gd name="connsiteX2" fmla="*/ 1194054 w 1194054"/>
              <a:gd name="connsiteY2" fmla="*/ 467105 h 467105"/>
              <a:gd name="connsiteX3" fmla="*/ 1194054 w 1194054"/>
              <a:gd name="connsiteY3" fmla="*/ 0 h 467105"/>
              <a:gd name="connsiteX4" fmla="*/ 0 w 1194054"/>
              <a:gd name="connsiteY4" fmla="*/ 0 h 4671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4054" h="467105">
                <a:moveTo>
                  <a:pt x="0" y="0"/>
                </a:moveTo>
                <a:lnTo>
                  <a:pt x="0" y="467105"/>
                </a:lnTo>
                <a:lnTo>
                  <a:pt x="1194054" y="467105"/>
                </a:lnTo>
                <a:lnTo>
                  <a:pt x="1194054"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6" name="Freeform 3"/>
          <p:cNvSpPr/>
          <p:nvPr/>
        </p:nvSpPr>
        <p:spPr>
          <a:xfrm>
            <a:off x="1452428" y="1836071"/>
            <a:ext cx="1206754" cy="479805"/>
          </a:xfrm>
          <a:custGeom>
            <a:avLst/>
            <a:gdLst>
              <a:gd name="connsiteX0" fmla="*/ 6350 w 1206754"/>
              <a:gd name="connsiteY0" fmla="*/ 6350 h 479805"/>
              <a:gd name="connsiteX1" fmla="*/ 6350 w 1206754"/>
              <a:gd name="connsiteY1" fmla="*/ 473455 h 479805"/>
              <a:gd name="connsiteX2" fmla="*/ 1200404 w 1206754"/>
              <a:gd name="connsiteY2" fmla="*/ 473455 h 479805"/>
              <a:gd name="connsiteX3" fmla="*/ 1200404 w 1206754"/>
              <a:gd name="connsiteY3" fmla="*/ 6350 h 479805"/>
              <a:gd name="connsiteX4" fmla="*/ 6350 w 1206754"/>
              <a:gd name="connsiteY4" fmla="*/ 6350 h 4798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6754" h="479805">
                <a:moveTo>
                  <a:pt x="6350" y="6350"/>
                </a:moveTo>
                <a:lnTo>
                  <a:pt x="6350" y="473455"/>
                </a:lnTo>
                <a:lnTo>
                  <a:pt x="1200404" y="473455"/>
                </a:lnTo>
                <a:lnTo>
                  <a:pt x="1200404"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7" name="Freeform 3"/>
          <p:cNvSpPr/>
          <p:nvPr/>
        </p:nvSpPr>
        <p:spPr>
          <a:xfrm>
            <a:off x="5668828" y="1842421"/>
            <a:ext cx="1488947" cy="468630"/>
          </a:xfrm>
          <a:custGeom>
            <a:avLst/>
            <a:gdLst>
              <a:gd name="connsiteX0" fmla="*/ 0 w 1488947"/>
              <a:gd name="connsiteY0" fmla="*/ 0 h 468630"/>
              <a:gd name="connsiteX1" fmla="*/ 0 w 1488947"/>
              <a:gd name="connsiteY1" fmla="*/ 468629 h 468630"/>
              <a:gd name="connsiteX2" fmla="*/ 1488947 w 1488947"/>
              <a:gd name="connsiteY2" fmla="*/ 468629 h 468630"/>
              <a:gd name="connsiteX3" fmla="*/ 1488947 w 1488947"/>
              <a:gd name="connsiteY3" fmla="*/ 0 h 468630"/>
              <a:gd name="connsiteX4" fmla="*/ 0 w 1488947"/>
              <a:gd name="connsiteY4" fmla="*/ 0 h 4686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88947" h="468630">
                <a:moveTo>
                  <a:pt x="0" y="0"/>
                </a:moveTo>
                <a:lnTo>
                  <a:pt x="0" y="468629"/>
                </a:lnTo>
                <a:lnTo>
                  <a:pt x="1488947" y="468629"/>
                </a:lnTo>
                <a:lnTo>
                  <a:pt x="1488947"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8" name="Freeform 3"/>
          <p:cNvSpPr/>
          <p:nvPr/>
        </p:nvSpPr>
        <p:spPr>
          <a:xfrm>
            <a:off x="5662478" y="1836071"/>
            <a:ext cx="1501647" cy="481330"/>
          </a:xfrm>
          <a:custGeom>
            <a:avLst/>
            <a:gdLst>
              <a:gd name="connsiteX0" fmla="*/ 6350 w 1501647"/>
              <a:gd name="connsiteY0" fmla="*/ 6350 h 481330"/>
              <a:gd name="connsiteX1" fmla="*/ 6350 w 1501647"/>
              <a:gd name="connsiteY1" fmla="*/ 474979 h 481330"/>
              <a:gd name="connsiteX2" fmla="*/ 1495297 w 1501647"/>
              <a:gd name="connsiteY2" fmla="*/ 474979 h 481330"/>
              <a:gd name="connsiteX3" fmla="*/ 1495297 w 1501647"/>
              <a:gd name="connsiteY3" fmla="*/ 6350 h 481330"/>
              <a:gd name="connsiteX4" fmla="*/ 6350 w 1501647"/>
              <a:gd name="connsiteY4" fmla="*/ 6350 h 4813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01647" h="481330">
                <a:moveTo>
                  <a:pt x="6350" y="6350"/>
                </a:moveTo>
                <a:lnTo>
                  <a:pt x="6350" y="474979"/>
                </a:lnTo>
                <a:lnTo>
                  <a:pt x="1495297" y="474979"/>
                </a:lnTo>
                <a:lnTo>
                  <a:pt x="1495297"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9" name="Freeform 3"/>
          <p:cNvSpPr/>
          <p:nvPr/>
        </p:nvSpPr>
        <p:spPr>
          <a:xfrm>
            <a:off x="545902" y="2542699"/>
            <a:ext cx="1241298" cy="417576"/>
          </a:xfrm>
          <a:custGeom>
            <a:avLst/>
            <a:gdLst>
              <a:gd name="connsiteX0" fmla="*/ 0 w 1241298"/>
              <a:gd name="connsiteY0" fmla="*/ 0 h 417576"/>
              <a:gd name="connsiteX1" fmla="*/ 0 w 1241298"/>
              <a:gd name="connsiteY1" fmla="*/ 417576 h 417576"/>
              <a:gd name="connsiteX2" fmla="*/ 1241298 w 1241298"/>
              <a:gd name="connsiteY2" fmla="*/ 417576 h 417576"/>
              <a:gd name="connsiteX3" fmla="*/ 1241298 w 1241298"/>
              <a:gd name="connsiteY3" fmla="*/ 0 h 417576"/>
              <a:gd name="connsiteX4" fmla="*/ 0 w 1241298"/>
              <a:gd name="connsiteY4" fmla="*/ 0 h 4175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1298" h="417576">
                <a:moveTo>
                  <a:pt x="0" y="0"/>
                </a:moveTo>
                <a:lnTo>
                  <a:pt x="0" y="417576"/>
                </a:lnTo>
                <a:lnTo>
                  <a:pt x="1241298" y="417576"/>
                </a:lnTo>
                <a:lnTo>
                  <a:pt x="1241298"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0" name="Freeform 3"/>
          <p:cNvSpPr/>
          <p:nvPr/>
        </p:nvSpPr>
        <p:spPr>
          <a:xfrm>
            <a:off x="539552" y="2536349"/>
            <a:ext cx="1253998" cy="430276"/>
          </a:xfrm>
          <a:custGeom>
            <a:avLst/>
            <a:gdLst>
              <a:gd name="connsiteX0" fmla="*/ 6350 w 1253998"/>
              <a:gd name="connsiteY0" fmla="*/ 6350 h 430276"/>
              <a:gd name="connsiteX1" fmla="*/ 6350 w 1253998"/>
              <a:gd name="connsiteY1" fmla="*/ 423926 h 430276"/>
              <a:gd name="connsiteX2" fmla="*/ 1247648 w 1253998"/>
              <a:gd name="connsiteY2" fmla="*/ 423926 h 430276"/>
              <a:gd name="connsiteX3" fmla="*/ 1247648 w 1253998"/>
              <a:gd name="connsiteY3" fmla="*/ 6350 h 430276"/>
              <a:gd name="connsiteX4" fmla="*/ 6350 w 1253998"/>
              <a:gd name="connsiteY4" fmla="*/ 6350 h 4302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3998" h="430276">
                <a:moveTo>
                  <a:pt x="6350" y="6350"/>
                </a:moveTo>
                <a:lnTo>
                  <a:pt x="6350" y="423926"/>
                </a:lnTo>
                <a:lnTo>
                  <a:pt x="1247648" y="423926"/>
                </a:lnTo>
                <a:lnTo>
                  <a:pt x="1247648"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1" name="Freeform 3"/>
          <p:cNvSpPr/>
          <p:nvPr/>
        </p:nvSpPr>
        <p:spPr>
          <a:xfrm>
            <a:off x="2323648" y="2542699"/>
            <a:ext cx="1242060" cy="417576"/>
          </a:xfrm>
          <a:custGeom>
            <a:avLst/>
            <a:gdLst>
              <a:gd name="connsiteX0" fmla="*/ 0 w 1242060"/>
              <a:gd name="connsiteY0" fmla="*/ 0 h 417576"/>
              <a:gd name="connsiteX1" fmla="*/ 0 w 1242060"/>
              <a:gd name="connsiteY1" fmla="*/ 417576 h 417576"/>
              <a:gd name="connsiteX2" fmla="*/ 1242059 w 1242060"/>
              <a:gd name="connsiteY2" fmla="*/ 417576 h 417576"/>
              <a:gd name="connsiteX3" fmla="*/ 1242059 w 1242060"/>
              <a:gd name="connsiteY3" fmla="*/ 0 h 417576"/>
              <a:gd name="connsiteX4" fmla="*/ 0 w 1242060"/>
              <a:gd name="connsiteY4" fmla="*/ 0 h 4175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2060" h="417576">
                <a:moveTo>
                  <a:pt x="0" y="0"/>
                </a:moveTo>
                <a:lnTo>
                  <a:pt x="0" y="417576"/>
                </a:lnTo>
                <a:lnTo>
                  <a:pt x="1242059" y="417576"/>
                </a:lnTo>
                <a:lnTo>
                  <a:pt x="1242059"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2" name="Freeform 3"/>
          <p:cNvSpPr/>
          <p:nvPr/>
        </p:nvSpPr>
        <p:spPr>
          <a:xfrm>
            <a:off x="2317298" y="2536349"/>
            <a:ext cx="1253997" cy="430276"/>
          </a:xfrm>
          <a:custGeom>
            <a:avLst/>
            <a:gdLst>
              <a:gd name="connsiteX0" fmla="*/ 6350 w 1253997"/>
              <a:gd name="connsiteY0" fmla="*/ 6350 h 430276"/>
              <a:gd name="connsiteX1" fmla="*/ 6350 w 1253997"/>
              <a:gd name="connsiteY1" fmla="*/ 423926 h 430276"/>
              <a:gd name="connsiteX2" fmla="*/ 1247647 w 1253997"/>
              <a:gd name="connsiteY2" fmla="*/ 423926 h 430276"/>
              <a:gd name="connsiteX3" fmla="*/ 1247647 w 1253997"/>
              <a:gd name="connsiteY3" fmla="*/ 6350 h 430276"/>
              <a:gd name="connsiteX4" fmla="*/ 6350 w 1253997"/>
              <a:gd name="connsiteY4" fmla="*/ 6350 h 4302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3997" h="430276">
                <a:moveTo>
                  <a:pt x="6350" y="6350"/>
                </a:moveTo>
                <a:lnTo>
                  <a:pt x="6350" y="423926"/>
                </a:lnTo>
                <a:lnTo>
                  <a:pt x="1247647" y="423926"/>
                </a:lnTo>
                <a:lnTo>
                  <a:pt x="1247647"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3" name="Freeform 3"/>
          <p:cNvSpPr/>
          <p:nvPr/>
        </p:nvSpPr>
        <p:spPr>
          <a:xfrm>
            <a:off x="1160582" y="2325275"/>
            <a:ext cx="901192" cy="223773"/>
          </a:xfrm>
          <a:custGeom>
            <a:avLst/>
            <a:gdLst>
              <a:gd name="connsiteX0" fmla="*/ 6350 w 901192"/>
              <a:gd name="connsiteY0" fmla="*/ 217423 h 223773"/>
              <a:gd name="connsiteX1" fmla="*/ 6350 w 901192"/>
              <a:gd name="connsiteY1" fmla="*/ 113029 h 223773"/>
              <a:gd name="connsiteX2" fmla="*/ 894842 w 901192"/>
              <a:gd name="connsiteY2" fmla="*/ 113029 h 223773"/>
              <a:gd name="connsiteX3" fmla="*/ 894842 w 901192"/>
              <a:gd name="connsiteY3" fmla="*/ 6350 h 223773"/>
            </a:gdLst>
            <a:ahLst/>
            <a:cxnLst>
              <a:cxn ang="0">
                <a:pos x="connsiteX0" y="connsiteY0"/>
              </a:cxn>
              <a:cxn ang="1">
                <a:pos x="connsiteX1" y="connsiteY1"/>
              </a:cxn>
              <a:cxn ang="2">
                <a:pos x="connsiteX2" y="connsiteY2"/>
              </a:cxn>
              <a:cxn ang="3">
                <a:pos x="connsiteX3" y="connsiteY3"/>
              </a:cxn>
            </a:cxnLst>
            <a:rect l="l" t="t" r="r" b="b"/>
            <a:pathLst>
              <a:path w="901192" h="223773">
                <a:moveTo>
                  <a:pt x="6350" y="217423"/>
                </a:moveTo>
                <a:lnTo>
                  <a:pt x="6350" y="113029"/>
                </a:lnTo>
                <a:lnTo>
                  <a:pt x="894842" y="113029"/>
                </a:lnTo>
                <a:lnTo>
                  <a:pt x="89484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24" name="Freeform 3"/>
          <p:cNvSpPr/>
          <p:nvPr/>
        </p:nvSpPr>
        <p:spPr>
          <a:xfrm>
            <a:off x="2049074" y="2325275"/>
            <a:ext cx="901953" cy="223773"/>
          </a:xfrm>
          <a:custGeom>
            <a:avLst/>
            <a:gdLst>
              <a:gd name="connsiteX0" fmla="*/ 895603 w 901953"/>
              <a:gd name="connsiteY0" fmla="*/ 217423 h 223773"/>
              <a:gd name="connsiteX1" fmla="*/ 895603 w 901953"/>
              <a:gd name="connsiteY1" fmla="*/ 113029 h 223773"/>
              <a:gd name="connsiteX2" fmla="*/ 6350 w 901953"/>
              <a:gd name="connsiteY2" fmla="*/ 113029 h 223773"/>
              <a:gd name="connsiteX3" fmla="*/ 6350 w 901953"/>
              <a:gd name="connsiteY3" fmla="*/ 6350 h 223773"/>
            </a:gdLst>
            <a:ahLst/>
            <a:cxnLst>
              <a:cxn ang="0">
                <a:pos x="connsiteX0" y="connsiteY0"/>
              </a:cxn>
              <a:cxn ang="1">
                <a:pos x="connsiteX1" y="connsiteY1"/>
              </a:cxn>
              <a:cxn ang="2">
                <a:pos x="connsiteX2" y="connsiteY2"/>
              </a:cxn>
              <a:cxn ang="3">
                <a:pos x="connsiteX3" y="connsiteY3"/>
              </a:cxn>
            </a:cxnLst>
            <a:rect l="l" t="t" r="r" b="b"/>
            <a:pathLst>
              <a:path w="901953" h="223773">
                <a:moveTo>
                  <a:pt x="895603" y="217423"/>
                </a:moveTo>
                <a:lnTo>
                  <a:pt x="895603" y="113029"/>
                </a:lnTo>
                <a:lnTo>
                  <a:pt x="6350" y="113029"/>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25" name="Freeform 3"/>
          <p:cNvSpPr/>
          <p:nvPr/>
        </p:nvSpPr>
        <p:spPr>
          <a:xfrm>
            <a:off x="4067104" y="2558700"/>
            <a:ext cx="1274826" cy="401574"/>
          </a:xfrm>
          <a:custGeom>
            <a:avLst/>
            <a:gdLst>
              <a:gd name="connsiteX0" fmla="*/ 0 w 1274826"/>
              <a:gd name="connsiteY0" fmla="*/ 0 h 401574"/>
              <a:gd name="connsiteX1" fmla="*/ 0 w 1274826"/>
              <a:gd name="connsiteY1" fmla="*/ 401574 h 401574"/>
              <a:gd name="connsiteX2" fmla="*/ 1274826 w 1274826"/>
              <a:gd name="connsiteY2" fmla="*/ 401574 h 401574"/>
              <a:gd name="connsiteX3" fmla="*/ 1274826 w 1274826"/>
              <a:gd name="connsiteY3" fmla="*/ 0 h 401574"/>
              <a:gd name="connsiteX4" fmla="*/ 0 w 1274826"/>
              <a:gd name="connsiteY4" fmla="*/ 0 h 401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4826" h="401574">
                <a:moveTo>
                  <a:pt x="0" y="0"/>
                </a:moveTo>
                <a:lnTo>
                  <a:pt x="0" y="401574"/>
                </a:lnTo>
                <a:lnTo>
                  <a:pt x="1274826" y="401574"/>
                </a:lnTo>
                <a:lnTo>
                  <a:pt x="1274826"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Freeform 3"/>
          <p:cNvSpPr/>
          <p:nvPr/>
        </p:nvSpPr>
        <p:spPr>
          <a:xfrm>
            <a:off x="4060754" y="2552350"/>
            <a:ext cx="1287526" cy="414274"/>
          </a:xfrm>
          <a:custGeom>
            <a:avLst/>
            <a:gdLst>
              <a:gd name="connsiteX0" fmla="*/ 6350 w 1287526"/>
              <a:gd name="connsiteY0" fmla="*/ 6350 h 414274"/>
              <a:gd name="connsiteX1" fmla="*/ 6350 w 1287526"/>
              <a:gd name="connsiteY1" fmla="*/ 407924 h 414274"/>
              <a:gd name="connsiteX2" fmla="*/ 1281176 w 1287526"/>
              <a:gd name="connsiteY2" fmla="*/ 407924 h 414274"/>
              <a:gd name="connsiteX3" fmla="*/ 1281176 w 1287526"/>
              <a:gd name="connsiteY3" fmla="*/ 6350 h 414274"/>
              <a:gd name="connsiteX4" fmla="*/ 6350 w 1287526"/>
              <a:gd name="connsiteY4" fmla="*/ 6350 h 4142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7526" h="414274">
                <a:moveTo>
                  <a:pt x="6350" y="6350"/>
                </a:moveTo>
                <a:lnTo>
                  <a:pt x="6350" y="407924"/>
                </a:lnTo>
                <a:lnTo>
                  <a:pt x="1281176" y="407924"/>
                </a:lnTo>
                <a:lnTo>
                  <a:pt x="1281176"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7" name="Freeform 3"/>
          <p:cNvSpPr/>
          <p:nvPr/>
        </p:nvSpPr>
        <p:spPr>
          <a:xfrm>
            <a:off x="5777020" y="2558700"/>
            <a:ext cx="1274825" cy="401574"/>
          </a:xfrm>
          <a:custGeom>
            <a:avLst/>
            <a:gdLst>
              <a:gd name="connsiteX0" fmla="*/ 0 w 1274825"/>
              <a:gd name="connsiteY0" fmla="*/ 0 h 401574"/>
              <a:gd name="connsiteX1" fmla="*/ 0 w 1274825"/>
              <a:gd name="connsiteY1" fmla="*/ 401574 h 401574"/>
              <a:gd name="connsiteX2" fmla="*/ 1274825 w 1274825"/>
              <a:gd name="connsiteY2" fmla="*/ 401574 h 401574"/>
              <a:gd name="connsiteX3" fmla="*/ 1274825 w 1274825"/>
              <a:gd name="connsiteY3" fmla="*/ 0 h 401574"/>
              <a:gd name="connsiteX4" fmla="*/ 0 w 1274825"/>
              <a:gd name="connsiteY4" fmla="*/ 0 h 401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4825" h="401574">
                <a:moveTo>
                  <a:pt x="0" y="0"/>
                </a:moveTo>
                <a:lnTo>
                  <a:pt x="0" y="401574"/>
                </a:lnTo>
                <a:lnTo>
                  <a:pt x="1274825" y="401574"/>
                </a:lnTo>
                <a:lnTo>
                  <a:pt x="1274825"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8" name="Freeform 3"/>
          <p:cNvSpPr/>
          <p:nvPr/>
        </p:nvSpPr>
        <p:spPr>
          <a:xfrm>
            <a:off x="5770670" y="2552350"/>
            <a:ext cx="1286763" cy="414274"/>
          </a:xfrm>
          <a:custGeom>
            <a:avLst/>
            <a:gdLst>
              <a:gd name="connsiteX0" fmla="*/ 6350 w 1286763"/>
              <a:gd name="connsiteY0" fmla="*/ 6350 h 414274"/>
              <a:gd name="connsiteX1" fmla="*/ 6350 w 1286763"/>
              <a:gd name="connsiteY1" fmla="*/ 407924 h 414274"/>
              <a:gd name="connsiteX2" fmla="*/ 1280413 w 1286763"/>
              <a:gd name="connsiteY2" fmla="*/ 407924 h 414274"/>
              <a:gd name="connsiteX3" fmla="*/ 1280413 w 1286763"/>
              <a:gd name="connsiteY3" fmla="*/ 6350 h 414274"/>
              <a:gd name="connsiteX4" fmla="*/ 6350 w 1286763"/>
              <a:gd name="connsiteY4" fmla="*/ 6350 h 4142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6763" h="414274">
                <a:moveTo>
                  <a:pt x="6350" y="6350"/>
                </a:moveTo>
                <a:lnTo>
                  <a:pt x="6350" y="407924"/>
                </a:lnTo>
                <a:lnTo>
                  <a:pt x="1280413" y="407924"/>
                </a:lnTo>
                <a:lnTo>
                  <a:pt x="1280413"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9" name="Freeform 3"/>
          <p:cNvSpPr/>
          <p:nvPr/>
        </p:nvSpPr>
        <p:spPr>
          <a:xfrm>
            <a:off x="7486185" y="2558700"/>
            <a:ext cx="1274826" cy="401574"/>
          </a:xfrm>
          <a:custGeom>
            <a:avLst/>
            <a:gdLst>
              <a:gd name="connsiteX0" fmla="*/ 0 w 1274826"/>
              <a:gd name="connsiteY0" fmla="*/ 0 h 401574"/>
              <a:gd name="connsiteX1" fmla="*/ 0 w 1274826"/>
              <a:gd name="connsiteY1" fmla="*/ 401574 h 401574"/>
              <a:gd name="connsiteX2" fmla="*/ 1274826 w 1274826"/>
              <a:gd name="connsiteY2" fmla="*/ 401574 h 401574"/>
              <a:gd name="connsiteX3" fmla="*/ 1274826 w 1274826"/>
              <a:gd name="connsiteY3" fmla="*/ 0 h 401574"/>
              <a:gd name="connsiteX4" fmla="*/ 0 w 1274826"/>
              <a:gd name="connsiteY4" fmla="*/ 0 h 401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74826" h="401574">
                <a:moveTo>
                  <a:pt x="0" y="0"/>
                </a:moveTo>
                <a:lnTo>
                  <a:pt x="0" y="401574"/>
                </a:lnTo>
                <a:lnTo>
                  <a:pt x="1274826" y="401574"/>
                </a:lnTo>
                <a:lnTo>
                  <a:pt x="1274826" y="0"/>
                </a:lnTo>
                <a:lnTo>
                  <a:pt x="0" y="0"/>
                </a:lnTo>
              </a:path>
            </a:pathLst>
          </a:custGeom>
          <a:solidFill>
            <a:srgbClr val="99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0" name="Freeform 3"/>
          <p:cNvSpPr/>
          <p:nvPr/>
        </p:nvSpPr>
        <p:spPr>
          <a:xfrm>
            <a:off x="7479835" y="2552350"/>
            <a:ext cx="1287526" cy="414274"/>
          </a:xfrm>
          <a:custGeom>
            <a:avLst/>
            <a:gdLst>
              <a:gd name="connsiteX0" fmla="*/ 6350 w 1287526"/>
              <a:gd name="connsiteY0" fmla="*/ 6350 h 414274"/>
              <a:gd name="connsiteX1" fmla="*/ 6350 w 1287526"/>
              <a:gd name="connsiteY1" fmla="*/ 407924 h 414274"/>
              <a:gd name="connsiteX2" fmla="*/ 1281176 w 1287526"/>
              <a:gd name="connsiteY2" fmla="*/ 407924 h 414274"/>
              <a:gd name="connsiteX3" fmla="*/ 1281176 w 1287526"/>
              <a:gd name="connsiteY3" fmla="*/ 6350 h 414274"/>
              <a:gd name="connsiteX4" fmla="*/ 6350 w 1287526"/>
              <a:gd name="connsiteY4" fmla="*/ 6350 h 4142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7526" h="414274">
                <a:moveTo>
                  <a:pt x="6350" y="6350"/>
                </a:moveTo>
                <a:lnTo>
                  <a:pt x="6350" y="407924"/>
                </a:lnTo>
                <a:lnTo>
                  <a:pt x="1281176" y="407924"/>
                </a:lnTo>
                <a:lnTo>
                  <a:pt x="1281176"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1" name="Freeform 3"/>
          <p:cNvSpPr/>
          <p:nvPr/>
        </p:nvSpPr>
        <p:spPr>
          <a:xfrm>
            <a:off x="4698548" y="2350421"/>
            <a:ext cx="1722615" cy="214629"/>
          </a:xfrm>
          <a:custGeom>
            <a:avLst/>
            <a:gdLst>
              <a:gd name="connsiteX0" fmla="*/ 6350 w 1722615"/>
              <a:gd name="connsiteY0" fmla="*/ 208279 h 214629"/>
              <a:gd name="connsiteX1" fmla="*/ 6350 w 1722615"/>
              <a:gd name="connsiteY1" fmla="*/ 108457 h 214629"/>
              <a:gd name="connsiteX2" fmla="*/ 1716265 w 1722615"/>
              <a:gd name="connsiteY2" fmla="*/ 108457 h 214629"/>
              <a:gd name="connsiteX3" fmla="*/ 1716265 w 1722615"/>
              <a:gd name="connsiteY3" fmla="*/ 6350 h 214629"/>
            </a:gdLst>
            <a:ahLst/>
            <a:cxnLst>
              <a:cxn ang="0">
                <a:pos x="connsiteX0" y="connsiteY0"/>
              </a:cxn>
              <a:cxn ang="1">
                <a:pos x="connsiteX1" y="connsiteY1"/>
              </a:cxn>
              <a:cxn ang="2">
                <a:pos x="connsiteX2" y="connsiteY2"/>
              </a:cxn>
              <a:cxn ang="3">
                <a:pos x="connsiteX3" y="connsiteY3"/>
              </a:cxn>
            </a:cxnLst>
            <a:rect l="l" t="t" r="r" b="b"/>
            <a:pathLst>
              <a:path w="1722615" h="214629">
                <a:moveTo>
                  <a:pt x="6350" y="208279"/>
                </a:moveTo>
                <a:lnTo>
                  <a:pt x="6350" y="108457"/>
                </a:lnTo>
                <a:lnTo>
                  <a:pt x="1716265" y="108457"/>
                </a:lnTo>
                <a:lnTo>
                  <a:pt x="171626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32" name="Freeform 3"/>
          <p:cNvSpPr/>
          <p:nvPr/>
        </p:nvSpPr>
        <p:spPr>
          <a:xfrm>
            <a:off x="6408464" y="2350421"/>
            <a:ext cx="22225" cy="214629"/>
          </a:xfrm>
          <a:custGeom>
            <a:avLst/>
            <a:gdLst>
              <a:gd name="connsiteX0" fmla="*/ 6350 w 22225"/>
              <a:gd name="connsiteY0" fmla="*/ 208279 h 214629"/>
              <a:gd name="connsiteX1" fmla="*/ 6350 w 22225"/>
              <a:gd name="connsiteY1" fmla="*/ 6350 h 214629"/>
            </a:gdLst>
            <a:ahLst/>
            <a:cxnLst>
              <a:cxn ang="0">
                <a:pos x="connsiteX0" y="connsiteY0"/>
              </a:cxn>
              <a:cxn ang="1">
                <a:pos x="connsiteX1" y="connsiteY1"/>
              </a:cxn>
            </a:cxnLst>
            <a:rect l="l" t="t" r="r" b="b"/>
            <a:pathLst>
              <a:path w="22225" h="214629">
                <a:moveTo>
                  <a:pt x="6350" y="208279"/>
                </a:move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33" name="Freeform 3"/>
          <p:cNvSpPr/>
          <p:nvPr/>
        </p:nvSpPr>
        <p:spPr>
          <a:xfrm>
            <a:off x="6408464" y="2350421"/>
            <a:ext cx="1721116" cy="214629"/>
          </a:xfrm>
          <a:custGeom>
            <a:avLst/>
            <a:gdLst>
              <a:gd name="connsiteX0" fmla="*/ 1714766 w 1721116"/>
              <a:gd name="connsiteY0" fmla="*/ 208279 h 214629"/>
              <a:gd name="connsiteX1" fmla="*/ 1714766 w 1721116"/>
              <a:gd name="connsiteY1" fmla="*/ 108457 h 214629"/>
              <a:gd name="connsiteX2" fmla="*/ 6350 w 1721116"/>
              <a:gd name="connsiteY2" fmla="*/ 108457 h 214629"/>
              <a:gd name="connsiteX3" fmla="*/ 6350 w 1721116"/>
              <a:gd name="connsiteY3" fmla="*/ 6350 h 214629"/>
            </a:gdLst>
            <a:ahLst/>
            <a:cxnLst>
              <a:cxn ang="0">
                <a:pos x="connsiteX0" y="connsiteY0"/>
              </a:cxn>
              <a:cxn ang="1">
                <a:pos x="connsiteX1" y="connsiteY1"/>
              </a:cxn>
              <a:cxn ang="2">
                <a:pos x="connsiteX2" y="connsiteY2"/>
              </a:cxn>
              <a:cxn ang="3">
                <a:pos x="connsiteX3" y="connsiteY3"/>
              </a:cxn>
            </a:cxnLst>
            <a:rect l="l" t="t" r="r" b="b"/>
            <a:pathLst>
              <a:path w="1721116" h="214629">
                <a:moveTo>
                  <a:pt x="1714766" y="208279"/>
                </a:moveTo>
                <a:lnTo>
                  <a:pt x="1714766" y="108457"/>
                </a:lnTo>
                <a:lnTo>
                  <a:pt x="6350" y="108457"/>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34" name="Freeform 3"/>
          <p:cNvSpPr/>
          <p:nvPr/>
        </p:nvSpPr>
        <p:spPr>
          <a:xfrm>
            <a:off x="2049074" y="1580800"/>
            <a:ext cx="2159253" cy="267970"/>
          </a:xfrm>
          <a:custGeom>
            <a:avLst/>
            <a:gdLst>
              <a:gd name="connsiteX0" fmla="*/ 6350 w 2159253"/>
              <a:gd name="connsiteY0" fmla="*/ 261620 h 267970"/>
              <a:gd name="connsiteX1" fmla="*/ 6350 w 2159253"/>
              <a:gd name="connsiteY1" fmla="*/ 135127 h 267970"/>
              <a:gd name="connsiteX2" fmla="*/ 2152903 w 2159253"/>
              <a:gd name="connsiteY2" fmla="*/ 135127 h 267970"/>
              <a:gd name="connsiteX3" fmla="*/ 2152903 w 2159253"/>
              <a:gd name="connsiteY3" fmla="*/ 6350 h 267970"/>
            </a:gdLst>
            <a:ahLst/>
            <a:cxnLst>
              <a:cxn ang="0">
                <a:pos x="connsiteX0" y="connsiteY0"/>
              </a:cxn>
              <a:cxn ang="1">
                <a:pos x="connsiteX1" y="connsiteY1"/>
              </a:cxn>
              <a:cxn ang="2">
                <a:pos x="connsiteX2" y="connsiteY2"/>
              </a:cxn>
              <a:cxn ang="3">
                <a:pos x="connsiteX3" y="connsiteY3"/>
              </a:cxn>
            </a:cxnLst>
            <a:rect l="l" t="t" r="r" b="b"/>
            <a:pathLst>
              <a:path w="2159253" h="267970">
                <a:moveTo>
                  <a:pt x="6350" y="261620"/>
                </a:moveTo>
                <a:lnTo>
                  <a:pt x="6350" y="135127"/>
                </a:lnTo>
                <a:lnTo>
                  <a:pt x="2152903" y="135127"/>
                </a:lnTo>
                <a:lnTo>
                  <a:pt x="215290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35" name="Freeform 3"/>
          <p:cNvSpPr/>
          <p:nvPr/>
        </p:nvSpPr>
        <p:spPr>
          <a:xfrm>
            <a:off x="547426" y="3033426"/>
            <a:ext cx="1241298" cy="3124200"/>
          </a:xfrm>
          <a:custGeom>
            <a:avLst/>
            <a:gdLst>
              <a:gd name="connsiteX0" fmla="*/ 0 w 1241298"/>
              <a:gd name="connsiteY0" fmla="*/ 0 h 3124200"/>
              <a:gd name="connsiteX1" fmla="*/ 0 w 1241298"/>
              <a:gd name="connsiteY1" fmla="*/ 3124200 h 3124200"/>
              <a:gd name="connsiteX2" fmla="*/ 1241298 w 1241298"/>
              <a:gd name="connsiteY2" fmla="*/ 3124200 h 3124200"/>
              <a:gd name="connsiteX3" fmla="*/ 1241298 w 1241298"/>
              <a:gd name="connsiteY3" fmla="*/ 0 h 3124200"/>
              <a:gd name="connsiteX4" fmla="*/ 0 w 1241298"/>
              <a:gd name="connsiteY4" fmla="*/ 0 h 3124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1298" h="3124200">
                <a:moveTo>
                  <a:pt x="0" y="0"/>
                </a:moveTo>
                <a:lnTo>
                  <a:pt x="0" y="3124200"/>
                </a:lnTo>
                <a:lnTo>
                  <a:pt x="1241298" y="3124200"/>
                </a:lnTo>
                <a:lnTo>
                  <a:pt x="1241298"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6" name="Freeform 3"/>
          <p:cNvSpPr/>
          <p:nvPr/>
        </p:nvSpPr>
        <p:spPr>
          <a:xfrm>
            <a:off x="541076" y="3027076"/>
            <a:ext cx="1253998" cy="3136900"/>
          </a:xfrm>
          <a:custGeom>
            <a:avLst/>
            <a:gdLst>
              <a:gd name="connsiteX0" fmla="*/ 6350 w 1253998"/>
              <a:gd name="connsiteY0" fmla="*/ 6350 h 3136900"/>
              <a:gd name="connsiteX1" fmla="*/ 6350 w 1253998"/>
              <a:gd name="connsiteY1" fmla="*/ 3130550 h 3136900"/>
              <a:gd name="connsiteX2" fmla="*/ 1247648 w 1253998"/>
              <a:gd name="connsiteY2" fmla="*/ 3130550 h 3136900"/>
              <a:gd name="connsiteX3" fmla="*/ 1247648 w 1253998"/>
              <a:gd name="connsiteY3" fmla="*/ 6350 h 3136900"/>
              <a:gd name="connsiteX4" fmla="*/ 6350 w 1253998"/>
              <a:gd name="connsiteY4" fmla="*/ 6350 h 313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3998" h="3136900">
                <a:moveTo>
                  <a:pt x="6350" y="6350"/>
                </a:moveTo>
                <a:lnTo>
                  <a:pt x="6350" y="3130550"/>
                </a:lnTo>
                <a:lnTo>
                  <a:pt x="1247648" y="3130550"/>
                </a:lnTo>
                <a:lnTo>
                  <a:pt x="1247648"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7" name="Freeform 3"/>
          <p:cNvSpPr/>
          <p:nvPr/>
        </p:nvSpPr>
        <p:spPr>
          <a:xfrm>
            <a:off x="2327458" y="3033426"/>
            <a:ext cx="1241298" cy="3137154"/>
          </a:xfrm>
          <a:custGeom>
            <a:avLst/>
            <a:gdLst>
              <a:gd name="connsiteX0" fmla="*/ 0 w 1241298"/>
              <a:gd name="connsiteY0" fmla="*/ 0 h 3137154"/>
              <a:gd name="connsiteX1" fmla="*/ 0 w 1241298"/>
              <a:gd name="connsiteY1" fmla="*/ 3137154 h 3137154"/>
              <a:gd name="connsiteX2" fmla="*/ 1241298 w 1241298"/>
              <a:gd name="connsiteY2" fmla="*/ 3137154 h 3137154"/>
              <a:gd name="connsiteX3" fmla="*/ 1241298 w 1241298"/>
              <a:gd name="connsiteY3" fmla="*/ 0 h 3137154"/>
              <a:gd name="connsiteX4" fmla="*/ 0 w 1241298"/>
              <a:gd name="connsiteY4" fmla="*/ 0 h 31371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1298" h="3137154">
                <a:moveTo>
                  <a:pt x="0" y="0"/>
                </a:moveTo>
                <a:lnTo>
                  <a:pt x="0" y="3137154"/>
                </a:lnTo>
                <a:lnTo>
                  <a:pt x="1241298" y="3137154"/>
                </a:lnTo>
                <a:lnTo>
                  <a:pt x="1241298"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8" name="Freeform 3"/>
          <p:cNvSpPr/>
          <p:nvPr/>
        </p:nvSpPr>
        <p:spPr>
          <a:xfrm>
            <a:off x="2320346" y="3027076"/>
            <a:ext cx="1254760" cy="3149854"/>
          </a:xfrm>
          <a:custGeom>
            <a:avLst/>
            <a:gdLst>
              <a:gd name="connsiteX0" fmla="*/ 6350 w 1254760"/>
              <a:gd name="connsiteY0" fmla="*/ 6350 h 3149854"/>
              <a:gd name="connsiteX1" fmla="*/ 6350 w 1254760"/>
              <a:gd name="connsiteY1" fmla="*/ 3143504 h 3149854"/>
              <a:gd name="connsiteX2" fmla="*/ 1248410 w 1254760"/>
              <a:gd name="connsiteY2" fmla="*/ 3143504 h 3149854"/>
              <a:gd name="connsiteX3" fmla="*/ 1248410 w 1254760"/>
              <a:gd name="connsiteY3" fmla="*/ 6350 h 3149854"/>
              <a:gd name="connsiteX4" fmla="*/ 6350 w 1254760"/>
              <a:gd name="connsiteY4" fmla="*/ 6350 h 31498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4760" h="3149854">
                <a:moveTo>
                  <a:pt x="6350" y="6350"/>
                </a:moveTo>
                <a:lnTo>
                  <a:pt x="6350" y="3143504"/>
                </a:lnTo>
                <a:lnTo>
                  <a:pt x="1248410" y="3143504"/>
                </a:lnTo>
                <a:lnTo>
                  <a:pt x="1248410"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9" name="Freeform 3"/>
          <p:cNvSpPr/>
          <p:nvPr/>
        </p:nvSpPr>
        <p:spPr>
          <a:xfrm>
            <a:off x="4064056" y="3033426"/>
            <a:ext cx="1296923" cy="3137154"/>
          </a:xfrm>
          <a:custGeom>
            <a:avLst/>
            <a:gdLst>
              <a:gd name="connsiteX0" fmla="*/ 0 w 1296923"/>
              <a:gd name="connsiteY0" fmla="*/ 0 h 3137154"/>
              <a:gd name="connsiteX1" fmla="*/ 0 w 1296923"/>
              <a:gd name="connsiteY1" fmla="*/ 3137154 h 3137154"/>
              <a:gd name="connsiteX2" fmla="*/ 1296923 w 1296923"/>
              <a:gd name="connsiteY2" fmla="*/ 3137154 h 3137154"/>
              <a:gd name="connsiteX3" fmla="*/ 1296923 w 1296923"/>
              <a:gd name="connsiteY3" fmla="*/ 0 h 3137154"/>
              <a:gd name="connsiteX4" fmla="*/ 0 w 1296923"/>
              <a:gd name="connsiteY4" fmla="*/ 0 h 31371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96923" h="3137154">
                <a:moveTo>
                  <a:pt x="0" y="0"/>
                </a:moveTo>
                <a:lnTo>
                  <a:pt x="0" y="3137154"/>
                </a:lnTo>
                <a:lnTo>
                  <a:pt x="1296923" y="3137154"/>
                </a:lnTo>
                <a:lnTo>
                  <a:pt x="12969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0" name="Freeform 3"/>
          <p:cNvSpPr/>
          <p:nvPr/>
        </p:nvSpPr>
        <p:spPr>
          <a:xfrm>
            <a:off x="4057706" y="3027076"/>
            <a:ext cx="1309623" cy="3149854"/>
          </a:xfrm>
          <a:custGeom>
            <a:avLst/>
            <a:gdLst>
              <a:gd name="connsiteX0" fmla="*/ 6350 w 1309623"/>
              <a:gd name="connsiteY0" fmla="*/ 6350 h 3149854"/>
              <a:gd name="connsiteX1" fmla="*/ 6350 w 1309623"/>
              <a:gd name="connsiteY1" fmla="*/ 3143504 h 3149854"/>
              <a:gd name="connsiteX2" fmla="*/ 1303273 w 1309623"/>
              <a:gd name="connsiteY2" fmla="*/ 3143504 h 3149854"/>
              <a:gd name="connsiteX3" fmla="*/ 1303273 w 1309623"/>
              <a:gd name="connsiteY3" fmla="*/ 6350 h 3149854"/>
              <a:gd name="connsiteX4" fmla="*/ 6350 w 1309623"/>
              <a:gd name="connsiteY4" fmla="*/ 6350 h 314985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09623" h="3149854">
                <a:moveTo>
                  <a:pt x="6350" y="6350"/>
                </a:moveTo>
                <a:lnTo>
                  <a:pt x="6350" y="3143504"/>
                </a:lnTo>
                <a:lnTo>
                  <a:pt x="1303273" y="3143504"/>
                </a:lnTo>
                <a:lnTo>
                  <a:pt x="1303273"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1" name="Freeform 3"/>
          <p:cNvSpPr/>
          <p:nvPr/>
        </p:nvSpPr>
        <p:spPr>
          <a:xfrm>
            <a:off x="5771698" y="3033426"/>
            <a:ext cx="1296924" cy="3124200"/>
          </a:xfrm>
          <a:custGeom>
            <a:avLst/>
            <a:gdLst>
              <a:gd name="connsiteX0" fmla="*/ 0 w 1296924"/>
              <a:gd name="connsiteY0" fmla="*/ 0 h 3124200"/>
              <a:gd name="connsiteX1" fmla="*/ 0 w 1296924"/>
              <a:gd name="connsiteY1" fmla="*/ 3124200 h 3124200"/>
              <a:gd name="connsiteX2" fmla="*/ 1296924 w 1296924"/>
              <a:gd name="connsiteY2" fmla="*/ 3124200 h 3124200"/>
              <a:gd name="connsiteX3" fmla="*/ 1296924 w 1296924"/>
              <a:gd name="connsiteY3" fmla="*/ 0 h 3124200"/>
              <a:gd name="connsiteX4" fmla="*/ 0 w 1296924"/>
              <a:gd name="connsiteY4" fmla="*/ 0 h 3124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96924" h="3124200">
                <a:moveTo>
                  <a:pt x="0" y="0"/>
                </a:moveTo>
                <a:lnTo>
                  <a:pt x="0" y="3124200"/>
                </a:lnTo>
                <a:lnTo>
                  <a:pt x="1296924" y="3124200"/>
                </a:lnTo>
                <a:lnTo>
                  <a:pt x="1296924"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2" name="Freeform 3"/>
          <p:cNvSpPr/>
          <p:nvPr/>
        </p:nvSpPr>
        <p:spPr>
          <a:xfrm>
            <a:off x="5765348" y="3027076"/>
            <a:ext cx="1309624" cy="3136900"/>
          </a:xfrm>
          <a:custGeom>
            <a:avLst/>
            <a:gdLst>
              <a:gd name="connsiteX0" fmla="*/ 6350 w 1309624"/>
              <a:gd name="connsiteY0" fmla="*/ 6350 h 3136900"/>
              <a:gd name="connsiteX1" fmla="*/ 6350 w 1309624"/>
              <a:gd name="connsiteY1" fmla="*/ 3130550 h 3136900"/>
              <a:gd name="connsiteX2" fmla="*/ 1303274 w 1309624"/>
              <a:gd name="connsiteY2" fmla="*/ 3130550 h 3136900"/>
              <a:gd name="connsiteX3" fmla="*/ 1303274 w 1309624"/>
              <a:gd name="connsiteY3" fmla="*/ 6350 h 3136900"/>
              <a:gd name="connsiteX4" fmla="*/ 6350 w 1309624"/>
              <a:gd name="connsiteY4" fmla="*/ 6350 h 313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09624" h="3136900">
                <a:moveTo>
                  <a:pt x="6350" y="6350"/>
                </a:moveTo>
                <a:lnTo>
                  <a:pt x="6350" y="3130550"/>
                </a:lnTo>
                <a:lnTo>
                  <a:pt x="1303274" y="3130550"/>
                </a:lnTo>
                <a:lnTo>
                  <a:pt x="1303274"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3" name="Freeform 3"/>
          <p:cNvSpPr/>
          <p:nvPr/>
        </p:nvSpPr>
        <p:spPr>
          <a:xfrm>
            <a:off x="7491532" y="3033426"/>
            <a:ext cx="1296923" cy="3124200"/>
          </a:xfrm>
          <a:custGeom>
            <a:avLst/>
            <a:gdLst>
              <a:gd name="connsiteX0" fmla="*/ 0 w 1296923"/>
              <a:gd name="connsiteY0" fmla="*/ 0 h 3124200"/>
              <a:gd name="connsiteX1" fmla="*/ 0 w 1296923"/>
              <a:gd name="connsiteY1" fmla="*/ 3124200 h 3124200"/>
              <a:gd name="connsiteX2" fmla="*/ 1296923 w 1296923"/>
              <a:gd name="connsiteY2" fmla="*/ 3124200 h 3124200"/>
              <a:gd name="connsiteX3" fmla="*/ 1296923 w 1296923"/>
              <a:gd name="connsiteY3" fmla="*/ 0 h 3124200"/>
              <a:gd name="connsiteX4" fmla="*/ 0 w 1296923"/>
              <a:gd name="connsiteY4" fmla="*/ 0 h 3124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96923" h="3124200">
                <a:moveTo>
                  <a:pt x="0" y="0"/>
                </a:moveTo>
                <a:lnTo>
                  <a:pt x="0" y="3124200"/>
                </a:lnTo>
                <a:lnTo>
                  <a:pt x="1296923" y="3124200"/>
                </a:lnTo>
                <a:lnTo>
                  <a:pt x="1296923"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4" name="Freeform 3"/>
          <p:cNvSpPr/>
          <p:nvPr/>
        </p:nvSpPr>
        <p:spPr>
          <a:xfrm>
            <a:off x="7485182" y="3027076"/>
            <a:ext cx="1309623" cy="3136900"/>
          </a:xfrm>
          <a:custGeom>
            <a:avLst/>
            <a:gdLst>
              <a:gd name="connsiteX0" fmla="*/ 6350 w 1309623"/>
              <a:gd name="connsiteY0" fmla="*/ 6350 h 3136900"/>
              <a:gd name="connsiteX1" fmla="*/ 6350 w 1309623"/>
              <a:gd name="connsiteY1" fmla="*/ 3130550 h 3136900"/>
              <a:gd name="connsiteX2" fmla="*/ 1303273 w 1309623"/>
              <a:gd name="connsiteY2" fmla="*/ 3130550 h 3136900"/>
              <a:gd name="connsiteX3" fmla="*/ 1303273 w 1309623"/>
              <a:gd name="connsiteY3" fmla="*/ 6350 h 3136900"/>
              <a:gd name="connsiteX4" fmla="*/ 6350 w 1309623"/>
              <a:gd name="connsiteY4" fmla="*/ 6350 h 31369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09623" h="3136900">
                <a:moveTo>
                  <a:pt x="6350" y="6350"/>
                </a:moveTo>
                <a:lnTo>
                  <a:pt x="6350" y="3130550"/>
                </a:lnTo>
                <a:lnTo>
                  <a:pt x="1303273" y="3130550"/>
                </a:lnTo>
                <a:lnTo>
                  <a:pt x="1303273"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5" name="Freeform 3"/>
          <p:cNvSpPr/>
          <p:nvPr/>
        </p:nvSpPr>
        <p:spPr>
          <a:xfrm>
            <a:off x="4195628" y="1580800"/>
            <a:ext cx="2224011" cy="267970"/>
          </a:xfrm>
          <a:custGeom>
            <a:avLst/>
            <a:gdLst>
              <a:gd name="connsiteX0" fmla="*/ 2217661 w 2224011"/>
              <a:gd name="connsiteY0" fmla="*/ 261620 h 267970"/>
              <a:gd name="connsiteX1" fmla="*/ 2217661 w 2224011"/>
              <a:gd name="connsiteY1" fmla="*/ 135127 h 267970"/>
              <a:gd name="connsiteX2" fmla="*/ 6350 w 2224011"/>
              <a:gd name="connsiteY2" fmla="*/ 135127 h 267970"/>
              <a:gd name="connsiteX3" fmla="*/ 6350 w 2224011"/>
              <a:gd name="connsiteY3" fmla="*/ 6350 h 267970"/>
            </a:gdLst>
            <a:ahLst/>
            <a:cxnLst>
              <a:cxn ang="0">
                <a:pos x="connsiteX0" y="connsiteY0"/>
              </a:cxn>
              <a:cxn ang="1">
                <a:pos x="connsiteX1" y="connsiteY1"/>
              </a:cxn>
              <a:cxn ang="2">
                <a:pos x="connsiteX2" y="connsiteY2"/>
              </a:cxn>
              <a:cxn ang="3">
                <a:pos x="connsiteX3" y="connsiteY3"/>
              </a:cxn>
            </a:cxnLst>
            <a:rect l="l" t="t" r="r" b="b"/>
            <a:pathLst>
              <a:path w="2224011" h="267970">
                <a:moveTo>
                  <a:pt x="2217661" y="261620"/>
                </a:moveTo>
                <a:lnTo>
                  <a:pt x="2217661" y="135127"/>
                </a:lnTo>
                <a:lnTo>
                  <a:pt x="6350" y="135127"/>
                </a:lnTo>
                <a:lnTo>
                  <a:pt x="63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itchFamily="34" charset="-122"/>
              <a:ea typeface="微软雅黑" pitchFamily="34" charset="-122"/>
            </a:endParaRPr>
          </a:p>
        </p:txBody>
      </p:sp>
      <p:sp>
        <p:nvSpPr>
          <p:cNvPr id="46" name="TextBox 1"/>
          <p:cNvSpPr txBox="1"/>
          <p:nvPr/>
        </p:nvSpPr>
        <p:spPr>
          <a:xfrm>
            <a:off x="1606213" y="1892205"/>
            <a:ext cx="897682" cy="418063"/>
          </a:xfrm>
          <a:prstGeom prst="rect">
            <a:avLst/>
          </a:prstGeom>
          <a:noFill/>
        </p:spPr>
        <p:txBody>
          <a:bodyPr wrap="none" lIns="0" tIns="0" rIns="0" rtlCol="0">
            <a:spAutoFit/>
          </a:bodyPr>
          <a:lstStyle/>
          <a:p>
            <a:pPr>
              <a:lnSpc>
                <a:spcPts val="1300"/>
              </a:lnSpc>
              <a:tabLst>
                <a:tab pos="88900" algn="l"/>
              </a:tabLst>
            </a:pPr>
            <a:r>
              <a:rPr lang="en-US" altLang="zh-CN" sz="1397" dirty="0" smtClean="0">
                <a:solidFill>
                  <a:srgbClr val="000000"/>
                </a:solidFill>
                <a:latin typeface="微软雅黑" pitchFamily="34" charset="-122"/>
                <a:ea typeface="微软雅黑" pitchFamily="34" charset="-122"/>
                <a:cs typeface="楷体_GB2312" pitchFamily="18" charset="0"/>
              </a:rPr>
              <a:t>经济性薪酬</a:t>
            </a:r>
          </a:p>
          <a:p>
            <a:pPr>
              <a:lnSpc>
                <a:spcPts val="1600"/>
              </a:lnSpc>
              <a:tabLst>
                <a:tab pos="88900" algn="l"/>
              </a:tabLst>
            </a:pPr>
            <a:r>
              <a:rPr lang="en-US" altLang="zh-CN" dirty="0" smtClean="0">
                <a:latin typeface="微软雅黑" pitchFamily="34" charset="-122"/>
                <a:ea typeface="微软雅黑" pitchFamily="34" charset="-122"/>
              </a:rPr>
              <a:t>	</a:t>
            </a:r>
            <a:r>
              <a:rPr lang="en-US" altLang="zh-CN" sz="1397" dirty="0" smtClean="0">
                <a:solidFill>
                  <a:srgbClr val="000000"/>
                </a:solidFill>
                <a:latin typeface="微软雅黑" pitchFamily="34" charset="-122"/>
                <a:ea typeface="微软雅黑" pitchFamily="34" charset="-122"/>
                <a:cs typeface="楷体_GB2312" pitchFamily="18" charset="0"/>
              </a:rPr>
              <a:t>（外在）</a:t>
            </a:r>
          </a:p>
        </p:txBody>
      </p:sp>
      <p:sp>
        <p:nvSpPr>
          <p:cNvPr id="47" name="TextBox 1"/>
          <p:cNvSpPr txBox="1"/>
          <p:nvPr/>
        </p:nvSpPr>
        <p:spPr>
          <a:xfrm>
            <a:off x="5873413" y="1892205"/>
            <a:ext cx="1077218" cy="418063"/>
          </a:xfrm>
          <a:prstGeom prst="rect">
            <a:avLst/>
          </a:prstGeom>
          <a:noFill/>
        </p:spPr>
        <p:txBody>
          <a:bodyPr wrap="none" lIns="0" tIns="0" rIns="0" rtlCol="0">
            <a:spAutoFit/>
          </a:bodyPr>
          <a:lstStyle/>
          <a:p>
            <a:pPr>
              <a:lnSpc>
                <a:spcPts val="1300"/>
              </a:lnSpc>
              <a:tabLst>
                <a:tab pos="177800" algn="l"/>
              </a:tabLst>
            </a:pPr>
            <a:r>
              <a:rPr lang="en-US" altLang="zh-CN" sz="1397" dirty="0" smtClean="0">
                <a:solidFill>
                  <a:srgbClr val="000000"/>
                </a:solidFill>
                <a:latin typeface="微软雅黑" pitchFamily="34" charset="-122"/>
                <a:ea typeface="微软雅黑" pitchFamily="34" charset="-122"/>
                <a:cs typeface="楷体_GB2312" pitchFamily="18" charset="0"/>
              </a:rPr>
              <a:t>非经济性薪酬</a:t>
            </a:r>
          </a:p>
          <a:p>
            <a:pPr>
              <a:lnSpc>
                <a:spcPts val="1600"/>
              </a:lnSpc>
              <a:tabLst>
                <a:tab pos="177800" algn="l"/>
              </a:tabLst>
            </a:pPr>
            <a:r>
              <a:rPr lang="en-US" altLang="zh-CN" dirty="0" smtClean="0">
                <a:latin typeface="微软雅黑" pitchFamily="34" charset="-122"/>
                <a:ea typeface="微软雅黑" pitchFamily="34" charset="-122"/>
              </a:rPr>
              <a:t>	</a:t>
            </a:r>
            <a:r>
              <a:rPr lang="en-US" altLang="zh-CN" sz="1397" dirty="0" smtClean="0">
                <a:solidFill>
                  <a:srgbClr val="000000"/>
                </a:solidFill>
                <a:latin typeface="微软雅黑" pitchFamily="34" charset="-122"/>
                <a:ea typeface="微软雅黑" pitchFamily="34" charset="-122"/>
                <a:cs typeface="楷体_GB2312" pitchFamily="18" charset="0"/>
              </a:rPr>
              <a:t>（内在）</a:t>
            </a:r>
          </a:p>
        </p:txBody>
      </p:sp>
      <p:sp>
        <p:nvSpPr>
          <p:cNvPr id="48" name="TextBox 1"/>
          <p:cNvSpPr txBox="1"/>
          <p:nvPr/>
        </p:nvSpPr>
        <p:spPr>
          <a:xfrm>
            <a:off x="628313" y="2679605"/>
            <a:ext cx="923330" cy="2431435"/>
          </a:xfrm>
          <a:prstGeom prst="rect">
            <a:avLst/>
          </a:prstGeom>
          <a:noFill/>
        </p:spPr>
        <p:txBody>
          <a:bodyPr wrap="none" lIns="0" tIns="0" rIns="0" rtlCol="0">
            <a:spAutoFit/>
          </a:bodyPr>
          <a:lstStyle/>
          <a:p>
            <a:pPr>
              <a:lnSpc>
                <a:spcPts val="1100"/>
              </a:lnSpc>
              <a:tabLst>
                <a:tab pos="1524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货币性薪酬</a:t>
            </a:r>
          </a:p>
          <a:p>
            <a:pPr>
              <a:lnSpc>
                <a:spcPts val="1000"/>
              </a:lnSpc>
            </a:pPr>
            <a:endParaRPr lang="en-US" altLang="zh-CN" dirty="0" smtClean="0">
              <a:latin typeface="微软雅黑" pitchFamily="34" charset="-122"/>
              <a:ea typeface="微软雅黑" pitchFamily="34" charset="-122"/>
            </a:endParaRPr>
          </a:p>
          <a:p>
            <a:pPr>
              <a:lnSpc>
                <a:spcPts val="1000"/>
              </a:lnSpc>
            </a:pPr>
            <a:endParaRPr lang="en-US" altLang="zh-CN" dirty="0" smtClean="0">
              <a:latin typeface="微软雅黑" pitchFamily="34" charset="-122"/>
              <a:ea typeface="微软雅黑" pitchFamily="34" charset="-122"/>
            </a:endParaRPr>
          </a:p>
          <a:p>
            <a:pPr>
              <a:lnSpc>
                <a:spcPts val="15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岗位工资</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技能工资</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年功工资</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绩效工资</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奖金</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股权</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红利</a:t>
            </a:r>
          </a:p>
          <a:p>
            <a:pPr>
              <a:lnSpc>
                <a:spcPts val="2000"/>
              </a:lnSpc>
              <a:tabLst>
                <a:tab pos="1524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各种津贴</a:t>
            </a:r>
          </a:p>
        </p:txBody>
      </p:sp>
      <p:sp>
        <p:nvSpPr>
          <p:cNvPr id="49" name="TextBox 1"/>
          <p:cNvSpPr txBox="1"/>
          <p:nvPr/>
        </p:nvSpPr>
        <p:spPr>
          <a:xfrm>
            <a:off x="2406313" y="2679605"/>
            <a:ext cx="1000274" cy="2944396"/>
          </a:xfrm>
          <a:prstGeom prst="rect">
            <a:avLst/>
          </a:prstGeom>
          <a:noFill/>
        </p:spPr>
        <p:txBody>
          <a:bodyPr wrap="none" lIns="0" tIns="0" rIns="0" rtlCol="0">
            <a:spAutoFit/>
          </a:bodyPr>
          <a:lstStyle/>
          <a:p>
            <a:pPr>
              <a:lnSpc>
                <a:spcPts val="1100"/>
              </a:lnSpc>
              <a:tabLst>
                <a:tab pos="76200" algn="l"/>
                <a:tab pos="1651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非货币性薪酬</a:t>
            </a:r>
          </a:p>
          <a:p>
            <a:pPr>
              <a:lnSpc>
                <a:spcPts val="1000"/>
              </a:lnSpc>
            </a:pPr>
            <a:endParaRPr lang="en-US" altLang="zh-CN" dirty="0" smtClean="0">
              <a:latin typeface="微软雅黑" pitchFamily="34" charset="-122"/>
              <a:ea typeface="微软雅黑" pitchFamily="34" charset="-122"/>
            </a:endParaRPr>
          </a:p>
          <a:p>
            <a:pPr>
              <a:lnSpc>
                <a:spcPts val="1000"/>
              </a:lnSpc>
            </a:pPr>
            <a:endParaRPr lang="en-US" altLang="zh-CN" dirty="0" smtClean="0">
              <a:latin typeface="微软雅黑" pitchFamily="34" charset="-122"/>
              <a:ea typeface="微软雅黑" pitchFamily="34" charset="-122"/>
            </a:endParaRPr>
          </a:p>
          <a:p>
            <a:pPr>
              <a:lnSpc>
                <a:spcPts val="1400"/>
              </a:lnSpc>
              <a:tabLst>
                <a:tab pos="76200" algn="l"/>
                <a:tab pos="1651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保险</a:t>
            </a:r>
          </a:p>
          <a:p>
            <a:pPr>
              <a:lnSpc>
                <a:spcPts val="21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车辆</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优惠</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服务</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培训</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住房</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工作餐</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休息日</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病事假</a:t>
            </a:r>
          </a:p>
          <a:p>
            <a:pPr>
              <a:lnSpc>
                <a:spcPts val="2000"/>
              </a:lnSpc>
              <a:tabLst>
                <a:tab pos="76200" algn="l"/>
                <a:tab pos="1651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带薪休假</a:t>
            </a:r>
          </a:p>
        </p:txBody>
      </p:sp>
      <p:sp>
        <p:nvSpPr>
          <p:cNvPr id="50" name="TextBox 1"/>
          <p:cNvSpPr txBox="1"/>
          <p:nvPr/>
        </p:nvSpPr>
        <p:spPr>
          <a:xfrm>
            <a:off x="4146213" y="2692305"/>
            <a:ext cx="1125308" cy="3059812"/>
          </a:xfrm>
          <a:prstGeom prst="rect">
            <a:avLst/>
          </a:prstGeom>
          <a:noFill/>
        </p:spPr>
        <p:txBody>
          <a:bodyPr wrap="none" lIns="0" tIns="0" rIns="0" rtlCol="0">
            <a:spAutoFit/>
          </a:bodyPr>
          <a:lstStyle/>
          <a:p>
            <a:pPr>
              <a:lnSpc>
                <a:spcPts val="11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工作</a:t>
            </a:r>
          </a:p>
          <a:p>
            <a:pPr>
              <a:lnSpc>
                <a:spcPts val="1000"/>
              </a:lnSpc>
            </a:pPr>
            <a:endParaRPr lang="en-US" altLang="zh-CN" dirty="0" smtClean="0">
              <a:latin typeface="微软雅黑" pitchFamily="34" charset="-122"/>
              <a:ea typeface="微软雅黑" pitchFamily="34" charset="-122"/>
            </a:endParaRPr>
          </a:p>
          <a:p>
            <a:pPr>
              <a:lnSpc>
                <a:spcPts val="1000"/>
              </a:lnSpc>
            </a:pPr>
            <a:endParaRPr lang="en-US" altLang="zh-CN" dirty="0" smtClean="0">
              <a:latin typeface="微软雅黑" pitchFamily="34" charset="-122"/>
              <a:ea typeface="微软雅黑" pitchFamily="34" charset="-122"/>
            </a:endParaRPr>
          </a:p>
          <a:p>
            <a:pPr>
              <a:lnSpc>
                <a:spcPts val="14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工作的乐趣</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工作挑战性</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工作的责任</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工作的成就</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个人才干发挥</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与舞台</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获得的褒奖</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个人成长与发</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展的机会</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弹性工作制</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工作时间</a:t>
            </a:r>
          </a:p>
        </p:txBody>
      </p:sp>
      <p:sp>
        <p:nvSpPr>
          <p:cNvPr id="51" name="TextBox 1"/>
          <p:cNvSpPr txBox="1"/>
          <p:nvPr/>
        </p:nvSpPr>
        <p:spPr>
          <a:xfrm>
            <a:off x="5848013" y="2692305"/>
            <a:ext cx="1125308" cy="2418611"/>
          </a:xfrm>
          <a:prstGeom prst="rect">
            <a:avLst/>
          </a:prstGeom>
          <a:noFill/>
        </p:spPr>
        <p:txBody>
          <a:bodyPr wrap="none" lIns="0" tIns="0" rIns="0" rtlCol="0">
            <a:spAutoFit/>
          </a:bodyPr>
          <a:lstStyle/>
          <a:p>
            <a:pPr>
              <a:lnSpc>
                <a:spcPts val="1100"/>
              </a:lnSpc>
              <a:tabLst>
                <a:tab pos="165100" algn="l"/>
                <a:tab pos="2159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企业/组织</a:t>
            </a:r>
          </a:p>
          <a:p>
            <a:pPr>
              <a:lnSpc>
                <a:spcPts val="1000"/>
              </a:lnSpc>
            </a:pPr>
            <a:endParaRPr lang="en-US" altLang="zh-CN" dirty="0" smtClean="0">
              <a:latin typeface="微软雅黑" pitchFamily="34" charset="-122"/>
              <a:ea typeface="微软雅黑" pitchFamily="34" charset="-122"/>
            </a:endParaRPr>
          </a:p>
          <a:p>
            <a:pPr>
              <a:lnSpc>
                <a:spcPts val="1000"/>
              </a:lnSpc>
            </a:pPr>
            <a:endParaRPr lang="en-US" altLang="zh-CN" dirty="0" smtClean="0">
              <a:latin typeface="微软雅黑" pitchFamily="34" charset="-122"/>
              <a:ea typeface="微软雅黑" pitchFamily="34" charset="-122"/>
            </a:endParaRPr>
          </a:p>
          <a:p>
            <a:pPr>
              <a:lnSpc>
                <a:spcPts val="1400"/>
              </a:lnSpc>
              <a:tabLst>
                <a:tab pos="165100" algn="l"/>
                <a:tab pos="2159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组织在业界声</a:t>
            </a:r>
          </a:p>
          <a:p>
            <a:pPr>
              <a:lnSpc>
                <a:spcPts val="1400"/>
              </a:lnSpc>
              <a:tabLst>
                <a:tab pos="165100" algn="l"/>
                <a:tab pos="2159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望和品牌</a:t>
            </a:r>
          </a:p>
          <a:p>
            <a:pPr>
              <a:lnSpc>
                <a:spcPts val="2100"/>
              </a:lnSpc>
              <a:tabLst>
                <a:tab pos="165100" algn="l"/>
                <a:tab pos="2159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组织在业界的</a:t>
            </a:r>
          </a:p>
          <a:p>
            <a:pPr>
              <a:lnSpc>
                <a:spcPts val="1400"/>
              </a:lnSpc>
              <a:tabLst>
                <a:tab pos="165100" algn="l"/>
                <a:tab pos="2159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领先地位</a:t>
            </a:r>
          </a:p>
          <a:p>
            <a:pPr>
              <a:lnSpc>
                <a:spcPts val="2100"/>
              </a:lnSpc>
              <a:tabLst>
                <a:tab pos="165100" algn="l"/>
                <a:tab pos="2159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组织成长带来</a:t>
            </a:r>
          </a:p>
          <a:p>
            <a:pPr>
              <a:lnSpc>
                <a:spcPts val="1400"/>
              </a:lnSpc>
              <a:tabLst>
                <a:tab pos="165100" algn="l"/>
                <a:tab pos="2159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的机会与前景</a:t>
            </a:r>
          </a:p>
          <a:p>
            <a:pPr>
              <a:lnSpc>
                <a:spcPts val="2100"/>
              </a:lnSpc>
              <a:tabLst>
                <a:tab pos="165100" algn="l"/>
                <a:tab pos="2159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组织的管理水</a:t>
            </a:r>
          </a:p>
          <a:p>
            <a:pPr>
              <a:lnSpc>
                <a:spcPts val="1400"/>
              </a:lnSpc>
              <a:tabLst>
                <a:tab pos="165100" algn="l"/>
                <a:tab pos="2159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平</a:t>
            </a:r>
          </a:p>
          <a:p>
            <a:pPr>
              <a:lnSpc>
                <a:spcPts val="2100"/>
              </a:lnSpc>
              <a:tabLst>
                <a:tab pos="165100" algn="l"/>
                <a:tab pos="2159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组织文化氛围</a:t>
            </a:r>
          </a:p>
        </p:txBody>
      </p:sp>
      <p:sp>
        <p:nvSpPr>
          <p:cNvPr id="52" name="TextBox 1"/>
          <p:cNvSpPr txBox="1"/>
          <p:nvPr/>
        </p:nvSpPr>
        <p:spPr>
          <a:xfrm>
            <a:off x="7575213" y="2692305"/>
            <a:ext cx="1125308" cy="2675091"/>
          </a:xfrm>
          <a:prstGeom prst="rect">
            <a:avLst/>
          </a:prstGeom>
          <a:noFill/>
        </p:spPr>
        <p:txBody>
          <a:bodyPr wrap="none" lIns="0" tIns="0" rIns="0" rtlCol="0">
            <a:spAutoFit/>
          </a:bodyPr>
          <a:lstStyle/>
          <a:p>
            <a:pPr>
              <a:lnSpc>
                <a:spcPts val="11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其他</a:t>
            </a:r>
          </a:p>
          <a:p>
            <a:pPr>
              <a:lnSpc>
                <a:spcPts val="1000"/>
              </a:lnSpc>
            </a:pPr>
            <a:endParaRPr lang="en-US" altLang="zh-CN" dirty="0" smtClean="0">
              <a:latin typeface="微软雅黑" pitchFamily="34" charset="-122"/>
              <a:ea typeface="微软雅黑" pitchFamily="34" charset="-122"/>
            </a:endParaRPr>
          </a:p>
          <a:p>
            <a:pPr>
              <a:lnSpc>
                <a:spcPts val="1000"/>
              </a:lnSpc>
            </a:pPr>
            <a:endParaRPr lang="en-US" altLang="zh-CN" dirty="0" smtClean="0">
              <a:latin typeface="微软雅黑" pitchFamily="34" charset="-122"/>
              <a:ea typeface="微软雅黑" pitchFamily="34" charset="-122"/>
            </a:endParaRPr>
          </a:p>
          <a:p>
            <a:pPr>
              <a:lnSpc>
                <a:spcPts val="14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友好的同事关</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系</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领导者个人品</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质和魅力</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舒适的工作条</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件</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关怀与尊重</a:t>
            </a:r>
          </a:p>
          <a:p>
            <a:pPr>
              <a:lnSpc>
                <a:spcPts val="20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组织中知识与</a:t>
            </a:r>
          </a:p>
          <a:p>
            <a:pPr>
              <a:lnSpc>
                <a:spcPts val="1400"/>
              </a:lnSpc>
              <a:tabLst>
                <a:tab pos="165100" algn="l"/>
                <a:tab pos="393700" algn="l"/>
              </a:tabLst>
            </a:pPr>
            <a:r>
              <a:rPr lang="en-US" altLang="zh-CN" dirty="0" smtClean="0">
                <a:latin typeface="微软雅黑" pitchFamily="34" charset="-122"/>
                <a:ea typeface="微软雅黑" pitchFamily="34" charset="-122"/>
              </a:rPr>
              <a:t>	</a:t>
            </a:r>
            <a:r>
              <a:rPr lang="en-US" altLang="zh-CN" sz="1200" dirty="0" smtClean="0">
                <a:solidFill>
                  <a:srgbClr val="000000"/>
                </a:solidFill>
                <a:latin typeface="微软雅黑" pitchFamily="34" charset="-122"/>
                <a:ea typeface="微软雅黑" pitchFamily="34" charset="-122"/>
                <a:cs typeface="楷体_GB2312" pitchFamily="18" charset="0"/>
              </a:rPr>
              <a:t>信息的共享</a:t>
            </a:r>
          </a:p>
          <a:p>
            <a:pPr>
              <a:lnSpc>
                <a:spcPts val="2100"/>
              </a:lnSpc>
              <a:tabLst>
                <a:tab pos="165100" algn="l"/>
                <a:tab pos="393700" algn="l"/>
              </a:tabLst>
            </a:pPr>
            <a:r>
              <a:rPr lang="en-US" altLang="zh-CN" sz="1200" dirty="0" smtClean="0">
                <a:solidFill>
                  <a:srgbClr val="000000"/>
                </a:solidFill>
                <a:latin typeface="微软雅黑" pitchFamily="34" charset="-122"/>
                <a:ea typeface="微软雅黑" pitchFamily="34" charset="-122"/>
                <a:cs typeface="Times New Roman" pitchFamily="18" charset="0"/>
              </a:rPr>
              <a:t>•</a:t>
            </a:r>
            <a:r>
              <a:rPr lang="en-US" altLang="zh-CN" sz="1200" dirty="0" smtClean="0">
                <a:latin typeface="微软雅黑" pitchFamily="34" charset="-122"/>
                <a:ea typeface="微软雅黑" pitchFamily="34" charset="-122"/>
                <a:cs typeface="Times New Roman" pitchFamily="18" charset="0"/>
              </a:rPr>
              <a:t>   </a:t>
            </a:r>
            <a:r>
              <a:rPr lang="en-US" altLang="zh-CN" sz="1200" dirty="0" smtClean="0">
                <a:solidFill>
                  <a:srgbClr val="000000"/>
                </a:solidFill>
                <a:latin typeface="微软雅黑" pitchFamily="34" charset="-122"/>
                <a:ea typeface="微软雅黑" pitchFamily="34" charset="-122"/>
                <a:cs typeface="楷体_GB2312" pitchFamily="18" charset="0"/>
              </a:rPr>
              <a:t>团队氛围</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683568" y="548680"/>
            <a:ext cx="4032448" cy="720080"/>
          </a:xfrm>
        </p:spPr>
        <p:txBody>
          <a:bodyPr>
            <a:normAutofit fontScale="97500"/>
          </a:bodyPr>
          <a:lstStyle/>
          <a:p>
            <a:pPr algn="l">
              <a:defRPr/>
            </a:pPr>
            <a:r>
              <a:rPr lang="zh-CN" altLang="en-US" sz="2400" b="1" dirty="0" smtClean="0">
                <a:latin typeface="微软雅黑" panose="020B0503020204020204" pitchFamily="34" charset="-122"/>
                <a:ea typeface="微软雅黑" panose="020B0503020204020204" pitchFamily="34" charset="-122"/>
              </a:rPr>
              <a:t>薪</a:t>
            </a:r>
            <a:r>
              <a:rPr lang="zh-CN" altLang="en-US" sz="2400" b="1" dirty="0">
                <a:latin typeface="微软雅黑" panose="020B0503020204020204" pitchFamily="34" charset="-122"/>
                <a:ea typeface="微软雅黑" panose="020B0503020204020204" pitchFamily="34" charset="-122"/>
              </a:rPr>
              <a:t>酬</a:t>
            </a:r>
            <a:r>
              <a:rPr lang="zh-CN" altLang="en-US" sz="2400" b="1" dirty="0" smtClean="0">
                <a:latin typeface="微软雅黑" panose="020B0503020204020204" pitchFamily="34" charset="-122"/>
                <a:ea typeface="微软雅黑" panose="020B0503020204020204" pitchFamily="34" charset="-122"/>
              </a:rPr>
              <a:t>结构</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2877575413"/>
              </p:ext>
            </p:extLst>
          </p:nvPr>
        </p:nvGraphicFramePr>
        <p:xfrm>
          <a:off x="312767" y="1787525"/>
          <a:ext cx="8545513" cy="228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899592" y="404664"/>
            <a:ext cx="7313612" cy="1143000"/>
          </a:xfrm>
        </p:spPr>
        <p:txBody>
          <a:bodyPr vert="horz" lIns="91440" tIns="45720" rIns="91440" bIns="45720" rtlCol="0" anchor="ctr">
            <a:normAutofit fontScale="97500"/>
          </a:bodyPr>
          <a:lstStyle/>
          <a:p>
            <a:pPr algn="l">
              <a:defRPr/>
            </a:pPr>
            <a:r>
              <a:rPr lang="zh-CN" altLang="en-US" sz="2400" b="1" dirty="0" smtClean="0">
                <a:latin typeface="微软雅黑" panose="020B0503020204020204" pitchFamily="34" charset="-122"/>
                <a:ea typeface="微软雅黑" panose="020B0503020204020204" pitchFamily="34" charset="-122"/>
              </a:rPr>
              <a:t>薪酬</a:t>
            </a:r>
            <a:r>
              <a:rPr lang="zh-CN" altLang="en-US" sz="2400" b="1" dirty="0">
                <a:latin typeface="微软雅黑" panose="020B0503020204020204" pitchFamily="34" charset="-122"/>
                <a:ea typeface="微软雅黑" panose="020B0503020204020204" pitchFamily="34" charset="-122"/>
              </a:rPr>
              <a:t>的</a:t>
            </a:r>
            <a:r>
              <a:rPr lang="zh-CN" altLang="en-US" sz="2400" b="1" dirty="0" smtClean="0">
                <a:latin typeface="微软雅黑" panose="020B0503020204020204" pitchFamily="34" charset="-122"/>
                <a:ea typeface="微软雅黑" panose="020B0503020204020204" pitchFamily="34" charset="-122"/>
              </a:rPr>
              <a:t>构成要素</a:t>
            </a:r>
            <a:endParaRPr lang="zh-CN" altLang="en-US" sz="2400" b="1" dirty="0">
              <a:latin typeface="微软雅黑" panose="020B0503020204020204" pitchFamily="34" charset="-122"/>
              <a:ea typeface="微软雅黑" panose="020B0503020204020204" pitchFamily="34" charset="-122"/>
            </a:endParaRPr>
          </a:p>
        </p:txBody>
      </p:sp>
      <p:sp>
        <p:nvSpPr>
          <p:cNvPr id="6" name="Freeform 3"/>
          <p:cNvSpPr/>
          <p:nvPr/>
        </p:nvSpPr>
        <p:spPr>
          <a:xfrm>
            <a:off x="4320601" y="1567968"/>
            <a:ext cx="1001267" cy="733044"/>
          </a:xfrm>
          <a:custGeom>
            <a:avLst/>
            <a:gdLst>
              <a:gd name="connsiteX0" fmla="*/ 0 w 1001267"/>
              <a:gd name="connsiteY0" fmla="*/ 0 h 733044"/>
              <a:gd name="connsiteX1" fmla="*/ 0 w 1001267"/>
              <a:gd name="connsiteY1" fmla="*/ 733044 h 733044"/>
              <a:gd name="connsiteX2" fmla="*/ 1001267 w 1001267"/>
              <a:gd name="connsiteY2" fmla="*/ 733044 h 733044"/>
              <a:gd name="connsiteX3" fmla="*/ 1001267 w 1001267"/>
              <a:gd name="connsiteY3" fmla="*/ 0 h 733044"/>
              <a:gd name="connsiteX4" fmla="*/ 0 w 1001267"/>
              <a:gd name="connsiteY4" fmla="*/ 0 h 7330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1267" h="733044">
                <a:moveTo>
                  <a:pt x="0" y="0"/>
                </a:moveTo>
                <a:lnTo>
                  <a:pt x="0" y="733044"/>
                </a:lnTo>
                <a:lnTo>
                  <a:pt x="1001267" y="733044"/>
                </a:lnTo>
                <a:lnTo>
                  <a:pt x="1001267" y="0"/>
                </a:lnTo>
                <a:lnTo>
                  <a:pt x="0" y="0"/>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556792"/>
            <a:ext cx="3302000" cy="762000"/>
          </a:xfrm>
          <a:prstGeom prst="rect">
            <a:avLst/>
          </a:prstGeom>
          <a:noFill/>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8108" y="1556792"/>
            <a:ext cx="3213100" cy="762000"/>
          </a:xfrm>
          <a:prstGeom prst="rect">
            <a:avLst/>
          </a:prstGeom>
          <a:noFill/>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2458492"/>
            <a:ext cx="3314700" cy="584200"/>
          </a:xfrm>
          <a:prstGeom prst="rect">
            <a:avLst/>
          </a:prstGeom>
          <a:noFill/>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3608" y="3347492"/>
            <a:ext cx="4267200" cy="558800"/>
          </a:xfrm>
          <a:prstGeom prst="rect">
            <a:avLst/>
          </a:prstGeom>
          <a:noFill/>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3608" y="4147592"/>
            <a:ext cx="6299200" cy="546100"/>
          </a:xfrm>
          <a:prstGeom prst="rect">
            <a:avLst/>
          </a:prstGeom>
          <a:noFill/>
        </p:spPr>
      </p:pic>
      <p:pic>
        <p:nvPicPr>
          <p:cNvPr id="1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3608" y="4947692"/>
            <a:ext cx="7480300" cy="546100"/>
          </a:xfrm>
          <a:prstGeom prst="rect">
            <a:avLst/>
          </a:prstGeom>
          <a:noFill/>
        </p:spPr>
      </p:pic>
      <p:sp>
        <p:nvSpPr>
          <p:cNvPr id="13" name="TextBox 1"/>
          <p:cNvSpPr txBox="1"/>
          <p:nvPr/>
        </p:nvSpPr>
        <p:spPr>
          <a:xfrm>
            <a:off x="5399708" y="1823492"/>
            <a:ext cx="1384995" cy="289823"/>
          </a:xfrm>
          <a:prstGeom prst="rect">
            <a:avLst/>
          </a:prstGeom>
          <a:noFill/>
        </p:spPr>
        <p:txBody>
          <a:bodyPr wrap="none" lIns="0" tIns="0" rIns="0" rtlCol="0">
            <a:spAutoFit/>
          </a:bodyPr>
          <a:lstStyle/>
          <a:p>
            <a:pPr>
              <a:lnSpc>
                <a:spcPts val="1900"/>
              </a:lnSpc>
              <a:tabLst/>
            </a:pPr>
            <a:r>
              <a:rPr lang="en-US" altLang="zh-CN" dirty="0" smtClean="0">
                <a:solidFill>
                  <a:srgbClr val="FFFFFF"/>
                </a:solidFill>
                <a:latin typeface="微软雅黑" pitchFamily="34" charset="-122"/>
                <a:ea typeface="微软雅黑" pitchFamily="34" charset="-122"/>
                <a:cs typeface="楷体_GB2312" pitchFamily="18" charset="0"/>
              </a:rPr>
              <a:t>变动现金收入</a:t>
            </a:r>
          </a:p>
        </p:txBody>
      </p:sp>
      <p:sp>
        <p:nvSpPr>
          <p:cNvPr id="14" name="TextBox 1"/>
          <p:cNvSpPr txBox="1"/>
          <p:nvPr/>
        </p:nvSpPr>
        <p:spPr>
          <a:xfrm>
            <a:off x="1183308" y="2719164"/>
            <a:ext cx="3975100" cy="3086100"/>
          </a:xfrm>
          <a:prstGeom prst="rect">
            <a:avLst/>
          </a:prstGeom>
          <a:noFill/>
        </p:spPr>
        <p:txBody>
          <a:bodyPr wrap="none" lIns="0" tIns="0" rIns="0" rtlCol="0">
            <a:spAutoFit/>
          </a:bodyPr>
          <a:lstStyle/>
          <a:p>
            <a:pPr>
              <a:lnSpc>
                <a:spcPts val="1900"/>
              </a:lnSpc>
              <a:tabLst>
                <a:tab pos="50800" algn="l"/>
                <a:tab pos="749300" algn="l"/>
                <a:tab pos="1219200" algn="l"/>
                <a:tab pos="2247900" algn="l"/>
                <a:tab pos="3213100" algn="l"/>
              </a:tabLst>
            </a:pPr>
            <a:r>
              <a:rPr lang="en-US" altLang="zh-CN" dirty="0" smtClean="0">
                <a:latin typeface="微软雅黑" pitchFamily="34" charset="-122"/>
                <a:ea typeface="微软雅黑" pitchFamily="34" charset="-122"/>
              </a:rPr>
              <a:t>		</a:t>
            </a:r>
            <a:r>
              <a:rPr lang="en-US" altLang="zh-CN" dirty="0" smtClean="0">
                <a:solidFill>
                  <a:srgbClr val="FFFFFF"/>
                </a:solidFill>
                <a:latin typeface="微软雅黑" pitchFamily="34" charset="-122"/>
                <a:ea typeface="微软雅黑" pitchFamily="34" charset="-122"/>
                <a:cs typeface="楷体_GB2312" pitchFamily="18" charset="0"/>
              </a:rPr>
              <a:t>基本现金收入</a:t>
            </a:r>
          </a:p>
          <a:p>
            <a:pPr>
              <a:lnSpc>
                <a:spcPts val="1000"/>
              </a:lnSpc>
            </a:pPr>
            <a:endParaRPr lang="en-US" altLang="zh-CN" dirty="0" smtClean="0">
              <a:latin typeface="微软雅黑" pitchFamily="34" charset="-122"/>
              <a:ea typeface="微软雅黑" pitchFamily="34" charset="-122"/>
            </a:endParaRPr>
          </a:p>
          <a:p>
            <a:pPr>
              <a:lnSpc>
                <a:spcPts val="2500"/>
              </a:lnSpc>
              <a:tabLst>
                <a:tab pos="50800" algn="l"/>
                <a:tab pos="749300" algn="l"/>
                <a:tab pos="1219200" algn="l"/>
                <a:tab pos="2247900" algn="l"/>
                <a:tab pos="3213100" algn="l"/>
              </a:tabLst>
            </a:pPr>
            <a:r>
              <a:rPr lang="en-US" altLang="zh-CN" dirty="0" smtClean="0">
                <a:latin typeface="微软雅黑" pitchFamily="34" charset="-122"/>
                <a:ea typeface="微软雅黑" pitchFamily="34" charset="-122"/>
              </a:rPr>
              <a:t>	</a:t>
            </a:r>
            <a:r>
              <a:rPr lang="en-US" altLang="zh-CN" b="1" dirty="0" smtClean="0">
                <a:solidFill>
                  <a:srgbClr val="000000"/>
                </a:solidFill>
                <a:latin typeface="微软雅黑" pitchFamily="34" charset="-122"/>
                <a:ea typeface="微软雅黑" pitchFamily="34" charset="-122"/>
                <a:cs typeface="Times New Roman" pitchFamily="18" charset="0"/>
              </a:rPr>
              <a:t>Base</a:t>
            </a:r>
            <a:r>
              <a:rPr lang="en-US" altLang="zh-CN" dirty="0" smtClean="0">
                <a:latin typeface="微软雅黑" pitchFamily="34" charset="-122"/>
                <a:ea typeface="微软雅黑" pitchFamily="34" charset="-122"/>
                <a:cs typeface="Times New Roman" pitchFamily="18" charset="0"/>
              </a:rPr>
              <a:t> </a:t>
            </a:r>
            <a:r>
              <a:rPr lang="en-US" altLang="zh-CN" b="1" dirty="0" smtClean="0">
                <a:solidFill>
                  <a:srgbClr val="000000"/>
                </a:solidFill>
                <a:latin typeface="微软雅黑" pitchFamily="34" charset="-122"/>
                <a:ea typeface="微软雅黑" pitchFamily="34" charset="-122"/>
                <a:cs typeface="Times New Roman" pitchFamily="18" charset="0"/>
              </a:rPr>
              <a:t>Salary</a:t>
            </a:r>
          </a:p>
          <a:p>
            <a:pPr>
              <a:lnSpc>
                <a:spcPts val="1000"/>
              </a:lnSpc>
            </a:pPr>
            <a:endParaRPr lang="en-US" altLang="zh-CN" dirty="0" smtClean="0">
              <a:latin typeface="微软雅黑" pitchFamily="34" charset="-122"/>
              <a:ea typeface="微软雅黑" pitchFamily="34" charset="-122"/>
            </a:endParaRPr>
          </a:p>
          <a:p>
            <a:pPr>
              <a:lnSpc>
                <a:spcPts val="2300"/>
              </a:lnSpc>
              <a:tabLst>
                <a:tab pos="50800" algn="l"/>
                <a:tab pos="749300" algn="l"/>
                <a:tab pos="1219200" algn="l"/>
                <a:tab pos="2247900" algn="l"/>
                <a:tab pos="3213100" algn="l"/>
              </a:tabLst>
            </a:pPr>
            <a:r>
              <a:rPr lang="en-US" altLang="zh-CN" dirty="0" smtClean="0">
                <a:latin typeface="微软雅黑" pitchFamily="34" charset="-122"/>
                <a:ea typeface="微软雅黑" pitchFamily="34" charset="-122"/>
              </a:rPr>
              <a:t>			</a:t>
            </a:r>
            <a:r>
              <a:rPr lang="en-US" altLang="zh-CN" dirty="0" smtClean="0">
                <a:solidFill>
                  <a:srgbClr val="FFFFFF"/>
                </a:solidFill>
                <a:latin typeface="微软雅黑" pitchFamily="34" charset="-122"/>
                <a:ea typeface="微软雅黑" pitchFamily="34" charset="-122"/>
                <a:cs typeface="楷体_GB2312" pitchFamily="18" charset="0"/>
              </a:rPr>
              <a:t>固定现金收入</a:t>
            </a:r>
          </a:p>
          <a:p>
            <a:pPr>
              <a:lnSpc>
                <a:spcPts val="1000"/>
              </a:lnSpc>
            </a:pPr>
            <a:endParaRPr lang="en-US" altLang="zh-CN" dirty="0" smtClean="0">
              <a:latin typeface="微软雅黑" pitchFamily="34" charset="-122"/>
              <a:ea typeface="微软雅黑" pitchFamily="34" charset="-122"/>
            </a:endParaRPr>
          </a:p>
          <a:p>
            <a:pPr>
              <a:lnSpc>
                <a:spcPts val="1900"/>
              </a:lnSpc>
              <a:tabLst>
                <a:tab pos="50800" algn="l"/>
                <a:tab pos="749300" algn="l"/>
                <a:tab pos="1219200" algn="l"/>
                <a:tab pos="2247900" algn="l"/>
                <a:tab pos="3213100" algn="l"/>
              </a:tabLst>
            </a:pPr>
            <a:r>
              <a:rPr lang="en-US" altLang="zh-CN" b="1" dirty="0" smtClean="0">
                <a:solidFill>
                  <a:srgbClr val="000000"/>
                </a:solidFill>
                <a:latin typeface="微软雅黑" pitchFamily="34" charset="-122"/>
                <a:ea typeface="微软雅黑" pitchFamily="34" charset="-122"/>
                <a:cs typeface="Times New Roman" pitchFamily="18" charset="0"/>
              </a:rPr>
              <a:t>Guarantee</a:t>
            </a:r>
            <a:r>
              <a:rPr lang="en-US" altLang="zh-CN" dirty="0" smtClean="0">
                <a:latin typeface="微软雅黑" pitchFamily="34" charset="-122"/>
                <a:ea typeface="微软雅黑" pitchFamily="34" charset="-122"/>
                <a:cs typeface="Times New Roman" pitchFamily="18" charset="0"/>
              </a:rPr>
              <a:t> </a:t>
            </a:r>
            <a:r>
              <a:rPr lang="en-US" altLang="zh-CN" b="1" dirty="0" smtClean="0">
                <a:solidFill>
                  <a:srgbClr val="000000"/>
                </a:solidFill>
                <a:latin typeface="微软雅黑" pitchFamily="34" charset="-122"/>
                <a:ea typeface="微软雅黑" pitchFamily="34" charset="-122"/>
                <a:cs typeface="Times New Roman" pitchFamily="18" charset="0"/>
              </a:rPr>
              <a:t>Cash</a:t>
            </a:r>
          </a:p>
          <a:p>
            <a:pPr>
              <a:lnSpc>
                <a:spcPts val="2800"/>
              </a:lnSpc>
              <a:tabLst>
                <a:tab pos="50800" algn="l"/>
                <a:tab pos="749300" algn="l"/>
                <a:tab pos="1219200" algn="l"/>
                <a:tab pos="2247900" algn="l"/>
                <a:tab pos="3213100" algn="l"/>
              </a:tabLst>
            </a:pPr>
            <a:r>
              <a:rPr lang="en-US" altLang="zh-CN" dirty="0" smtClean="0">
                <a:latin typeface="微软雅黑" pitchFamily="34" charset="-122"/>
                <a:ea typeface="微软雅黑" pitchFamily="34" charset="-122"/>
              </a:rPr>
              <a:t>				</a:t>
            </a:r>
            <a:r>
              <a:rPr lang="en-US" altLang="zh-CN" dirty="0" smtClean="0">
                <a:solidFill>
                  <a:srgbClr val="FFFFFF"/>
                </a:solidFill>
                <a:latin typeface="微软雅黑" pitchFamily="34" charset="-122"/>
                <a:ea typeface="微软雅黑" pitchFamily="34" charset="-122"/>
                <a:cs typeface="楷体_GB2312" pitchFamily="18" charset="0"/>
              </a:rPr>
              <a:t>现金收入总额</a:t>
            </a:r>
          </a:p>
          <a:p>
            <a:pPr>
              <a:lnSpc>
                <a:spcPts val="1000"/>
              </a:lnSpc>
            </a:pPr>
            <a:endParaRPr lang="en-US" altLang="zh-CN" dirty="0" smtClean="0">
              <a:latin typeface="微软雅黑" pitchFamily="34" charset="-122"/>
              <a:ea typeface="微软雅黑" pitchFamily="34" charset="-122"/>
            </a:endParaRPr>
          </a:p>
          <a:p>
            <a:pPr>
              <a:lnSpc>
                <a:spcPts val="2400"/>
              </a:lnSpc>
              <a:tabLst>
                <a:tab pos="50800" algn="l"/>
                <a:tab pos="749300" algn="l"/>
                <a:tab pos="1219200" algn="l"/>
                <a:tab pos="2247900" algn="l"/>
                <a:tab pos="3213100" algn="l"/>
              </a:tabLst>
            </a:pPr>
            <a:r>
              <a:rPr lang="en-US" altLang="zh-CN" b="1" dirty="0" smtClean="0">
                <a:solidFill>
                  <a:srgbClr val="000000"/>
                </a:solidFill>
                <a:latin typeface="微软雅黑" pitchFamily="34" charset="-122"/>
                <a:ea typeface="微软雅黑" pitchFamily="34" charset="-122"/>
                <a:cs typeface="Times New Roman" pitchFamily="18" charset="0"/>
              </a:rPr>
              <a:t>Total</a:t>
            </a:r>
            <a:r>
              <a:rPr lang="en-US" altLang="zh-CN" dirty="0" smtClean="0">
                <a:latin typeface="微软雅黑" pitchFamily="34" charset="-122"/>
                <a:ea typeface="微软雅黑" pitchFamily="34" charset="-122"/>
                <a:cs typeface="Times New Roman" pitchFamily="18" charset="0"/>
              </a:rPr>
              <a:t> </a:t>
            </a:r>
            <a:r>
              <a:rPr lang="en-US" altLang="zh-CN" b="1" dirty="0" smtClean="0">
                <a:solidFill>
                  <a:srgbClr val="000000"/>
                </a:solidFill>
                <a:latin typeface="微软雅黑" pitchFamily="34" charset="-122"/>
                <a:ea typeface="微软雅黑" pitchFamily="34" charset="-122"/>
                <a:cs typeface="Times New Roman" pitchFamily="18" charset="0"/>
              </a:rPr>
              <a:t>Cash</a:t>
            </a:r>
          </a:p>
          <a:p>
            <a:pPr>
              <a:lnSpc>
                <a:spcPts val="1000"/>
              </a:lnSpc>
            </a:pPr>
            <a:endParaRPr lang="en-US" altLang="zh-CN" dirty="0" smtClean="0">
              <a:latin typeface="微软雅黑" pitchFamily="34" charset="-122"/>
              <a:ea typeface="微软雅黑" pitchFamily="34" charset="-122"/>
            </a:endParaRPr>
          </a:p>
          <a:p>
            <a:pPr>
              <a:lnSpc>
                <a:spcPts val="2300"/>
              </a:lnSpc>
              <a:tabLst>
                <a:tab pos="50800" algn="l"/>
                <a:tab pos="749300" algn="l"/>
                <a:tab pos="1219200" algn="l"/>
                <a:tab pos="2247900" algn="l"/>
                <a:tab pos="3213100" algn="l"/>
              </a:tabLst>
            </a:pPr>
            <a:r>
              <a:rPr lang="en-US" altLang="zh-CN" dirty="0" smtClean="0">
                <a:latin typeface="微软雅黑" pitchFamily="34" charset="-122"/>
                <a:ea typeface="微软雅黑" pitchFamily="34" charset="-122"/>
              </a:rPr>
              <a:t>					</a:t>
            </a:r>
            <a:r>
              <a:rPr lang="en-US" altLang="zh-CN" dirty="0" smtClean="0">
                <a:solidFill>
                  <a:srgbClr val="FFFFFF"/>
                </a:solidFill>
                <a:latin typeface="微软雅黑" pitchFamily="34" charset="-122"/>
                <a:ea typeface="微软雅黑" pitchFamily="34" charset="-122"/>
                <a:cs typeface="楷体_GB2312" pitchFamily="18" charset="0"/>
              </a:rPr>
              <a:t>总薪酬</a:t>
            </a:r>
          </a:p>
          <a:p>
            <a:pPr>
              <a:lnSpc>
                <a:spcPts val="1000"/>
              </a:lnSpc>
            </a:pPr>
            <a:endParaRPr lang="en-US" altLang="zh-CN" dirty="0" smtClean="0">
              <a:latin typeface="微软雅黑" pitchFamily="34" charset="-122"/>
              <a:ea typeface="微软雅黑" pitchFamily="34" charset="-122"/>
            </a:endParaRPr>
          </a:p>
          <a:p>
            <a:pPr>
              <a:lnSpc>
                <a:spcPts val="1800"/>
              </a:lnSpc>
              <a:tabLst>
                <a:tab pos="50800" algn="l"/>
                <a:tab pos="749300" algn="l"/>
                <a:tab pos="1219200" algn="l"/>
                <a:tab pos="2247900" algn="l"/>
                <a:tab pos="3213100" algn="l"/>
              </a:tabLst>
            </a:pPr>
            <a:r>
              <a:rPr lang="en-US" altLang="zh-CN" b="1" dirty="0" smtClean="0">
                <a:solidFill>
                  <a:srgbClr val="000000"/>
                </a:solidFill>
                <a:latin typeface="微软雅黑" pitchFamily="34" charset="-122"/>
                <a:ea typeface="微软雅黑" pitchFamily="34" charset="-122"/>
                <a:cs typeface="Times New Roman" pitchFamily="18" charset="0"/>
              </a:rPr>
              <a:t>Total</a:t>
            </a:r>
            <a:r>
              <a:rPr lang="en-US" altLang="zh-CN" dirty="0" smtClean="0">
                <a:latin typeface="微软雅黑" pitchFamily="34" charset="-122"/>
                <a:ea typeface="微软雅黑" pitchFamily="34" charset="-122"/>
                <a:cs typeface="Times New Roman" pitchFamily="18" charset="0"/>
              </a:rPr>
              <a:t> </a:t>
            </a:r>
            <a:r>
              <a:rPr lang="en-US" altLang="zh-CN" b="1" dirty="0" smtClean="0">
                <a:solidFill>
                  <a:srgbClr val="000000"/>
                </a:solidFill>
                <a:latin typeface="微软雅黑" pitchFamily="34" charset="-122"/>
                <a:ea typeface="微软雅黑" pitchFamily="34" charset="-122"/>
                <a:cs typeface="Times New Roman" pitchFamily="18" charset="0"/>
              </a:rPr>
              <a:t>Remuneration</a:t>
            </a:r>
          </a:p>
        </p:txBody>
      </p:sp>
      <p:sp>
        <p:nvSpPr>
          <p:cNvPr id="15" name="TextBox 1"/>
          <p:cNvSpPr txBox="1"/>
          <p:nvPr/>
        </p:nvSpPr>
        <p:spPr>
          <a:xfrm>
            <a:off x="1919908" y="1823492"/>
            <a:ext cx="1384995" cy="289823"/>
          </a:xfrm>
          <a:prstGeom prst="rect">
            <a:avLst/>
          </a:prstGeom>
          <a:noFill/>
        </p:spPr>
        <p:txBody>
          <a:bodyPr wrap="none" lIns="0" tIns="0" rIns="0" rtlCol="0">
            <a:spAutoFit/>
          </a:bodyPr>
          <a:lstStyle/>
          <a:p>
            <a:pPr>
              <a:lnSpc>
                <a:spcPts val="1900"/>
              </a:lnSpc>
              <a:tabLst/>
            </a:pPr>
            <a:r>
              <a:rPr lang="en-US" altLang="zh-CN" dirty="0" smtClean="0">
                <a:solidFill>
                  <a:srgbClr val="FFFFFF"/>
                </a:solidFill>
                <a:latin typeface="微软雅黑" pitchFamily="34" charset="-122"/>
                <a:ea typeface="微软雅黑" pitchFamily="34" charset="-122"/>
                <a:cs typeface="楷体_GB2312" pitchFamily="18" charset="0"/>
              </a:rPr>
              <a:t>基本现金收入</a:t>
            </a:r>
          </a:p>
        </p:txBody>
      </p:sp>
      <p:sp>
        <p:nvSpPr>
          <p:cNvPr id="16" name="TextBox 1"/>
          <p:cNvSpPr txBox="1"/>
          <p:nvPr/>
        </p:nvSpPr>
        <p:spPr>
          <a:xfrm>
            <a:off x="7660308" y="1823492"/>
            <a:ext cx="461665" cy="289823"/>
          </a:xfrm>
          <a:prstGeom prst="rect">
            <a:avLst/>
          </a:prstGeom>
          <a:noFill/>
        </p:spPr>
        <p:txBody>
          <a:bodyPr wrap="none" lIns="0" tIns="0" rIns="0" rtlCol="0">
            <a:spAutoFit/>
          </a:bodyPr>
          <a:lstStyle/>
          <a:p>
            <a:pPr>
              <a:lnSpc>
                <a:spcPts val="1900"/>
              </a:lnSpc>
              <a:tabLst/>
            </a:pPr>
            <a:r>
              <a:rPr lang="en-US" altLang="zh-CN" dirty="0" smtClean="0">
                <a:solidFill>
                  <a:srgbClr val="FFFFFF"/>
                </a:solidFill>
                <a:latin typeface="微软雅黑" pitchFamily="34" charset="-122"/>
                <a:ea typeface="微软雅黑" pitchFamily="34" charset="-122"/>
                <a:cs typeface="楷体_GB2312" pitchFamily="18" charset="0"/>
              </a:rPr>
              <a:t>福利</a:t>
            </a:r>
          </a:p>
        </p:txBody>
      </p:sp>
      <p:sp>
        <p:nvSpPr>
          <p:cNvPr id="17" name="TextBox 1"/>
          <p:cNvSpPr txBox="1"/>
          <p:nvPr/>
        </p:nvSpPr>
        <p:spPr>
          <a:xfrm>
            <a:off x="4561508" y="1823492"/>
            <a:ext cx="461665" cy="289823"/>
          </a:xfrm>
          <a:prstGeom prst="rect">
            <a:avLst/>
          </a:prstGeom>
          <a:noFill/>
        </p:spPr>
        <p:txBody>
          <a:bodyPr wrap="none" lIns="0" tIns="0" rIns="0" rtlCol="0">
            <a:spAutoFit/>
          </a:bodyPr>
          <a:lstStyle/>
          <a:p>
            <a:pPr>
              <a:lnSpc>
                <a:spcPts val="1900"/>
              </a:lnSpc>
              <a:tabLst/>
            </a:pPr>
            <a:r>
              <a:rPr lang="en-US" altLang="zh-CN" dirty="0" smtClean="0">
                <a:solidFill>
                  <a:srgbClr val="FFFFFF"/>
                </a:solidFill>
                <a:latin typeface="微软雅黑" pitchFamily="34" charset="-122"/>
                <a:ea typeface="微软雅黑" pitchFamily="34" charset="-122"/>
                <a:cs typeface="楷体_GB2312" pitchFamily="18" charset="0"/>
              </a:rPr>
              <a:t>补贴</a:t>
            </a:r>
          </a:p>
        </p:txBody>
      </p:sp>
    </p:spTree>
    <p:extLst>
      <p:ext uri="{BB962C8B-B14F-4D97-AF65-F5344CB8AC3E}">
        <p14:creationId xmlns:p14="http://schemas.microsoft.com/office/powerpoint/2010/main" val="3598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899592" y="260648"/>
            <a:ext cx="7313612" cy="1143000"/>
          </a:xfrm>
        </p:spPr>
        <p:txBody>
          <a:bodyPr vert="horz" lIns="91440" tIns="45720" rIns="91440" bIns="45720" rtlCol="0" anchor="ctr">
            <a:normAutofit fontScale="97500"/>
          </a:bodyPr>
          <a:lstStyle/>
          <a:p>
            <a:pPr algn="l">
              <a:defRPr/>
            </a:pPr>
            <a:r>
              <a:rPr lang="zh-CN" altLang="en-US" sz="2400" b="1" dirty="0" smtClean="0">
                <a:latin typeface="微软雅黑" panose="020B0503020204020204" pitchFamily="34" charset="-122"/>
                <a:ea typeface="微软雅黑" panose="020B0503020204020204" pitchFamily="34" charset="-122"/>
              </a:rPr>
              <a:t>薪酬</a:t>
            </a:r>
            <a:r>
              <a:rPr lang="zh-CN" altLang="en-US" sz="2400" b="1" dirty="0">
                <a:latin typeface="微软雅黑" panose="020B0503020204020204" pitchFamily="34" charset="-122"/>
                <a:ea typeface="微软雅黑" panose="020B0503020204020204" pitchFamily="34" charset="-122"/>
              </a:rPr>
              <a:t>的</a:t>
            </a:r>
            <a:r>
              <a:rPr lang="zh-CN" altLang="en-US" sz="2400" b="1" dirty="0" smtClean="0">
                <a:latin typeface="微软雅黑" panose="020B0503020204020204" pitchFamily="34" charset="-122"/>
                <a:ea typeface="微软雅黑" panose="020B0503020204020204" pitchFamily="34" charset="-122"/>
              </a:rPr>
              <a:t>构成要素</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314073930"/>
              </p:ext>
            </p:extLst>
          </p:nvPr>
        </p:nvGraphicFramePr>
        <p:xfrm>
          <a:off x="1259632" y="1469010"/>
          <a:ext cx="6552728" cy="3688183"/>
        </p:xfrm>
        <a:graphic>
          <a:graphicData uri="http://schemas.openxmlformats.org/drawingml/2006/table">
            <a:tbl>
              <a:tblPr firstRow="1" bandRow="1">
                <a:tableStyleId>{5C22544A-7EE6-4342-B048-85BDC9FD1C3A}</a:tableStyleId>
              </a:tblPr>
              <a:tblGrid>
                <a:gridCol w="1638182"/>
                <a:gridCol w="1638182"/>
                <a:gridCol w="1638182"/>
                <a:gridCol w="1638182"/>
              </a:tblGrid>
              <a:tr h="786519">
                <a:tc>
                  <a:txBody>
                    <a:bodyPr/>
                    <a:lstStyle/>
                    <a:p>
                      <a:pPr algn="ctr"/>
                      <a:r>
                        <a:rPr lang="zh-CN" altLang="en-US" dirty="0" smtClean="0">
                          <a:latin typeface="微软雅黑" panose="020B0503020204020204" pitchFamily="34" charset="-122"/>
                          <a:ea typeface="微软雅黑" panose="020B0503020204020204" pitchFamily="34" charset="-122"/>
                        </a:rPr>
                        <a:t>类</a:t>
                      </a:r>
                      <a:r>
                        <a:rPr lang="zh-CN" altLang="en-US" baseline="0"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别</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吸引效用</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保留效用</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激励效用</a:t>
                      </a:r>
                      <a:endParaRPr lang="zh-CN" altLang="en-US" dirty="0">
                        <a:latin typeface="微软雅黑" panose="020B0503020204020204" pitchFamily="34" charset="-122"/>
                        <a:ea typeface="微软雅黑" panose="020B0503020204020204" pitchFamily="34" charset="-122"/>
                      </a:endParaRPr>
                    </a:p>
                  </a:txBody>
                  <a:tcPr anchor="ctr"/>
                </a:tc>
              </a:tr>
              <a:tr h="725416">
                <a:tc>
                  <a:txBody>
                    <a:bodyPr/>
                    <a:lstStyle/>
                    <a:p>
                      <a:r>
                        <a:rPr lang="zh-CN" altLang="en-US" dirty="0" smtClean="0">
                          <a:latin typeface="微软雅黑" panose="020B0503020204020204" pitchFamily="34" charset="-122"/>
                          <a:ea typeface="微软雅黑" panose="020B0503020204020204" pitchFamily="34" charset="-122"/>
                        </a:rPr>
                        <a:t>基本现金收入</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a:txBody>
                  <a:tcPr anchor="ctr"/>
                </a:tc>
              </a:tr>
              <a:tr h="725416">
                <a:tc>
                  <a:txBody>
                    <a:bodyPr/>
                    <a:lstStyle/>
                    <a:p>
                      <a:r>
                        <a:rPr lang="zh-CN" altLang="en-US" dirty="0" smtClean="0">
                          <a:latin typeface="微软雅黑" panose="020B0503020204020204" pitchFamily="34" charset="-122"/>
                          <a:ea typeface="微软雅黑" panose="020B0503020204020204" pitchFamily="34" charset="-122"/>
                        </a:rPr>
                        <a:t>变动现金收入</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r>
              <a:tr h="725416">
                <a:tc>
                  <a:txBody>
                    <a:bodyPr/>
                    <a:lstStyle/>
                    <a:p>
                      <a:r>
                        <a:rPr lang="zh-CN" altLang="en-US" dirty="0" smtClean="0">
                          <a:latin typeface="微软雅黑" panose="020B0503020204020204" pitchFamily="34" charset="-122"/>
                          <a:ea typeface="微软雅黑" panose="020B0503020204020204" pitchFamily="34" charset="-122"/>
                        </a:rPr>
                        <a:t>补贴</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a:txBody>
                  <a:tcPr anchor="ctr"/>
                </a:tc>
              </a:tr>
              <a:tr h="725416">
                <a:tc>
                  <a:txBody>
                    <a:bodyPr/>
                    <a:lstStyle/>
                    <a:p>
                      <a:r>
                        <a:rPr lang="zh-CN" altLang="en-US" dirty="0" smtClean="0">
                          <a:latin typeface="微软雅黑" panose="020B0503020204020204" pitchFamily="34" charset="-122"/>
                          <a:ea typeface="微软雅黑" panose="020B0503020204020204" pitchFamily="34" charset="-122"/>
                        </a:rPr>
                        <a:t>福利</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中</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tc>
              </a:tr>
            </a:tbl>
          </a:graphicData>
        </a:graphic>
      </p:graphicFrame>
      <p:sp>
        <p:nvSpPr>
          <p:cNvPr id="3" name="椭圆 2"/>
          <p:cNvSpPr/>
          <p:nvPr/>
        </p:nvSpPr>
        <p:spPr>
          <a:xfrm>
            <a:off x="3419872" y="242088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004048" y="242088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660232" y="314096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419872" y="386104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076056" y="4581128"/>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1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188640"/>
            <a:ext cx="7313612" cy="1143000"/>
          </a:xfrm>
        </p:spPr>
        <p:txBody>
          <a:bodyPr>
            <a:normAutofit/>
          </a:bodyPr>
          <a:lstStyle/>
          <a:p>
            <a:r>
              <a:rPr lang="zh-CN" altLang="en-US" sz="3600" dirty="0" smtClean="0">
                <a:latin typeface="微软雅黑" panose="020B0503020204020204" pitchFamily="34" charset="-122"/>
                <a:ea typeface="微软雅黑" panose="020B0503020204020204" pitchFamily="34" charset="-122"/>
              </a:rPr>
              <a:t>薪酬体系地图</a:t>
            </a:r>
            <a:endParaRPr lang="zh-CN" altLang="en-US" sz="3600" dirty="0">
              <a:latin typeface="微软雅黑" panose="020B0503020204020204" pitchFamily="34" charset="-122"/>
              <a:ea typeface="微软雅黑" panose="020B0503020204020204" pitchFamily="34" charset="-122"/>
            </a:endParaRPr>
          </a:p>
        </p:txBody>
      </p:sp>
      <p:sp>
        <p:nvSpPr>
          <p:cNvPr id="4" name="圆角矩形 3"/>
          <p:cNvSpPr/>
          <p:nvPr/>
        </p:nvSpPr>
        <p:spPr>
          <a:xfrm>
            <a:off x="1135063" y="3116632"/>
            <a:ext cx="7540625" cy="1900237"/>
          </a:xfrm>
          <a:prstGeom prst="roundRect">
            <a:avLst>
              <a:gd name="adj" fmla="val 3057"/>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dirty="0">
              <a:solidFill>
                <a:prstClr val="white"/>
              </a:solidFill>
              <a:latin typeface="微软雅黑" pitchFamily="34" charset="-122"/>
              <a:ea typeface="微软雅黑" pitchFamily="34" charset="-122"/>
            </a:endParaRPr>
          </a:p>
        </p:txBody>
      </p:sp>
      <p:sp>
        <p:nvSpPr>
          <p:cNvPr id="5" name="圆角矩形 4"/>
          <p:cNvSpPr/>
          <p:nvPr/>
        </p:nvSpPr>
        <p:spPr>
          <a:xfrm>
            <a:off x="1136650" y="5277219"/>
            <a:ext cx="7539038" cy="1277953"/>
          </a:xfrm>
          <a:prstGeom prst="roundRect">
            <a:avLst>
              <a:gd name="adj" fmla="val 3057"/>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dirty="0">
              <a:solidFill>
                <a:prstClr val="white"/>
              </a:solidFill>
              <a:latin typeface="微软雅黑" pitchFamily="34" charset="-122"/>
              <a:ea typeface="微软雅黑" pitchFamily="34" charset="-122"/>
            </a:endParaRPr>
          </a:p>
        </p:txBody>
      </p:sp>
      <p:sp>
        <p:nvSpPr>
          <p:cNvPr id="6" name="Oval 13"/>
          <p:cNvSpPr>
            <a:spLocks noChangeArrowheads="1"/>
          </p:cNvSpPr>
          <p:nvPr/>
        </p:nvSpPr>
        <p:spPr bwMode="auto">
          <a:xfrm>
            <a:off x="3724284" y="326689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7" name="Oval 14"/>
          <p:cNvSpPr>
            <a:spLocks noChangeArrowheads="1"/>
          </p:cNvSpPr>
          <p:nvPr/>
        </p:nvSpPr>
        <p:spPr bwMode="auto">
          <a:xfrm>
            <a:off x="3724284" y="440989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中期</a:t>
            </a:r>
            <a:endParaRPr lang="zh-CN" altLang="en-US" sz="1600" dirty="0">
              <a:solidFill>
                <a:prstClr val="white"/>
              </a:solidFill>
              <a:latin typeface="微软雅黑" pitchFamily="34" charset="-122"/>
              <a:ea typeface="微软雅黑" pitchFamily="34" charset="-122"/>
            </a:endParaRPr>
          </a:p>
        </p:txBody>
      </p:sp>
      <p:cxnSp>
        <p:nvCxnSpPr>
          <p:cNvPr id="8" name="AutoShape 15"/>
          <p:cNvCxnSpPr>
            <a:cxnSpLocks noChangeShapeType="1"/>
          </p:cNvCxnSpPr>
          <p:nvPr/>
        </p:nvCxnSpPr>
        <p:spPr bwMode="auto">
          <a:xfrm>
            <a:off x="4791084" y="3724644"/>
            <a:ext cx="0" cy="685800"/>
          </a:xfrm>
          <a:prstGeom prst="straightConnector1">
            <a:avLst/>
          </a:prstGeom>
          <a:noFill/>
          <a:ln w="9525">
            <a:noFill/>
            <a:round/>
            <a:headEnd/>
            <a:tailEnd type="triangle" w="med" len="med"/>
          </a:ln>
          <a:effectLst/>
        </p:spPr>
      </p:cxnSp>
      <p:sp>
        <p:nvSpPr>
          <p:cNvPr id="9" name="Rectangle 16"/>
          <p:cNvSpPr>
            <a:spLocks noChangeArrowheads="1"/>
          </p:cNvSpPr>
          <p:nvPr/>
        </p:nvSpPr>
        <p:spPr bwMode="auto">
          <a:xfrm>
            <a:off x="3635896" y="6012240"/>
            <a:ext cx="2438400" cy="381000"/>
          </a:xfrm>
          <a:prstGeom prst="rect">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薪酬政策优化</a:t>
            </a:r>
            <a:endParaRPr lang="zh-CN" altLang="en-US" sz="1600" dirty="0">
              <a:solidFill>
                <a:prstClr val="white"/>
              </a:solidFill>
              <a:latin typeface="微软雅黑" pitchFamily="34" charset="-122"/>
              <a:ea typeface="微软雅黑" pitchFamily="34" charset="-122"/>
            </a:endParaRPr>
          </a:p>
        </p:txBody>
      </p:sp>
      <p:cxnSp>
        <p:nvCxnSpPr>
          <p:cNvPr id="10" name="AutoShape 17"/>
          <p:cNvCxnSpPr>
            <a:cxnSpLocks noChangeShapeType="1"/>
          </p:cNvCxnSpPr>
          <p:nvPr/>
        </p:nvCxnSpPr>
        <p:spPr bwMode="auto">
          <a:xfrm>
            <a:off x="4724400" y="4867644"/>
            <a:ext cx="130175" cy="1417638"/>
          </a:xfrm>
          <a:prstGeom prst="straightConnector1">
            <a:avLst/>
          </a:prstGeom>
          <a:noFill/>
          <a:ln w="9525">
            <a:noFill/>
            <a:round/>
            <a:headEnd/>
            <a:tailEnd type="triangle" w="med" len="med"/>
          </a:ln>
          <a:effectLst/>
        </p:spPr>
      </p:cxnSp>
      <p:sp>
        <p:nvSpPr>
          <p:cNvPr id="11" name="Oval 18"/>
          <p:cNvSpPr>
            <a:spLocks noChangeArrowheads="1"/>
          </p:cNvSpPr>
          <p:nvPr/>
        </p:nvSpPr>
        <p:spPr bwMode="auto">
          <a:xfrm>
            <a:off x="3662536" y="5400498"/>
            <a:ext cx="2133600" cy="4572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调薪</a:t>
            </a:r>
            <a:endParaRPr lang="zh-CN" altLang="en-US" sz="1600" dirty="0">
              <a:solidFill>
                <a:prstClr val="white"/>
              </a:solidFill>
              <a:latin typeface="微软雅黑" pitchFamily="34" charset="-122"/>
              <a:ea typeface="微软雅黑" pitchFamily="34" charset="-122"/>
            </a:endParaRPr>
          </a:p>
        </p:txBody>
      </p:sp>
      <p:sp>
        <p:nvSpPr>
          <p:cNvPr id="12" name="Oval 19"/>
          <p:cNvSpPr>
            <a:spLocks noChangeArrowheads="1"/>
          </p:cNvSpPr>
          <p:nvPr/>
        </p:nvSpPr>
        <p:spPr bwMode="auto">
          <a:xfrm>
            <a:off x="6398840" y="5395562"/>
            <a:ext cx="2133600" cy="4572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薪酬核算</a:t>
            </a:r>
            <a:endParaRPr lang="zh-CN" altLang="en-US" sz="1600" dirty="0">
              <a:solidFill>
                <a:prstClr val="white"/>
              </a:solidFill>
              <a:latin typeface="微软雅黑" pitchFamily="34" charset="-122"/>
              <a:ea typeface="微软雅黑" pitchFamily="34" charset="-122"/>
            </a:endParaRPr>
          </a:p>
        </p:txBody>
      </p:sp>
      <p:sp>
        <p:nvSpPr>
          <p:cNvPr id="13" name="Oval 20"/>
          <p:cNvSpPr>
            <a:spLocks noChangeArrowheads="1"/>
          </p:cNvSpPr>
          <p:nvPr/>
        </p:nvSpPr>
        <p:spPr bwMode="auto">
          <a:xfrm>
            <a:off x="1214414" y="5983668"/>
            <a:ext cx="2011386" cy="4572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保密管理</a:t>
            </a:r>
            <a:endParaRPr lang="zh-CN" altLang="en-US" sz="1600" dirty="0">
              <a:solidFill>
                <a:prstClr val="white"/>
              </a:solidFill>
              <a:latin typeface="微软雅黑" pitchFamily="34" charset="-122"/>
              <a:ea typeface="微软雅黑" pitchFamily="34" charset="-122"/>
            </a:endParaRPr>
          </a:p>
        </p:txBody>
      </p:sp>
      <p:cxnSp>
        <p:nvCxnSpPr>
          <p:cNvPr id="14" name="AutoShape 21"/>
          <p:cNvCxnSpPr>
            <a:cxnSpLocks noChangeShapeType="1"/>
            <a:stCxn id="9" idx="2"/>
            <a:endCxn id="11" idx="0"/>
          </p:cNvCxnSpPr>
          <p:nvPr/>
        </p:nvCxnSpPr>
        <p:spPr bwMode="auto">
          <a:xfrm rot="5400000" flipH="1">
            <a:off x="4295845" y="5833989"/>
            <a:ext cx="992742" cy="125760"/>
          </a:xfrm>
          <a:prstGeom prst="straightConnector1">
            <a:avLst/>
          </a:prstGeom>
          <a:noFill/>
          <a:ln w="9525">
            <a:noFill/>
            <a:round/>
            <a:headEnd/>
            <a:tailEnd type="triangle" w="med" len="med"/>
          </a:ln>
          <a:effectLst/>
        </p:spPr>
      </p:cxnSp>
      <p:cxnSp>
        <p:nvCxnSpPr>
          <p:cNvPr id="15" name="AutoShape 22"/>
          <p:cNvCxnSpPr>
            <a:cxnSpLocks noChangeShapeType="1"/>
            <a:stCxn id="11" idx="2"/>
          </p:cNvCxnSpPr>
          <p:nvPr/>
        </p:nvCxnSpPr>
        <p:spPr bwMode="auto">
          <a:xfrm flipH="1">
            <a:off x="3225800" y="5629644"/>
            <a:ext cx="436563" cy="858838"/>
          </a:xfrm>
          <a:prstGeom prst="straightConnector1">
            <a:avLst/>
          </a:prstGeom>
          <a:noFill/>
          <a:ln w="9525">
            <a:noFill/>
            <a:round/>
            <a:headEnd/>
            <a:tailEnd type="triangle" w="med" len="med"/>
          </a:ln>
          <a:effectLst/>
        </p:spPr>
      </p:cxnSp>
      <p:cxnSp>
        <p:nvCxnSpPr>
          <p:cNvPr id="16" name="AutoShape 23"/>
          <p:cNvCxnSpPr>
            <a:cxnSpLocks noChangeShapeType="1"/>
          </p:cNvCxnSpPr>
          <p:nvPr/>
        </p:nvCxnSpPr>
        <p:spPr bwMode="auto">
          <a:xfrm flipV="1">
            <a:off x="5795963" y="5624882"/>
            <a:ext cx="603250" cy="4762"/>
          </a:xfrm>
          <a:prstGeom prst="straightConnector1">
            <a:avLst/>
          </a:prstGeom>
          <a:noFill/>
          <a:ln w="9525">
            <a:noFill/>
            <a:round/>
            <a:headEnd/>
            <a:tailEnd type="triangle" w="med" len="med"/>
          </a:ln>
          <a:effectLst/>
        </p:spPr>
      </p:cxnSp>
      <p:sp>
        <p:nvSpPr>
          <p:cNvPr id="18" name="Oval 27"/>
          <p:cNvSpPr>
            <a:spLocks noChangeArrowheads="1"/>
          </p:cNvSpPr>
          <p:nvPr/>
        </p:nvSpPr>
        <p:spPr bwMode="auto">
          <a:xfrm>
            <a:off x="6400800" y="440989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长期</a:t>
            </a:r>
            <a:endParaRPr lang="zh-CN" altLang="en-US" sz="1600" dirty="0">
              <a:solidFill>
                <a:prstClr val="white"/>
              </a:solidFill>
              <a:latin typeface="微软雅黑" pitchFamily="34" charset="-122"/>
              <a:ea typeface="微软雅黑" pitchFamily="34" charset="-122"/>
            </a:endParaRPr>
          </a:p>
        </p:txBody>
      </p:sp>
      <p:cxnSp>
        <p:nvCxnSpPr>
          <p:cNvPr id="21" name="AutoShape 30"/>
          <p:cNvCxnSpPr>
            <a:cxnSpLocks noChangeShapeType="1"/>
            <a:endCxn id="9" idx="0"/>
          </p:cNvCxnSpPr>
          <p:nvPr/>
        </p:nvCxnSpPr>
        <p:spPr bwMode="auto">
          <a:xfrm rot="5400000">
            <a:off x="4770700" y="5925188"/>
            <a:ext cx="171448" cy="2656"/>
          </a:xfrm>
          <a:prstGeom prst="straightConnector1">
            <a:avLst/>
          </a:prstGeom>
          <a:noFill/>
          <a:ln w="19050">
            <a:solidFill>
              <a:schemeClr val="tx1"/>
            </a:solidFill>
            <a:round/>
            <a:headEnd/>
            <a:tailEnd type="triangle" w="med" len="med"/>
          </a:ln>
          <a:effectLst/>
        </p:spPr>
      </p:cxnSp>
      <p:cxnSp>
        <p:nvCxnSpPr>
          <p:cNvPr id="22" name="AutoShape 31"/>
          <p:cNvCxnSpPr>
            <a:cxnSpLocks noChangeShapeType="1"/>
            <a:stCxn id="9" idx="1"/>
          </p:cNvCxnSpPr>
          <p:nvPr/>
        </p:nvCxnSpPr>
        <p:spPr bwMode="auto">
          <a:xfrm flipH="1">
            <a:off x="3225800" y="6203212"/>
            <a:ext cx="409575" cy="12700"/>
          </a:xfrm>
          <a:prstGeom prst="straightConnector1">
            <a:avLst/>
          </a:prstGeom>
          <a:noFill/>
          <a:ln w="19050">
            <a:solidFill>
              <a:schemeClr val="tx1"/>
            </a:solidFill>
            <a:round/>
            <a:headEnd/>
            <a:tailEnd type="triangle" w="med" len="med"/>
          </a:ln>
          <a:effectLst/>
        </p:spPr>
      </p:cxnSp>
      <p:cxnSp>
        <p:nvCxnSpPr>
          <p:cNvPr id="23" name="AutoShape 32"/>
          <p:cNvCxnSpPr>
            <a:cxnSpLocks noChangeShapeType="1"/>
          </p:cNvCxnSpPr>
          <p:nvPr/>
        </p:nvCxnSpPr>
        <p:spPr bwMode="auto">
          <a:xfrm flipV="1">
            <a:off x="5795963" y="5624882"/>
            <a:ext cx="603250" cy="4762"/>
          </a:xfrm>
          <a:prstGeom prst="straightConnector1">
            <a:avLst/>
          </a:prstGeom>
          <a:noFill/>
          <a:ln w="19050">
            <a:solidFill>
              <a:schemeClr val="tx1"/>
            </a:solidFill>
            <a:round/>
            <a:headEnd/>
            <a:tailEnd type="triangle" w="med" len="med"/>
          </a:ln>
          <a:effectLst/>
        </p:spPr>
      </p:cxnSp>
      <p:cxnSp>
        <p:nvCxnSpPr>
          <p:cNvPr id="25" name="AutoShape 35"/>
          <p:cNvCxnSpPr>
            <a:cxnSpLocks noChangeShapeType="1"/>
            <a:stCxn id="13" idx="0"/>
            <a:endCxn id="34" idx="4"/>
          </p:cNvCxnSpPr>
          <p:nvPr/>
        </p:nvCxnSpPr>
        <p:spPr bwMode="auto">
          <a:xfrm rot="5400000" flipH="1" flipV="1">
            <a:off x="2148669" y="5912230"/>
            <a:ext cx="142876" cy="1588"/>
          </a:xfrm>
          <a:prstGeom prst="straightConnector1">
            <a:avLst/>
          </a:prstGeom>
          <a:noFill/>
          <a:ln w="19050">
            <a:solidFill>
              <a:schemeClr val="tx1"/>
            </a:solidFill>
            <a:round/>
            <a:headEnd/>
            <a:tailEnd type="triangle" w="med" len="med"/>
          </a:ln>
          <a:effectLst/>
        </p:spPr>
      </p:cxnSp>
      <p:sp>
        <p:nvSpPr>
          <p:cNvPr id="26" name="Oval 37"/>
          <p:cNvSpPr>
            <a:spLocks noChangeArrowheads="1"/>
          </p:cNvSpPr>
          <p:nvPr/>
        </p:nvSpPr>
        <p:spPr bwMode="auto">
          <a:xfrm>
            <a:off x="6400800" y="326689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30" name="Oval 43"/>
          <p:cNvSpPr>
            <a:spLocks noChangeArrowheads="1"/>
          </p:cNvSpPr>
          <p:nvPr/>
        </p:nvSpPr>
        <p:spPr bwMode="auto">
          <a:xfrm>
            <a:off x="1257264" y="3241498"/>
            <a:ext cx="1968536" cy="45615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32" name="Rectangle 45"/>
          <p:cNvSpPr>
            <a:spLocks noChangeArrowheads="1"/>
          </p:cNvSpPr>
          <p:nvPr/>
        </p:nvSpPr>
        <p:spPr bwMode="auto">
          <a:xfrm>
            <a:off x="629716" y="3554776"/>
            <a:ext cx="370384" cy="1143000"/>
          </a:xfrm>
          <a:prstGeom prst="rect">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薪酬结构</a:t>
            </a:r>
            <a:endParaRPr lang="zh-CN" altLang="en-US" sz="1600" dirty="0">
              <a:solidFill>
                <a:prstClr val="white"/>
              </a:solidFill>
              <a:latin typeface="微软雅黑" pitchFamily="34" charset="-122"/>
              <a:ea typeface="微软雅黑" pitchFamily="34" charset="-122"/>
            </a:endParaRPr>
          </a:p>
        </p:txBody>
      </p:sp>
      <p:sp>
        <p:nvSpPr>
          <p:cNvPr id="33" name="Rectangle 46"/>
          <p:cNvSpPr>
            <a:spLocks noChangeArrowheads="1"/>
          </p:cNvSpPr>
          <p:nvPr/>
        </p:nvSpPr>
        <p:spPr bwMode="auto">
          <a:xfrm>
            <a:off x="642910" y="5340726"/>
            <a:ext cx="370384" cy="1143000"/>
          </a:xfrm>
          <a:prstGeom prst="rect">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薪酬管理</a:t>
            </a:r>
            <a:endParaRPr lang="zh-CN" altLang="en-US" sz="1600" dirty="0">
              <a:solidFill>
                <a:prstClr val="white"/>
              </a:solidFill>
              <a:latin typeface="微软雅黑" pitchFamily="34" charset="-122"/>
              <a:ea typeface="微软雅黑" pitchFamily="34" charset="-122"/>
            </a:endParaRPr>
          </a:p>
        </p:txBody>
      </p:sp>
      <p:sp>
        <p:nvSpPr>
          <p:cNvPr id="34" name="Oval 48"/>
          <p:cNvSpPr>
            <a:spLocks noChangeArrowheads="1"/>
          </p:cNvSpPr>
          <p:nvPr/>
        </p:nvSpPr>
        <p:spPr bwMode="auto">
          <a:xfrm>
            <a:off x="1214414" y="5383592"/>
            <a:ext cx="2011386" cy="4572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zh-CN" altLang="en-US" sz="1600" dirty="0" smtClean="0">
                <a:solidFill>
                  <a:prstClr val="white"/>
                </a:solidFill>
                <a:latin typeface="微软雅黑" pitchFamily="34" charset="-122"/>
                <a:ea typeface="微软雅黑" pitchFamily="34" charset="-122"/>
              </a:rPr>
              <a:t>定薪</a:t>
            </a:r>
            <a:endParaRPr lang="zh-CN" altLang="en-US" sz="1600" dirty="0">
              <a:solidFill>
                <a:prstClr val="white"/>
              </a:solidFill>
              <a:latin typeface="微软雅黑" pitchFamily="34" charset="-122"/>
              <a:ea typeface="微软雅黑" pitchFamily="34" charset="-122"/>
            </a:endParaRPr>
          </a:p>
        </p:txBody>
      </p:sp>
      <p:cxnSp>
        <p:nvCxnSpPr>
          <p:cNvPr id="38" name="AutoShape 34"/>
          <p:cNvCxnSpPr>
            <a:cxnSpLocks noChangeShapeType="1"/>
          </p:cNvCxnSpPr>
          <p:nvPr/>
        </p:nvCxnSpPr>
        <p:spPr bwMode="auto">
          <a:xfrm rot="10800000" flipV="1">
            <a:off x="6072199" y="5853482"/>
            <a:ext cx="1393815" cy="344500"/>
          </a:xfrm>
          <a:prstGeom prst="bentConnector3">
            <a:avLst>
              <a:gd name="adj1" fmla="val -1133"/>
            </a:avLst>
          </a:prstGeom>
          <a:noFill/>
          <a:ln w="19050">
            <a:solidFill>
              <a:schemeClr val="tx1"/>
            </a:solidFill>
            <a:miter lim="800000"/>
            <a:headEnd/>
            <a:tailEnd type="triangle" w="med" len="med"/>
          </a:ln>
          <a:effectLst/>
        </p:spPr>
      </p:cxnSp>
      <p:sp>
        <p:nvSpPr>
          <p:cNvPr id="40" name="Oval 13"/>
          <p:cNvSpPr>
            <a:spLocks noChangeArrowheads="1"/>
          </p:cNvSpPr>
          <p:nvPr/>
        </p:nvSpPr>
        <p:spPr bwMode="auto">
          <a:xfrm>
            <a:off x="3681434" y="2483206"/>
            <a:ext cx="2133600" cy="457200"/>
          </a:xfrm>
          <a:prstGeom prst="ellipse">
            <a:avLst/>
          </a:prstGeom>
          <a:solidFill>
            <a:srgbClr val="80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41" name="Oval 37"/>
          <p:cNvSpPr>
            <a:spLocks noChangeArrowheads="1"/>
          </p:cNvSpPr>
          <p:nvPr/>
        </p:nvSpPr>
        <p:spPr bwMode="auto">
          <a:xfrm>
            <a:off x="6357950" y="2483206"/>
            <a:ext cx="2133600" cy="457200"/>
          </a:xfrm>
          <a:prstGeom prst="ellipse">
            <a:avLst/>
          </a:prstGeom>
          <a:solidFill>
            <a:srgbClr val="80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42" name="Oval 43"/>
          <p:cNvSpPr>
            <a:spLocks noChangeArrowheads="1"/>
          </p:cNvSpPr>
          <p:nvPr/>
        </p:nvSpPr>
        <p:spPr bwMode="auto">
          <a:xfrm>
            <a:off x="1214414" y="2483206"/>
            <a:ext cx="1968536" cy="482600"/>
          </a:xfrm>
          <a:prstGeom prst="ellipse">
            <a:avLst/>
          </a:prstGeom>
          <a:solidFill>
            <a:srgbClr val="80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44" name="Oval 14"/>
          <p:cNvSpPr>
            <a:spLocks noChangeArrowheads="1"/>
          </p:cNvSpPr>
          <p:nvPr/>
        </p:nvSpPr>
        <p:spPr bwMode="auto">
          <a:xfrm>
            <a:off x="1236602" y="4412032"/>
            <a:ext cx="1968536"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当期</a:t>
            </a:r>
            <a:endParaRPr lang="zh-CN" altLang="en-US" sz="1600" dirty="0">
              <a:solidFill>
                <a:prstClr val="white"/>
              </a:solidFill>
              <a:latin typeface="微软雅黑" pitchFamily="34" charset="-122"/>
              <a:ea typeface="微软雅黑" pitchFamily="34" charset="-122"/>
            </a:endParaRPr>
          </a:p>
        </p:txBody>
      </p:sp>
      <p:sp>
        <p:nvSpPr>
          <p:cNvPr id="49" name="Oval 13"/>
          <p:cNvSpPr>
            <a:spLocks noChangeArrowheads="1"/>
          </p:cNvSpPr>
          <p:nvPr/>
        </p:nvSpPr>
        <p:spPr bwMode="auto">
          <a:xfrm>
            <a:off x="3681434" y="384052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50" name="Oval 37"/>
          <p:cNvSpPr>
            <a:spLocks noChangeArrowheads="1"/>
          </p:cNvSpPr>
          <p:nvPr/>
        </p:nvSpPr>
        <p:spPr bwMode="auto">
          <a:xfrm>
            <a:off x="6357950" y="3840528"/>
            <a:ext cx="2133600" cy="4572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sp>
        <p:nvSpPr>
          <p:cNvPr id="51" name="Oval 43"/>
          <p:cNvSpPr>
            <a:spLocks noChangeArrowheads="1"/>
          </p:cNvSpPr>
          <p:nvPr/>
        </p:nvSpPr>
        <p:spPr bwMode="auto">
          <a:xfrm>
            <a:off x="1214414" y="3840528"/>
            <a:ext cx="1968536" cy="4826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endParaRPr lang="zh-CN" altLang="en-US" sz="1600" dirty="0">
              <a:solidFill>
                <a:prstClr val="white"/>
              </a:solidFill>
              <a:latin typeface="微软雅黑" pitchFamily="34" charset="-122"/>
              <a:ea typeface="微软雅黑" pitchFamily="34" charset="-122"/>
            </a:endParaRPr>
          </a:p>
        </p:txBody>
      </p:sp>
      <p:cxnSp>
        <p:nvCxnSpPr>
          <p:cNvPr id="60" name="AutoShape 32"/>
          <p:cNvCxnSpPr>
            <a:cxnSpLocks noChangeShapeType="1"/>
          </p:cNvCxnSpPr>
          <p:nvPr/>
        </p:nvCxnSpPr>
        <p:spPr bwMode="auto">
          <a:xfrm flipV="1">
            <a:off x="3143240" y="5626478"/>
            <a:ext cx="603250" cy="4762"/>
          </a:xfrm>
          <a:prstGeom prst="straightConnector1">
            <a:avLst/>
          </a:prstGeom>
          <a:noFill/>
          <a:ln w="19050">
            <a:solidFill>
              <a:schemeClr val="tx1"/>
            </a:solidFill>
            <a:round/>
            <a:headEnd/>
            <a:tailEnd type="triangle" w="med" len="med"/>
          </a:ln>
          <a:effectLst/>
        </p:spPr>
      </p:cxnSp>
      <p:sp>
        <p:nvSpPr>
          <p:cNvPr id="61" name="Oval 19"/>
          <p:cNvSpPr>
            <a:spLocks noChangeArrowheads="1"/>
          </p:cNvSpPr>
          <p:nvPr/>
        </p:nvSpPr>
        <p:spPr bwMode="auto">
          <a:xfrm>
            <a:off x="6357950" y="4912098"/>
            <a:ext cx="2133600" cy="457200"/>
          </a:xfrm>
          <a:prstGeom prst="ellipse">
            <a:avLst/>
          </a:prstGeom>
          <a:solidFill>
            <a:srgbClr val="00B050"/>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股权激励</a:t>
            </a:r>
            <a:endParaRPr lang="zh-CN" altLang="en-US" sz="1600" dirty="0">
              <a:solidFill>
                <a:prstClr val="white"/>
              </a:solidFill>
              <a:latin typeface="微软雅黑" pitchFamily="34" charset="-122"/>
              <a:ea typeface="微软雅黑" pitchFamily="34" charset="-122"/>
            </a:endParaRPr>
          </a:p>
        </p:txBody>
      </p:sp>
      <p:cxnSp>
        <p:nvCxnSpPr>
          <p:cNvPr id="67" name="直接箭头连接符 66"/>
          <p:cNvCxnSpPr>
            <a:endCxn id="42" idx="4"/>
          </p:cNvCxnSpPr>
          <p:nvPr/>
        </p:nvCxnSpPr>
        <p:spPr>
          <a:xfrm rot="16200000" flipV="1">
            <a:off x="2090724" y="3073764"/>
            <a:ext cx="231780" cy="158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rot="5400000" flipH="1" flipV="1">
            <a:off x="4562870" y="3117018"/>
            <a:ext cx="30401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rot="5400000" flipH="1" flipV="1">
            <a:off x="7286644" y="3054710"/>
            <a:ext cx="28575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rot="5400000" flipH="1" flipV="1">
            <a:off x="2118511" y="2402241"/>
            <a:ext cx="16034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13"/>
          <p:cNvSpPr>
            <a:spLocks noChangeArrowheads="1"/>
          </p:cNvSpPr>
          <p:nvPr/>
        </p:nvSpPr>
        <p:spPr bwMode="auto">
          <a:xfrm>
            <a:off x="3681434" y="1840264"/>
            <a:ext cx="2133600" cy="457200"/>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100000" t="100000"/>
            </a:path>
            <a:tileRect r="-100000" b="-100000"/>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薪酬调查</a:t>
            </a:r>
            <a:endParaRPr lang="zh-CN" altLang="en-US" sz="1600" dirty="0">
              <a:solidFill>
                <a:prstClr val="white"/>
              </a:solidFill>
              <a:latin typeface="微软雅黑" pitchFamily="34" charset="-122"/>
              <a:ea typeface="微软雅黑" pitchFamily="34" charset="-122"/>
            </a:endParaRPr>
          </a:p>
        </p:txBody>
      </p:sp>
      <p:sp>
        <p:nvSpPr>
          <p:cNvPr id="73" name="Oval 37"/>
          <p:cNvSpPr>
            <a:spLocks noChangeArrowheads="1"/>
          </p:cNvSpPr>
          <p:nvPr/>
        </p:nvSpPr>
        <p:spPr bwMode="auto">
          <a:xfrm>
            <a:off x="6357950" y="1840264"/>
            <a:ext cx="2133600" cy="457200"/>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100000" t="100000"/>
            </a:path>
            <a:tileRect r="-100000" b="-100000"/>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内部宣导</a:t>
            </a:r>
            <a:endParaRPr lang="zh-CN" altLang="en-US" sz="1600" dirty="0">
              <a:solidFill>
                <a:prstClr val="white"/>
              </a:solidFill>
              <a:latin typeface="微软雅黑" pitchFamily="34" charset="-122"/>
              <a:ea typeface="微软雅黑" pitchFamily="34" charset="-122"/>
            </a:endParaRPr>
          </a:p>
        </p:txBody>
      </p:sp>
      <p:sp>
        <p:nvSpPr>
          <p:cNvPr id="74" name="Oval 43"/>
          <p:cNvSpPr>
            <a:spLocks noChangeArrowheads="1"/>
          </p:cNvSpPr>
          <p:nvPr/>
        </p:nvSpPr>
        <p:spPr bwMode="auto">
          <a:xfrm>
            <a:off x="1214414" y="1840264"/>
            <a:ext cx="1968536" cy="482600"/>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100000" t="100000"/>
            </a:path>
            <a:tileRect r="-100000" b="-100000"/>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薪点表设计</a:t>
            </a:r>
            <a:endParaRPr lang="zh-CN" altLang="en-US" sz="1600" dirty="0">
              <a:solidFill>
                <a:prstClr val="white"/>
              </a:solidFill>
              <a:latin typeface="微软雅黑" pitchFamily="34" charset="-122"/>
              <a:ea typeface="微软雅黑" pitchFamily="34" charset="-122"/>
            </a:endParaRPr>
          </a:p>
        </p:txBody>
      </p:sp>
      <p:cxnSp>
        <p:nvCxnSpPr>
          <p:cNvPr id="75" name="直接箭头连接符 74"/>
          <p:cNvCxnSpPr/>
          <p:nvPr/>
        </p:nvCxnSpPr>
        <p:spPr>
          <a:xfrm rot="5400000" flipH="1" flipV="1">
            <a:off x="4608513" y="2376049"/>
            <a:ext cx="213520"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rot="16200000" flipV="1">
            <a:off x="7356487" y="2341925"/>
            <a:ext cx="161136" cy="150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Oval 13"/>
          <p:cNvSpPr>
            <a:spLocks noChangeArrowheads="1"/>
          </p:cNvSpPr>
          <p:nvPr/>
        </p:nvSpPr>
        <p:spPr bwMode="auto">
          <a:xfrm>
            <a:off x="4929190" y="1340198"/>
            <a:ext cx="2133600" cy="457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薪酬问题</a:t>
            </a:r>
            <a:endParaRPr lang="zh-CN" altLang="en-US" sz="1600" dirty="0">
              <a:solidFill>
                <a:prstClr val="white"/>
              </a:solidFill>
              <a:latin typeface="微软雅黑" pitchFamily="34" charset="-122"/>
              <a:ea typeface="微软雅黑" pitchFamily="34" charset="-122"/>
            </a:endParaRPr>
          </a:p>
        </p:txBody>
      </p:sp>
      <p:sp>
        <p:nvSpPr>
          <p:cNvPr id="78" name="Oval 43"/>
          <p:cNvSpPr>
            <a:spLocks noChangeArrowheads="1"/>
          </p:cNvSpPr>
          <p:nvPr/>
        </p:nvSpPr>
        <p:spPr bwMode="auto">
          <a:xfrm>
            <a:off x="2462170" y="1340198"/>
            <a:ext cx="1968536" cy="482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薪酬战略</a:t>
            </a:r>
            <a:endParaRPr lang="zh-CN" altLang="en-US" sz="1600" dirty="0">
              <a:solidFill>
                <a:prstClr val="white"/>
              </a:solidFill>
              <a:latin typeface="微软雅黑" pitchFamily="34" charset="-122"/>
              <a:ea typeface="微软雅黑" pitchFamily="34" charset="-122"/>
            </a:endParaRPr>
          </a:p>
        </p:txBody>
      </p:sp>
      <p:sp>
        <p:nvSpPr>
          <p:cNvPr id="79" name="圆角矩形 78"/>
          <p:cNvSpPr/>
          <p:nvPr/>
        </p:nvSpPr>
        <p:spPr>
          <a:xfrm>
            <a:off x="1142976" y="1268760"/>
            <a:ext cx="7500990" cy="1714512"/>
          </a:xfrm>
          <a:prstGeom prst="roundRect">
            <a:avLst>
              <a:gd name="adj" fmla="val 3057"/>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dirty="0">
              <a:solidFill>
                <a:prstClr val="white"/>
              </a:solidFill>
              <a:latin typeface="微软雅黑" pitchFamily="34" charset="-122"/>
              <a:ea typeface="微软雅黑" pitchFamily="34" charset="-122"/>
            </a:endParaRPr>
          </a:p>
        </p:txBody>
      </p:sp>
      <p:sp>
        <p:nvSpPr>
          <p:cNvPr id="80" name="Rectangle 45"/>
          <p:cNvSpPr>
            <a:spLocks noChangeArrowheads="1"/>
          </p:cNvSpPr>
          <p:nvPr/>
        </p:nvSpPr>
        <p:spPr bwMode="auto">
          <a:xfrm>
            <a:off x="629716" y="1554520"/>
            <a:ext cx="370384" cy="1143000"/>
          </a:xfrm>
          <a:prstGeom prst="rect">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None/>
              <a:defRPr/>
            </a:pPr>
            <a:r>
              <a:rPr lang="zh-CN" altLang="en-US" sz="1600" dirty="0" smtClean="0">
                <a:solidFill>
                  <a:prstClr val="white"/>
                </a:solidFill>
                <a:latin typeface="微软雅黑" pitchFamily="34" charset="-122"/>
                <a:ea typeface="微软雅黑" pitchFamily="34" charset="-122"/>
              </a:rPr>
              <a:t>薪酬规划</a:t>
            </a:r>
            <a:endParaRPr lang="zh-CN" altLang="en-US" sz="1600" dirty="0">
              <a:solidFill>
                <a:prstClr val="white"/>
              </a:solidFill>
              <a:latin typeface="微软雅黑" pitchFamily="34" charset="-122"/>
              <a:ea typeface="微软雅黑" pitchFamily="34" charset="-122"/>
            </a:endParaRPr>
          </a:p>
        </p:txBody>
      </p:sp>
      <p:cxnSp>
        <p:nvCxnSpPr>
          <p:cNvPr id="52" name="AutoShape 34"/>
          <p:cNvCxnSpPr>
            <a:cxnSpLocks noChangeShapeType="1"/>
            <a:stCxn id="77" idx="6"/>
            <a:endCxn id="73" idx="0"/>
          </p:cNvCxnSpPr>
          <p:nvPr/>
        </p:nvCxnSpPr>
        <p:spPr bwMode="auto">
          <a:xfrm>
            <a:off x="7062790" y="1568798"/>
            <a:ext cx="361960" cy="271466"/>
          </a:xfrm>
          <a:prstGeom prst="bentConnector2">
            <a:avLst/>
          </a:prstGeom>
          <a:noFill/>
          <a:ln w="19050">
            <a:solidFill>
              <a:schemeClr val="tx1"/>
            </a:solidFill>
            <a:miter lim="800000"/>
            <a:headEnd/>
            <a:tailEnd type="triangle" w="med" len="med"/>
          </a:ln>
          <a:effectLst/>
        </p:spPr>
      </p:cxnSp>
      <p:cxnSp>
        <p:nvCxnSpPr>
          <p:cNvPr id="55" name="AutoShape 34"/>
          <p:cNvCxnSpPr>
            <a:cxnSpLocks noChangeShapeType="1"/>
            <a:stCxn id="78" idx="2"/>
            <a:endCxn id="74" idx="0"/>
          </p:cNvCxnSpPr>
          <p:nvPr/>
        </p:nvCxnSpPr>
        <p:spPr bwMode="auto">
          <a:xfrm rot="10800000" flipV="1">
            <a:off x="2198682" y="1581498"/>
            <a:ext cx="263488" cy="258766"/>
          </a:xfrm>
          <a:prstGeom prst="bentConnector2">
            <a:avLst/>
          </a:prstGeom>
          <a:noFill/>
          <a:ln w="19050">
            <a:solidFill>
              <a:schemeClr val="tx1"/>
            </a:solidFill>
            <a:miter lim="800000"/>
            <a:headEnd/>
            <a:tailEnd type="triangle" w="med" len="med"/>
          </a:ln>
          <a:effectLst/>
        </p:spPr>
      </p:cxnSp>
      <p:cxnSp>
        <p:nvCxnSpPr>
          <p:cNvPr id="59" name="AutoShape 34"/>
          <p:cNvCxnSpPr>
            <a:cxnSpLocks noChangeShapeType="1"/>
            <a:endCxn id="72" idx="0"/>
          </p:cNvCxnSpPr>
          <p:nvPr/>
        </p:nvCxnSpPr>
        <p:spPr bwMode="auto">
          <a:xfrm>
            <a:off x="4429124" y="1554512"/>
            <a:ext cx="319110" cy="285752"/>
          </a:xfrm>
          <a:prstGeom prst="bentConnector2">
            <a:avLst/>
          </a:prstGeom>
          <a:noFill/>
          <a:ln w="19050">
            <a:solidFill>
              <a:schemeClr val="tx1"/>
            </a:solidFill>
            <a:miter lim="800000"/>
            <a:headEnd/>
            <a:tailEnd type="triangle" w="med" len="med"/>
          </a:ln>
          <a:effectLst/>
        </p:spPr>
      </p:cxnSp>
      <p:cxnSp>
        <p:nvCxnSpPr>
          <p:cNvPr id="62" name="AutoShape 34"/>
          <p:cNvCxnSpPr>
            <a:cxnSpLocks noChangeShapeType="1"/>
          </p:cNvCxnSpPr>
          <p:nvPr/>
        </p:nvCxnSpPr>
        <p:spPr bwMode="auto">
          <a:xfrm rot="10800000" flipV="1">
            <a:off x="4643438" y="1554512"/>
            <a:ext cx="263488" cy="258766"/>
          </a:xfrm>
          <a:prstGeom prst="bentConnector2">
            <a:avLst/>
          </a:prstGeom>
          <a:noFill/>
          <a:ln w="19050">
            <a:solidFill>
              <a:schemeClr val="tx1"/>
            </a:solidFill>
            <a:miter lim="800000"/>
            <a:headEnd/>
            <a:tailEnd type="triangle" w="med" len="med"/>
          </a:ln>
          <a:effec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01216" y="476672"/>
            <a:ext cx="4834880" cy="720080"/>
          </a:xfrm>
        </p:spPr>
        <p:txBody>
          <a:bodyPr>
            <a:normAutofit/>
          </a:bodyPr>
          <a:lstStyle/>
          <a:p>
            <a:pPr marL="342900" indent="-342900" algn="l"/>
            <a:r>
              <a:rPr lang="zh-CN" altLang="en-US" sz="2400" b="1" dirty="0" smtClean="0">
                <a:latin typeface="微软雅黑" panose="020B0503020204020204" pitchFamily="34" charset="-122"/>
                <a:ea typeface="微软雅黑" panose="020B0503020204020204" pitchFamily="34" charset="-122"/>
              </a:rPr>
              <a:t>挖井原理</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pic>
        <p:nvPicPr>
          <p:cNvPr id="7171" name="Picture 5" descr="http://soso5.gtimg.cn/sosopic/0/5370142218005875066/150"/>
          <p:cNvPicPr>
            <a:picLocks noChangeAspect="1" noChangeArrowheads="1"/>
          </p:cNvPicPr>
          <p:nvPr/>
        </p:nvPicPr>
        <p:blipFill>
          <a:blip r:embed="rId2" cstate="print"/>
          <a:srcRect/>
          <a:stretch>
            <a:fillRect/>
          </a:stretch>
        </p:blipFill>
        <p:spPr bwMode="auto">
          <a:xfrm>
            <a:off x="3175198" y="2342604"/>
            <a:ext cx="2652713" cy="25717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a:noFill/>
            <a:miter lim="800000"/>
            <a:headEnd/>
            <a:tailEnd/>
          </a:ln>
        </p:spPr>
      </p:pic>
      <p:grpSp>
        <p:nvGrpSpPr>
          <p:cNvPr id="2" name="组合 7"/>
          <p:cNvGrpSpPr>
            <a:grpSpLocks/>
          </p:cNvGrpSpPr>
          <p:nvPr/>
        </p:nvGrpSpPr>
        <p:grpSpPr bwMode="auto">
          <a:xfrm>
            <a:off x="532011" y="1628229"/>
            <a:ext cx="4000500" cy="1143000"/>
            <a:chOff x="4429124" y="1714488"/>
            <a:chExt cx="4000528" cy="11430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7182" name="流程图: 过程 5"/>
            <p:cNvSpPr>
              <a:spLocks noChangeArrowheads="1"/>
            </p:cNvSpPr>
            <p:nvPr/>
          </p:nvSpPr>
          <p:spPr bwMode="auto">
            <a:xfrm>
              <a:off x="5143504" y="1857364"/>
              <a:ext cx="3286148" cy="785818"/>
            </a:xfrm>
            <a:prstGeom prst="flowChartProcess">
              <a:avLst/>
            </a:prstGeom>
            <a:grpFill/>
            <a:ln w="38100" algn="ctr">
              <a:noFill/>
              <a:round/>
              <a:headEnd type="none" w="sm" len="sm"/>
              <a:tailEnd type="none" w="sm" len="sm"/>
            </a:ln>
          </p:spPr>
          <p:txBody>
            <a:bodyPr wrap="none" anchor="ctr"/>
            <a:lstStyle/>
            <a:p>
              <a:pPr algn="r"/>
              <a:r>
                <a:rPr lang="zh-CN" altLang="en-US" dirty="0">
                  <a:latin typeface="微软雅黑" panose="020B0503020204020204" pitchFamily="34" charset="-122"/>
                  <a:ea typeface="微软雅黑" panose="020B0503020204020204" pitchFamily="34" charset="-122"/>
                </a:rPr>
                <a:t>干一天活，计一天工资</a:t>
              </a:r>
            </a:p>
          </p:txBody>
        </p:sp>
        <p:sp>
          <p:nvSpPr>
            <p:cNvPr id="7" name="椭圆 6"/>
            <p:cNvSpPr/>
            <p:nvPr/>
          </p:nvSpPr>
          <p:spPr bwMode="auto">
            <a:xfrm>
              <a:off x="4429124" y="1714488"/>
              <a:ext cx="1143008" cy="1143008"/>
            </a:xfrm>
            <a:prstGeom prst="ellipse">
              <a:avLst/>
            </a:prstGeom>
            <a:grpFill/>
            <a:ln w="38100" cap="flat" cmpd="sng" algn="ctr">
              <a:noFill/>
              <a:prstDash val="solid"/>
              <a:round/>
              <a:headEnd type="none" w="sm" len="sm"/>
              <a:tailEnd type="none" w="sm" len="sm"/>
            </a:ln>
            <a:effectLst/>
          </p:spPr>
          <p:txBody>
            <a:bodyPr wrap="none" anchor="ctr"/>
            <a:lstStyle/>
            <a:p>
              <a:pPr algn="ct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a:t>
              </a:r>
              <a:endPar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工资</a:t>
              </a:r>
            </a:p>
          </p:txBody>
        </p:sp>
      </p:grpSp>
      <p:grpSp>
        <p:nvGrpSpPr>
          <p:cNvPr id="3" name="组合 8"/>
          <p:cNvGrpSpPr>
            <a:grpSpLocks/>
          </p:cNvGrpSpPr>
          <p:nvPr/>
        </p:nvGrpSpPr>
        <p:grpSpPr bwMode="auto">
          <a:xfrm>
            <a:off x="4675386" y="1556792"/>
            <a:ext cx="3929062" cy="1143000"/>
            <a:chOff x="7786710" y="642918"/>
            <a:chExt cx="3929090" cy="11430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7180" name="流程图: 过程 9"/>
            <p:cNvSpPr>
              <a:spLocks noChangeArrowheads="1"/>
            </p:cNvSpPr>
            <p:nvPr/>
          </p:nvSpPr>
          <p:spPr bwMode="auto">
            <a:xfrm>
              <a:off x="7786710" y="857232"/>
              <a:ext cx="3286148" cy="785818"/>
            </a:xfrm>
            <a:prstGeom prst="flowChartProcess">
              <a:avLst/>
            </a:prstGeom>
            <a:grpFill/>
            <a:ln w="38100" algn="ctr">
              <a:noFill/>
              <a:round/>
              <a:headEnd type="none" w="sm" len="sm"/>
              <a:tailEnd type="none" w="sm" len="sm"/>
            </a:ln>
          </p:spPr>
          <p:txBody>
            <a:bodyPr wrap="none" anchor="ctr"/>
            <a:lstStyle/>
            <a:p>
              <a:r>
                <a:rPr lang="zh-CN" altLang="en-US">
                  <a:latin typeface="微软雅黑" panose="020B0503020204020204" pitchFamily="34" charset="-122"/>
                  <a:ea typeface="微软雅黑" panose="020B0503020204020204" pitchFamily="34" charset="-122"/>
                </a:rPr>
                <a:t>每挖一方土，计</a:t>
              </a:r>
              <a:r>
                <a:rPr lang="en-US" altLang="zh-CN">
                  <a:latin typeface="微软雅黑" panose="020B0503020204020204" pitchFamily="34" charset="-122"/>
                  <a:ea typeface="微软雅黑" panose="020B0503020204020204" pitchFamily="34" charset="-122"/>
                </a:rPr>
                <a:t>N</a:t>
              </a:r>
              <a:r>
                <a:rPr lang="zh-CN" altLang="en-US">
                  <a:latin typeface="微软雅黑" panose="020B0503020204020204" pitchFamily="34" charset="-122"/>
                  <a:ea typeface="微软雅黑" panose="020B0503020204020204" pitchFamily="34" charset="-122"/>
                </a:rPr>
                <a:t>元钱</a:t>
              </a:r>
            </a:p>
          </p:txBody>
        </p:sp>
        <p:sp>
          <p:nvSpPr>
            <p:cNvPr id="11" name="椭圆 10"/>
            <p:cNvSpPr/>
            <p:nvPr/>
          </p:nvSpPr>
          <p:spPr bwMode="auto">
            <a:xfrm>
              <a:off x="10572792" y="642918"/>
              <a:ext cx="1143008" cy="1143008"/>
            </a:xfrm>
            <a:prstGeom prst="ellipse">
              <a:avLst/>
            </a:prstGeom>
            <a:grpFill/>
            <a:ln w="38100" cap="flat" cmpd="sng" algn="ctr">
              <a:noFill/>
              <a:prstDash val="solid"/>
              <a:round/>
              <a:headEnd type="none" w="sm" len="sm"/>
              <a:tailEnd type="none" w="sm" len="sm"/>
            </a:ln>
            <a:effectLst/>
          </p:spPr>
          <p:txBody>
            <a:bodyPr wrap="none" anchor="ctr"/>
            <a:lstStyle/>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提成</a:t>
              </a:r>
              <a:endPar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计件</a:t>
              </a:r>
              <a:endPar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 name="组合 11"/>
          <p:cNvGrpSpPr>
            <a:grpSpLocks/>
          </p:cNvGrpSpPr>
          <p:nvPr/>
        </p:nvGrpSpPr>
        <p:grpSpPr bwMode="auto">
          <a:xfrm>
            <a:off x="460573" y="4771479"/>
            <a:ext cx="4000500" cy="1143000"/>
            <a:chOff x="4429124" y="1714488"/>
            <a:chExt cx="4000528" cy="11430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7178" name="流程图: 过程 12"/>
            <p:cNvSpPr>
              <a:spLocks noChangeArrowheads="1"/>
            </p:cNvSpPr>
            <p:nvPr/>
          </p:nvSpPr>
          <p:spPr bwMode="auto">
            <a:xfrm>
              <a:off x="5143504" y="1928802"/>
              <a:ext cx="3286148" cy="785818"/>
            </a:xfrm>
            <a:prstGeom prst="flowChartProcess">
              <a:avLst/>
            </a:prstGeom>
            <a:grpFill/>
            <a:ln w="38100" algn="ctr">
              <a:noFill/>
              <a:round/>
              <a:headEnd type="none" w="sm" len="sm"/>
              <a:tailEnd type="none" w="sm" len="sm"/>
            </a:ln>
          </p:spPr>
          <p:txBody>
            <a:bodyPr wrap="none" anchor="ctr"/>
            <a:lstStyle/>
            <a:p>
              <a:pPr algn="r"/>
              <a:r>
                <a:rPr lang="zh-CN" altLang="en-US">
                  <a:latin typeface="微软雅黑" panose="020B0503020204020204" pitchFamily="34" charset="-122"/>
                  <a:ea typeface="微软雅黑" panose="020B0503020204020204" pitchFamily="34" charset="-122"/>
                </a:rPr>
                <a:t>等到打出井水，分水喝</a:t>
              </a:r>
            </a:p>
          </p:txBody>
        </p:sp>
        <p:sp>
          <p:nvSpPr>
            <p:cNvPr id="14" name="椭圆 13"/>
            <p:cNvSpPr/>
            <p:nvPr/>
          </p:nvSpPr>
          <p:spPr bwMode="auto">
            <a:xfrm>
              <a:off x="4429124" y="1714488"/>
              <a:ext cx="1143008" cy="1143008"/>
            </a:xfrm>
            <a:prstGeom prst="ellipse">
              <a:avLst/>
            </a:prstGeom>
            <a:grpFill/>
            <a:ln w="38100" cap="flat" cmpd="sng" algn="ctr">
              <a:noFill/>
              <a:prstDash val="solid"/>
              <a:round/>
              <a:headEnd type="none" w="sm" len="sm"/>
              <a:tailEnd type="none" w="sm" len="sm"/>
            </a:ln>
            <a:effectLst/>
          </p:spPr>
          <p:txBody>
            <a:bodyPr wrap="none" anchor="ctr"/>
            <a:lstStyle/>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奖金</a:t>
              </a:r>
            </a:p>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福利</a:t>
              </a:r>
            </a:p>
          </p:txBody>
        </p:sp>
      </p:grpSp>
      <p:grpSp>
        <p:nvGrpSpPr>
          <p:cNvPr id="5" name="组合 14"/>
          <p:cNvGrpSpPr>
            <a:grpSpLocks/>
          </p:cNvGrpSpPr>
          <p:nvPr/>
        </p:nvGrpSpPr>
        <p:grpSpPr bwMode="auto">
          <a:xfrm>
            <a:off x="4603948" y="4771479"/>
            <a:ext cx="4000500" cy="1143000"/>
            <a:chOff x="5143504" y="1714488"/>
            <a:chExt cx="4000528" cy="11430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grpSpPr>
        <p:sp>
          <p:nvSpPr>
            <p:cNvPr id="7176" name="流程图: 过程 15"/>
            <p:cNvSpPr>
              <a:spLocks noChangeArrowheads="1"/>
            </p:cNvSpPr>
            <p:nvPr/>
          </p:nvSpPr>
          <p:spPr bwMode="auto">
            <a:xfrm>
              <a:off x="5143504" y="1928802"/>
              <a:ext cx="3286148" cy="785818"/>
            </a:xfrm>
            <a:prstGeom prst="flowChartProcess">
              <a:avLst/>
            </a:prstGeom>
            <a:grpFill/>
            <a:ln w="38100" algn="ctr">
              <a:noFill/>
              <a:round/>
              <a:headEnd type="none" w="sm" len="sm"/>
              <a:tailEnd type="none" w="sm" len="sm"/>
            </a:ln>
          </p:spPr>
          <p:txBody>
            <a:bodyPr wrap="none" anchor="ctr"/>
            <a:lstStyle/>
            <a:p>
              <a:r>
                <a:rPr lang="zh-CN" altLang="en-US" dirty="0" smtClean="0">
                  <a:latin typeface="微软雅黑" panose="020B0503020204020204" pitchFamily="34" charset="-122"/>
                  <a:ea typeface="微软雅黑" panose="020B0503020204020204" pitchFamily="34" charset="-122"/>
                </a:rPr>
                <a:t>共同投资经营</a:t>
              </a:r>
              <a:r>
                <a:rPr lang="zh-CN" altLang="en-US" dirty="0">
                  <a:latin typeface="微软雅黑" panose="020B0503020204020204" pitchFamily="34" charset="-122"/>
                  <a:ea typeface="微软雅黑" panose="020B0503020204020204" pitchFamily="34" charset="-122"/>
                </a:rPr>
                <a:t>并</a:t>
              </a:r>
              <a:r>
                <a:rPr lang="zh-CN" altLang="en-US" dirty="0" smtClean="0">
                  <a:latin typeface="微软雅黑" panose="020B0503020204020204" pitchFamily="34" charset="-122"/>
                  <a:ea typeface="微软雅黑" panose="020B0503020204020204" pitchFamily="34" charset="-122"/>
                </a:rPr>
                <a:t>共享</a:t>
              </a:r>
              <a:endParaRPr lang="zh-CN" altLang="en-US" dirty="0">
                <a:latin typeface="微软雅黑" panose="020B0503020204020204" pitchFamily="34" charset="-122"/>
                <a:ea typeface="微软雅黑" panose="020B0503020204020204" pitchFamily="34" charset="-122"/>
              </a:endParaRPr>
            </a:p>
          </p:txBody>
        </p:sp>
        <p:sp>
          <p:nvSpPr>
            <p:cNvPr id="17" name="椭圆 16"/>
            <p:cNvSpPr/>
            <p:nvPr/>
          </p:nvSpPr>
          <p:spPr bwMode="auto">
            <a:xfrm>
              <a:off x="8001024" y="1714488"/>
              <a:ext cx="1143008" cy="1143008"/>
            </a:xfrm>
            <a:prstGeom prst="ellipse">
              <a:avLst/>
            </a:prstGeom>
            <a:grpFill/>
            <a:ln w="38100" cap="flat" cmpd="sng" algn="ctr">
              <a:noFill/>
              <a:prstDash val="solid"/>
              <a:round/>
              <a:headEnd type="none" w="sm" len="sm"/>
              <a:tailEnd type="none" w="sm" len="sm"/>
            </a:ln>
            <a:effectLst/>
          </p:spPr>
          <p:txBody>
            <a:bodyPr wrap="none" anchor="ctr"/>
            <a:lstStyle/>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股权</a:t>
              </a:r>
              <a:endPar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期权</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1600" y="2420888"/>
            <a:ext cx="6393204" cy="3616325"/>
            <a:chOff x="1008" y="691"/>
            <a:chExt cx="3521" cy="2278"/>
          </a:xfrm>
        </p:grpSpPr>
        <p:sp>
          <p:nvSpPr>
            <p:cNvPr id="25603" name="Line 3"/>
            <p:cNvSpPr>
              <a:spLocks noChangeShapeType="1"/>
            </p:cNvSpPr>
            <p:nvPr/>
          </p:nvSpPr>
          <p:spPr bwMode="auto">
            <a:xfrm flipV="1">
              <a:off x="2448" y="720"/>
              <a:ext cx="0" cy="1584"/>
            </a:xfrm>
            <a:prstGeom prst="line">
              <a:avLst/>
            </a:prstGeom>
            <a:noFill/>
            <a:ln w="38100">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04" name="Line 4"/>
            <p:cNvSpPr>
              <a:spLocks noChangeShapeType="1"/>
            </p:cNvSpPr>
            <p:nvPr/>
          </p:nvSpPr>
          <p:spPr bwMode="auto">
            <a:xfrm>
              <a:off x="2448" y="2304"/>
              <a:ext cx="1728" cy="0"/>
            </a:xfrm>
            <a:prstGeom prst="line">
              <a:avLst/>
            </a:prstGeom>
            <a:noFill/>
            <a:ln w="38100">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05" name="Line 5"/>
            <p:cNvSpPr>
              <a:spLocks noChangeShapeType="1"/>
            </p:cNvSpPr>
            <p:nvPr/>
          </p:nvSpPr>
          <p:spPr bwMode="auto">
            <a:xfrm flipH="1">
              <a:off x="1296" y="2304"/>
              <a:ext cx="1152" cy="665"/>
            </a:xfrm>
            <a:prstGeom prst="line">
              <a:avLst/>
            </a:prstGeom>
            <a:noFill/>
            <a:ln w="38100">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06" name="Text Box 6"/>
            <p:cNvSpPr txBox="1">
              <a:spLocks noChangeArrowheads="1"/>
            </p:cNvSpPr>
            <p:nvPr/>
          </p:nvSpPr>
          <p:spPr bwMode="auto">
            <a:xfrm>
              <a:off x="2144" y="691"/>
              <a:ext cx="271" cy="575"/>
            </a:xfrm>
            <a:prstGeom prst="rect">
              <a:avLst/>
            </a:prstGeom>
            <a:noFill/>
            <a:ln w="9525">
              <a:noFill/>
              <a:miter lim="800000"/>
              <a:headEnd/>
              <a:tailEnd/>
            </a:ln>
            <a:effectLst/>
          </p:spPr>
          <p:txBody>
            <a:bodyPr vert="eaVert" wrap="none">
              <a:spAutoFit/>
            </a:bodyPr>
            <a:lstStyle/>
            <a:p>
              <a:r>
                <a:rPr lang="zh-CN" altLang="en-US" sz="1600" b="1">
                  <a:latin typeface="微软雅黑" panose="020B0503020204020204" pitchFamily="34" charset="-122"/>
                  <a:ea typeface="微软雅黑" panose="020B0503020204020204" pitchFamily="34" charset="-122"/>
                </a:rPr>
                <a:t>职位薪酬</a:t>
              </a:r>
            </a:p>
          </p:txBody>
        </p:sp>
        <p:sp>
          <p:nvSpPr>
            <p:cNvPr id="25607" name="Text Box 7"/>
            <p:cNvSpPr txBox="1">
              <a:spLocks noChangeArrowheads="1"/>
            </p:cNvSpPr>
            <p:nvPr/>
          </p:nvSpPr>
          <p:spPr bwMode="auto">
            <a:xfrm>
              <a:off x="3288" y="2025"/>
              <a:ext cx="633" cy="213"/>
            </a:xfrm>
            <a:prstGeom prst="rect">
              <a:avLst/>
            </a:prstGeom>
            <a:noFill/>
            <a:ln w="9525">
              <a:noFill/>
              <a:miter lim="800000"/>
              <a:headEnd/>
              <a:tailEnd/>
            </a:ln>
            <a:effectLst/>
          </p:spPr>
          <p:txBody>
            <a:bodyPr wrap="none">
              <a:spAutoFit/>
            </a:bodyPr>
            <a:lstStyle/>
            <a:p>
              <a:r>
                <a:rPr lang="zh-CN" altLang="en-US" sz="1600" b="1">
                  <a:latin typeface="微软雅黑" panose="020B0503020204020204" pitchFamily="34" charset="-122"/>
                  <a:ea typeface="微软雅黑" panose="020B0503020204020204" pitchFamily="34" charset="-122"/>
                </a:rPr>
                <a:t>能力薪酬</a:t>
              </a:r>
            </a:p>
          </p:txBody>
        </p:sp>
        <p:sp>
          <p:nvSpPr>
            <p:cNvPr id="25608" name="Text Box 8"/>
            <p:cNvSpPr txBox="1">
              <a:spLocks noChangeArrowheads="1"/>
            </p:cNvSpPr>
            <p:nvPr/>
          </p:nvSpPr>
          <p:spPr bwMode="auto">
            <a:xfrm rot="19883321">
              <a:off x="1144" y="2597"/>
              <a:ext cx="633" cy="213"/>
            </a:xfrm>
            <a:prstGeom prst="rect">
              <a:avLst/>
            </a:prstGeom>
            <a:noFill/>
            <a:ln w="9525">
              <a:noFill/>
              <a:miter lim="800000"/>
              <a:headEnd/>
              <a:tailEnd/>
            </a:ln>
            <a:effectLst/>
          </p:spPr>
          <p:txBody>
            <a:bodyPr wrap="none">
              <a:spAutoFit/>
            </a:bodyPr>
            <a:lstStyle/>
            <a:p>
              <a:r>
                <a:rPr lang="zh-CN" altLang="en-US" sz="1600" b="1">
                  <a:latin typeface="微软雅黑" panose="020B0503020204020204" pitchFamily="34" charset="-122"/>
                  <a:ea typeface="微软雅黑" panose="020B0503020204020204" pitchFamily="34" charset="-122"/>
                </a:rPr>
                <a:t>绩效薪酬</a:t>
              </a:r>
            </a:p>
          </p:txBody>
        </p:sp>
        <p:sp>
          <p:nvSpPr>
            <p:cNvPr id="25609" name="Line 9"/>
            <p:cNvSpPr>
              <a:spLocks noChangeShapeType="1"/>
            </p:cNvSpPr>
            <p:nvPr/>
          </p:nvSpPr>
          <p:spPr bwMode="auto">
            <a:xfrm>
              <a:off x="2496" y="1104"/>
              <a:ext cx="240" cy="0"/>
            </a:xfrm>
            <a:prstGeom prst="line">
              <a:avLst/>
            </a:prstGeom>
            <a:noFill/>
            <a:ln w="38100" cmpd="dbl">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10" name="Text Box 10"/>
            <p:cNvSpPr txBox="1">
              <a:spLocks noChangeArrowheads="1"/>
            </p:cNvSpPr>
            <p:nvPr/>
          </p:nvSpPr>
          <p:spPr bwMode="auto">
            <a:xfrm>
              <a:off x="2688" y="1008"/>
              <a:ext cx="1841" cy="213"/>
            </a:xfrm>
            <a:prstGeom prst="rect">
              <a:avLst/>
            </a:prstGeom>
            <a:noFill/>
            <a:ln w="9525">
              <a:noFill/>
              <a:miter lim="800000"/>
              <a:headEnd/>
              <a:tailEnd/>
            </a:ln>
            <a:effectLst/>
          </p:spPr>
          <p:txBody>
            <a:bodyPr wrap="none">
              <a:spAutoFit/>
            </a:bodyPr>
            <a:lstStyle/>
            <a:p>
              <a:r>
                <a:rPr lang="zh-CN" altLang="en-US" sz="1600" u="sng" dirty="0" smtClean="0">
                  <a:solidFill>
                    <a:srgbClr val="BC0A56"/>
                  </a:solidFill>
                  <a:latin typeface="微软雅黑" panose="020B0503020204020204" pitchFamily="34" charset="-122"/>
                  <a:ea typeface="微软雅黑" panose="020B0503020204020204" pitchFamily="34" charset="-122"/>
                </a:rPr>
                <a:t>                                   </a:t>
              </a:r>
              <a:r>
                <a:rPr lang="zh-CN" altLang="en-US" sz="1600" dirty="0" smtClean="0">
                  <a:solidFill>
                    <a:srgbClr val="BC0A56"/>
                  </a:solidFill>
                  <a:latin typeface="微软雅黑" panose="020B0503020204020204" pitchFamily="34" charset="-122"/>
                  <a:ea typeface="微软雅黑" panose="020B0503020204020204" pitchFamily="34" charset="-122"/>
                </a:rPr>
                <a:t>及其</a:t>
              </a:r>
              <a:r>
                <a:rPr lang="zh-CN" altLang="en-US" sz="1600" dirty="0">
                  <a:solidFill>
                    <a:srgbClr val="BC0A56"/>
                  </a:solidFill>
                  <a:latin typeface="微软雅黑" panose="020B0503020204020204" pitchFamily="34" charset="-122"/>
                  <a:ea typeface="微软雅黑" panose="020B0503020204020204" pitchFamily="34" charset="-122"/>
                </a:rPr>
                <a:t>薪</a:t>
              </a:r>
              <a:r>
                <a:rPr lang="zh-CN" altLang="en-US" sz="1600" dirty="0" smtClean="0">
                  <a:solidFill>
                    <a:srgbClr val="BC0A56"/>
                  </a:solidFill>
                  <a:latin typeface="微软雅黑" panose="020B0503020204020204" pitchFamily="34" charset="-122"/>
                  <a:ea typeface="微软雅黑" panose="020B0503020204020204" pitchFamily="34" charset="-122"/>
                </a:rPr>
                <a:t>酬。</a:t>
              </a:r>
              <a:endParaRPr lang="zh-CN" altLang="en-US" sz="1600" dirty="0">
                <a:solidFill>
                  <a:srgbClr val="BC0A56"/>
                </a:solidFill>
                <a:latin typeface="微软雅黑" panose="020B0503020204020204" pitchFamily="34" charset="-122"/>
                <a:ea typeface="微软雅黑" panose="020B0503020204020204" pitchFamily="34" charset="-122"/>
              </a:endParaRPr>
            </a:p>
          </p:txBody>
        </p:sp>
        <p:sp>
          <p:nvSpPr>
            <p:cNvPr id="25611" name="Line 11"/>
            <p:cNvSpPr>
              <a:spLocks noChangeShapeType="1"/>
            </p:cNvSpPr>
            <p:nvPr/>
          </p:nvSpPr>
          <p:spPr bwMode="auto">
            <a:xfrm>
              <a:off x="3408" y="2304"/>
              <a:ext cx="0" cy="240"/>
            </a:xfrm>
            <a:prstGeom prst="line">
              <a:avLst/>
            </a:prstGeom>
            <a:noFill/>
            <a:ln w="38100" cmpd="dbl">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12" name="Text Box 12"/>
            <p:cNvSpPr txBox="1">
              <a:spLocks noChangeArrowheads="1"/>
            </p:cNvSpPr>
            <p:nvPr/>
          </p:nvSpPr>
          <p:spPr bwMode="auto">
            <a:xfrm>
              <a:off x="2640" y="2561"/>
              <a:ext cx="1820" cy="213"/>
            </a:xfrm>
            <a:prstGeom prst="rect">
              <a:avLst/>
            </a:prstGeom>
            <a:noFill/>
            <a:ln w="9525">
              <a:noFill/>
              <a:miter lim="800000"/>
              <a:headEnd/>
              <a:tailEnd/>
            </a:ln>
            <a:effectLst/>
          </p:spPr>
          <p:txBody>
            <a:bodyPr wrap="none">
              <a:spAutoFit/>
            </a:bodyPr>
            <a:lstStyle/>
            <a:p>
              <a:r>
                <a:rPr lang="zh-CN" altLang="en-US" sz="1600" u="sng" dirty="0" smtClean="0">
                  <a:solidFill>
                    <a:srgbClr val="BC0A56"/>
                  </a:solidFill>
                  <a:latin typeface="微软雅黑" panose="020B0503020204020204" pitchFamily="34" charset="-122"/>
                  <a:ea typeface="微软雅黑" panose="020B0503020204020204" pitchFamily="34" charset="-122"/>
                </a:rPr>
                <a:t>                               </a:t>
              </a:r>
              <a:r>
                <a:rPr lang="zh-CN" altLang="en-US" sz="1600" dirty="0" smtClean="0">
                  <a:solidFill>
                    <a:srgbClr val="BC0A56"/>
                  </a:solidFill>
                  <a:latin typeface="微软雅黑" panose="020B0503020204020204" pitchFamily="34" charset="-122"/>
                  <a:ea typeface="微软雅黑" panose="020B0503020204020204" pitchFamily="34" charset="-122"/>
                </a:rPr>
                <a:t>决定</a:t>
              </a:r>
              <a:r>
                <a:rPr lang="zh-CN" altLang="en-US" sz="1600" dirty="0">
                  <a:solidFill>
                    <a:srgbClr val="BC0A56"/>
                  </a:solidFill>
                  <a:latin typeface="微软雅黑" panose="020B0503020204020204" pitchFamily="34" charset="-122"/>
                  <a:ea typeface="微软雅黑" panose="020B0503020204020204" pitchFamily="34" charset="-122"/>
                </a:rPr>
                <a:t>能力薪酬</a:t>
              </a:r>
            </a:p>
          </p:txBody>
        </p:sp>
        <p:sp>
          <p:nvSpPr>
            <p:cNvPr id="25613" name="Line 13"/>
            <p:cNvSpPr>
              <a:spLocks noChangeShapeType="1"/>
            </p:cNvSpPr>
            <p:nvPr/>
          </p:nvSpPr>
          <p:spPr bwMode="auto">
            <a:xfrm flipH="1" flipV="1">
              <a:off x="1872" y="2304"/>
              <a:ext cx="240" cy="144"/>
            </a:xfrm>
            <a:prstGeom prst="line">
              <a:avLst/>
            </a:prstGeom>
            <a:noFill/>
            <a:ln w="38100" cmpd="dbl">
              <a:solidFill>
                <a:schemeClr val="tx1"/>
              </a:solidFill>
              <a:miter lim="800000"/>
              <a:headEnd/>
              <a:tailEnd type="triangle" w="med" len="med"/>
            </a:ln>
            <a:effectLst/>
          </p:spPr>
          <p:txBody>
            <a:bodyPr wrap="none"/>
            <a:lstStyle/>
            <a:p>
              <a:endParaRPr lang="zh-CN" altLang="en-US" sz="1600">
                <a:latin typeface="微软雅黑" panose="020B0503020204020204" pitchFamily="34" charset="-122"/>
                <a:ea typeface="微软雅黑" panose="020B0503020204020204" pitchFamily="34" charset="-122"/>
              </a:endParaRPr>
            </a:p>
          </p:txBody>
        </p:sp>
        <p:sp>
          <p:nvSpPr>
            <p:cNvPr id="25614" name="Text Box 14"/>
            <p:cNvSpPr txBox="1">
              <a:spLocks noChangeArrowheads="1"/>
            </p:cNvSpPr>
            <p:nvPr/>
          </p:nvSpPr>
          <p:spPr bwMode="auto">
            <a:xfrm>
              <a:off x="1200" y="2016"/>
              <a:ext cx="116" cy="213"/>
            </a:xfrm>
            <a:prstGeom prst="rect">
              <a:avLst/>
            </a:prstGeom>
            <a:noFill/>
            <a:ln w="9525">
              <a:noFill/>
              <a:miter lim="800000"/>
              <a:headEnd/>
              <a:tailEnd/>
            </a:ln>
            <a:effectLst/>
          </p:spPr>
          <p:txBody>
            <a:bodyPr wrap="none">
              <a:spAutoFit/>
            </a:bodyPr>
            <a:lstStyle/>
            <a:p>
              <a:endParaRPr lang="zh-CN" altLang="zh-CN" sz="1600">
                <a:latin typeface="微软雅黑" panose="020B0503020204020204" pitchFamily="34" charset="-122"/>
                <a:ea typeface="微软雅黑" panose="020B0503020204020204" pitchFamily="34" charset="-122"/>
              </a:endParaRPr>
            </a:p>
          </p:txBody>
        </p:sp>
        <p:sp>
          <p:nvSpPr>
            <p:cNvPr id="25615" name="Text Box 15"/>
            <p:cNvSpPr txBox="1">
              <a:spLocks noChangeArrowheads="1"/>
            </p:cNvSpPr>
            <p:nvPr/>
          </p:nvSpPr>
          <p:spPr bwMode="auto">
            <a:xfrm>
              <a:off x="1008" y="2054"/>
              <a:ext cx="1417" cy="213"/>
            </a:xfrm>
            <a:prstGeom prst="rect">
              <a:avLst/>
            </a:prstGeom>
            <a:noFill/>
            <a:ln w="9525">
              <a:noFill/>
              <a:miter lim="800000"/>
              <a:headEnd/>
              <a:tailEnd/>
            </a:ln>
            <a:effectLst/>
          </p:spPr>
          <p:txBody>
            <a:bodyPr wrap="none">
              <a:spAutoFit/>
            </a:bodyPr>
            <a:lstStyle/>
            <a:p>
              <a:r>
                <a:rPr lang="zh-CN" altLang="en-US" sz="1600" u="sng" dirty="0" smtClean="0">
                  <a:solidFill>
                    <a:srgbClr val="BC0A56"/>
                  </a:solidFill>
                  <a:latin typeface="微软雅黑" panose="020B0503020204020204" pitchFamily="34" charset="-122"/>
                  <a:ea typeface="微软雅黑" panose="020B0503020204020204" pitchFamily="34" charset="-122"/>
                </a:rPr>
                <a:t>                   </a:t>
              </a:r>
              <a:r>
                <a:rPr lang="zh-CN" altLang="en-US" sz="1600" dirty="0" smtClean="0">
                  <a:solidFill>
                    <a:srgbClr val="BC0A56"/>
                  </a:solidFill>
                  <a:latin typeface="微软雅黑" panose="020B0503020204020204" pitchFamily="34" charset="-122"/>
                  <a:ea typeface="微软雅黑" panose="020B0503020204020204" pitchFamily="34" charset="-122"/>
                </a:rPr>
                <a:t>决定</a:t>
              </a:r>
              <a:r>
                <a:rPr lang="zh-CN" altLang="en-US" sz="1600" dirty="0">
                  <a:solidFill>
                    <a:srgbClr val="BC0A56"/>
                  </a:solidFill>
                  <a:latin typeface="微软雅黑" panose="020B0503020204020204" pitchFamily="34" charset="-122"/>
                  <a:ea typeface="微软雅黑" panose="020B0503020204020204" pitchFamily="34" charset="-122"/>
                </a:rPr>
                <a:t>绩效薪酬</a:t>
              </a:r>
            </a:p>
          </p:txBody>
        </p:sp>
      </p:grpSp>
      <p:sp>
        <p:nvSpPr>
          <p:cNvPr id="25616" name="Rectangle 16"/>
          <p:cNvSpPr>
            <a:spLocks noChangeArrowheads="1"/>
          </p:cNvSpPr>
          <p:nvPr/>
        </p:nvSpPr>
        <p:spPr bwMode="auto">
          <a:xfrm>
            <a:off x="971600" y="762000"/>
            <a:ext cx="3921125" cy="647700"/>
          </a:xfrm>
          <a:prstGeom prst="rect">
            <a:avLst/>
          </a:prstGeom>
        </p:spPr>
        <p:txBody>
          <a:bodyPr vert="horz" lIns="91440" tIns="45720" rIns="91440" bIns="45720" rtlCol="0" anchor="ctr">
            <a:normAutofit/>
          </a:bodyPr>
          <a:lstStyle/>
          <a:p>
            <a:pPr marL="342900" indent="-342900"/>
            <a:r>
              <a:rPr lang="en-US" altLang="zh-CN" sz="2400" b="1" dirty="0">
                <a:latin typeface="微软雅黑" panose="020B0503020204020204" pitchFamily="34" charset="-122"/>
                <a:ea typeface="微软雅黑" panose="020B0503020204020204" pitchFamily="34" charset="-122"/>
                <a:cs typeface="+mj-cs"/>
              </a:rPr>
              <a:t>3P</a:t>
            </a:r>
            <a:r>
              <a:rPr lang="zh-CN" altLang="en-US" sz="2400" b="1" dirty="0">
                <a:latin typeface="微软雅黑" panose="020B0503020204020204" pitchFamily="34" charset="-122"/>
                <a:ea typeface="微软雅黑" panose="020B0503020204020204" pitchFamily="34" charset="-122"/>
                <a:cs typeface="+mj-cs"/>
              </a:rPr>
              <a:t>动态</a:t>
            </a:r>
            <a:r>
              <a:rPr lang="zh-CN" altLang="en-US" sz="2400" b="1" dirty="0" smtClean="0">
                <a:latin typeface="微软雅黑" panose="020B0503020204020204" pitchFamily="34" charset="-122"/>
                <a:ea typeface="微软雅黑" panose="020B0503020204020204" pitchFamily="34" charset="-122"/>
                <a:cs typeface="+mj-cs"/>
              </a:rPr>
              <a:t>工资：</a:t>
            </a:r>
            <a:endParaRPr lang="zh-CN" altLang="en-US" sz="2400" b="1" dirty="0">
              <a:latin typeface="微软雅黑" panose="020B0503020204020204" pitchFamily="34" charset="-122"/>
              <a:ea typeface="微软雅黑" panose="020B0503020204020204" pitchFamily="34" charset="-122"/>
              <a:cs typeface="+mj-cs"/>
            </a:endParaRPr>
          </a:p>
        </p:txBody>
      </p:sp>
      <p:sp>
        <p:nvSpPr>
          <p:cNvPr id="25617" name="Text Box 17"/>
          <p:cNvSpPr txBox="1">
            <a:spLocks noChangeArrowheads="1"/>
          </p:cNvSpPr>
          <p:nvPr/>
        </p:nvSpPr>
        <p:spPr bwMode="auto">
          <a:xfrm>
            <a:off x="467545" y="1628800"/>
            <a:ext cx="8280920" cy="646331"/>
          </a:xfrm>
          <a:prstGeom prst="rect">
            <a:avLst/>
          </a:prstGeom>
          <a:noFill/>
          <a:ln w="9525">
            <a:noFill/>
            <a:miter lim="800000"/>
            <a:headEnd/>
            <a:tailEnd/>
          </a:ln>
          <a:effectLst/>
        </p:spPr>
        <p:txBody>
          <a:bodyPr wrap="square">
            <a:spAutoFit/>
          </a:bodyPr>
          <a:lstStyle/>
          <a:p>
            <a:r>
              <a:rPr lang="en-US" altLang="zh-CN" dirty="0">
                <a:solidFill>
                  <a:srgbClr val="3F35BF"/>
                </a:solidFill>
                <a:latin typeface="微软雅黑" panose="020B0503020204020204" pitchFamily="34" charset="-122"/>
                <a:ea typeface="微软雅黑" panose="020B0503020204020204" pitchFamily="34" charset="-122"/>
              </a:rPr>
              <a:t>          ——</a:t>
            </a:r>
            <a:r>
              <a:rPr lang="zh-CN" altLang="en-US" dirty="0">
                <a:solidFill>
                  <a:srgbClr val="3F35BF"/>
                </a:solidFill>
                <a:latin typeface="微软雅黑" panose="020B0503020204020204" pitchFamily="34" charset="-122"/>
                <a:ea typeface="微软雅黑" panose="020B0503020204020204" pitchFamily="34" charset="-122"/>
              </a:rPr>
              <a:t>根据员工的职位、能力、长期发展潜力及价值创造的</a:t>
            </a:r>
            <a:r>
              <a:rPr lang="zh-CN" altLang="en-US" dirty="0" smtClean="0">
                <a:solidFill>
                  <a:srgbClr val="3F35BF"/>
                </a:solidFill>
                <a:latin typeface="微软雅黑" panose="020B0503020204020204" pitchFamily="34" charset="-122"/>
                <a:ea typeface="微软雅黑" panose="020B0503020204020204" pitchFamily="34" charset="-122"/>
              </a:rPr>
              <a:t>变动而</a:t>
            </a:r>
            <a:r>
              <a:rPr lang="zh-CN" altLang="en-US" dirty="0">
                <a:solidFill>
                  <a:srgbClr val="3F35BF"/>
                </a:solidFill>
                <a:latin typeface="微软雅黑" panose="020B0503020204020204" pitchFamily="34" charset="-122"/>
                <a:ea typeface="微软雅黑" panose="020B0503020204020204" pitchFamily="34" charset="-122"/>
              </a:rPr>
              <a:t>决定支付水平的薪酬体系。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additive="base">
                                        <p:cTn id="7" dur="500" fill="hold"/>
                                        <p:tgtEl>
                                          <p:spTgt spid="25616"/>
                                        </p:tgtEl>
                                        <p:attrNameLst>
                                          <p:attrName>ppt_x</p:attrName>
                                        </p:attrNameLst>
                                      </p:cBhvr>
                                      <p:tavLst>
                                        <p:tav tm="0">
                                          <p:val>
                                            <p:strVal val="0-#ppt_w/2"/>
                                          </p:val>
                                        </p:tav>
                                        <p:tav tm="100000">
                                          <p:val>
                                            <p:strVal val="#ppt_x"/>
                                          </p:val>
                                        </p:tav>
                                      </p:tavLst>
                                    </p:anim>
                                    <p:anim calcmode="lin" valueType="num">
                                      <p:cBhvr additive="base">
                                        <p:cTn id="8" dur="500" fill="hold"/>
                                        <p:tgtEl>
                                          <p:spTgt spid="256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17"/>
                                        </p:tgtEl>
                                        <p:attrNameLst>
                                          <p:attrName>style.visibility</p:attrName>
                                        </p:attrNameLst>
                                      </p:cBhvr>
                                      <p:to>
                                        <p:strVal val="visible"/>
                                      </p:to>
                                    </p:set>
                                    <p:anim calcmode="lin" valueType="num">
                                      <p:cBhvr additive="base">
                                        <p:cTn id="13" dur="500" fill="hold"/>
                                        <p:tgtEl>
                                          <p:spTgt spid="25617"/>
                                        </p:tgtEl>
                                        <p:attrNameLst>
                                          <p:attrName>ppt_x</p:attrName>
                                        </p:attrNameLst>
                                      </p:cBhvr>
                                      <p:tavLst>
                                        <p:tav tm="0">
                                          <p:val>
                                            <p:strVal val="0-#ppt_w/2"/>
                                          </p:val>
                                        </p:tav>
                                        <p:tav tm="100000">
                                          <p:val>
                                            <p:strVal val="#ppt_x"/>
                                          </p:val>
                                        </p:tav>
                                      </p:tavLst>
                                    </p:anim>
                                    <p:anim calcmode="lin" valueType="num">
                                      <p:cBhvr additive="base">
                                        <p:cTn id="14" dur="500" fill="hold"/>
                                        <p:tgtEl>
                                          <p:spTgt spid="256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autoUpdateAnimBg="0"/>
      <p:bldP spid="2561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48680"/>
            <a:ext cx="3850059" cy="792088"/>
          </a:xfrm>
        </p:spPr>
        <p:txBody>
          <a:bodyPr vert="horz" lIns="91440" tIns="45720" rIns="91440" bIns="45720" rtlCol="0" anchor="ctr">
            <a:normAutofit/>
          </a:bodyPr>
          <a:lstStyle/>
          <a:p>
            <a:pPr marL="342900" indent="-342900" algn="l" fontAlgn="base">
              <a:spcAft>
                <a:spcPct val="0"/>
              </a:spcAft>
            </a:pPr>
            <a:r>
              <a:rPr lang="en-US" altLang="zh-CN" sz="2400" b="1" dirty="0" smtClean="0">
                <a:latin typeface="微软雅黑" panose="020B0503020204020204" pitchFamily="34" charset="-122"/>
                <a:ea typeface="微软雅黑" panose="020B0503020204020204" pitchFamily="34" charset="-122"/>
              </a:rPr>
              <a:t>3B</a:t>
            </a:r>
            <a:r>
              <a:rPr lang="zh-CN" altLang="en-US" sz="2400" b="1" dirty="0" smtClean="0">
                <a:latin typeface="微软雅黑" panose="020B0503020204020204" pitchFamily="34" charset="-122"/>
                <a:ea typeface="微软雅黑" panose="020B0503020204020204" pitchFamily="34" charset="-122"/>
              </a:rPr>
              <a:t>薪酬结构比例</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156860431"/>
              </p:ext>
            </p:extLst>
          </p:nvPr>
        </p:nvGraphicFramePr>
        <p:xfrm>
          <a:off x="1714480" y="2492896"/>
          <a:ext cx="6096000" cy="2514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nSpc>
                          <a:spcPct val="150000"/>
                        </a:lnSpc>
                      </a:pPr>
                      <a:r>
                        <a:rPr lang="zh-CN" altLang="en-US" dirty="0" smtClean="0">
                          <a:latin typeface="微软雅黑" panose="020B0503020204020204" pitchFamily="34" charset="-122"/>
                          <a:ea typeface="微软雅黑" panose="020B0503020204020204" pitchFamily="34" charset="-122"/>
                        </a:rPr>
                        <a:t>发展阶段</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zh-CN" altLang="en-US" dirty="0" smtClean="0">
                          <a:latin typeface="微软雅黑" panose="020B0503020204020204" pitchFamily="34" charset="-122"/>
                          <a:ea typeface="微软雅黑" panose="020B0503020204020204" pitchFamily="34" charset="-122"/>
                        </a:rPr>
                        <a:t>工资</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zh-CN" altLang="en-US" dirty="0" smtClean="0">
                          <a:latin typeface="微软雅黑" panose="020B0503020204020204" pitchFamily="34" charset="-122"/>
                          <a:ea typeface="微软雅黑" panose="020B0503020204020204" pitchFamily="34" charset="-122"/>
                        </a:rPr>
                        <a:t>奖金</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zh-CN" altLang="en-US" dirty="0" smtClean="0">
                          <a:latin typeface="微软雅黑" panose="020B0503020204020204" pitchFamily="34" charset="-122"/>
                          <a:ea typeface="微软雅黑" panose="020B0503020204020204" pitchFamily="34" charset="-122"/>
                        </a:rPr>
                        <a:t>福利</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zh-CN" altLang="en-US" dirty="0" smtClean="0">
                          <a:latin typeface="微软雅黑" panose="020B0503020204020204" pitchFamily="34" charset="-122"/>
                          <a:ea typeface="微软雅黑" panose="020B0503020204020204" pitchFamily="34" charset="-122"/>
                        </a:rPr>
                        <a:t>创业阶段</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150000"/>
                        </a:lnSpc>
                      </a:pPr>
                      <a:r>
                        <a:rPr lang="zh-CN" altLang="en-US" dirty="0" smtClean="0">
                          <a:latin typeface="微软雅黑" panose="020B0503020204020204" pitchFamily="34" charset="-122"/>
                          <a:ea typeface="微软雅黑" panose="020B0503020204020204" pitchFamily="34" charset="-122"/>
                        </a:rPr>
                        <a:t>规模化阶段</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dirty="0" smtClean="0">
                          <a:latin typeface="微软雅黑" panose="020B0503020204020204" pitchFamily="34" charset="-122"/>
                          <a:ea typeface="微软雅黑" panose="020B0503020204020204" pitchFamily="34" charset="-122"/>
                        </a:rPr>
                        <a:t>55%</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a:txBody>
                    <a:bodyPr/>
                    <a:lstStyle/>
                    <a:p>
                      <a:pPr>
                        <a:lnSpc>
                          <a:spcPct val="150000"/>
                        </a:lnSpc>
                      </a:pPr>
                      <a:r>
                        <a:rPr lang="zh-CN" altLang="en-US" dirty="0" smtClean="0">
                          <a:latin typeface="微软雅黑" panose="020B0503020204020204" pitchFamily="34" charset="-122"/>
                          <a:ea typeface="微软雅黑" panose="020B0503020204020204" pitchFamily="34" charset="-122"/>
                        </a:rPr>
                        <a:t>规范化阶段</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dirty="0" smtClean="0">
                          <a:latin typeface="微软雅黑" panose="020B0503020204020204" pitchFamily="34" charset="-122"/>
                          <a:ea typeface="微软雅黑" panose="020B0503020204020204" pitchFamily="34" charset="-122"/>
                        </a:rPr>
                        <a:t>10%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a:txBody>
                    <a:bodyPr/>
                    <a:lstStyle/>
                    <a:p>
                      <a:pPr>
                        <a:lnSpc>
                          <a:spcPct val="150000"/>
                        </a:lnSpc>
                      </a:pPr>
                      <a:r>
                        <a:rPr lang="zh-CN" altLang="en-US" dirty="0" smtClean="0">
                          <a:latin typeface="微软雅黑" panose="020B0503020204020204" pitchFamily="34" charset="-122"/>
                          <a:ea typeface="微软雅黑" panose="020B0503020204020204" pitchFamily="34" charset="-122"/>
                        </a:rPr>
                        <a:t>精细化阶段</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dirty="0" smtClean="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u="sng" baseline="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357290" y="1412776"/>
            <a:ext cx="6858048" cy="874407"/>
          </a:xfrm>
          <a:prstGeom prst="rect">
            <a:avLst/>
          </a:prstGeom>
          <a:noFill/>
        </p:spPr>
        <p:txBody>
          <a:bodyPr wrap="square" rtlCol="0">
            <a:spAutoFit/>
          </a:bodyPr>
          <a:lstStyle/>
          <a:p>
            <a:pPr indent="444500">
              <a:lnSpc>
                <a:spcPct val="150000"/>
              </a:lnSpc>
            </a:pPr>
            <a:r>
              <a:rPr lang="zh-CN" altLang="en-US" b="1" dirty="0" smtClean="0">
                <a:latin typeface="微软雅黑" panose="020B0503020204020204" pitchFamily="34" charset="-122"/>
                <a:ea typeface="微软雅黑" panose="020B0503020204020204" pitchFamily="34" charset="-122"/>
              </a:rPr>
              <a:t>企业在不同阶段，其薪酬结构往往不同。以下是经初步</a:t>
            </a:r>
            <a:r>
              <a:rPr lang="en-US" altLang="zh-CN" b="1" dirty="0" smtClean="0">
                <a:latin typeface="微软雅黑" panose="020B0503020204020204" pitchFamily="34" charset="-122"/>
                <a:ea typeface="微软雅黑" panose="020B0503020204020204" pitchFamily="34" charset="-122"/>
              </a:rPr>
              <a:t>87</a:t>
            </a:r>
            <a:r>
              <a:rPr lang="zh-CN" altLang="en-US" b="1" dirty="0" smtClean="0">
                <a:latin typeface="微软雅黑" panose="020B0503020204020204" pitchFamily="34" charset="-122"/>
                <a:ea typeface="微软雅黑" panose="020B0503020204020204" pitchFamily="34" charset="-122"/>
              </a:rPr>
              <a:t>家企业不同阶段的结构比例：</a:t>
            </a:r>
            <a:endParaRPr lang="zh-CN" altLang="en-US"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2857488" y="5291916"/>
            <a:ext cx="2492990"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以上数据，仅供参考！</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0013" y="301625"/>
            <a:ext cx="3057971" cy="1143000"/>
          </a:xfrm>
        </p:spPr>
        <p:txBody>
          <a:bodyPr>
            <a:normAutofit/>
          </a:bodyPr>
          <a:lstStyle/>
          <a:p>
            <a:pPr algn="l"/>
            <a:r>
              <a:rPr lang="en-US" altLang="zh-CN" sz="2400" b="1" dirty="0" smtClean="0">
                <a:latin typeface="微软雅黑" panose="020B0503020204020204" pitchFamily="34" charset="-122"/>
                <a:ea typeface="微软雅黑" panose="020B0503020204020204" pitchFamily="34" charset="-122"/>
              </a:rPr>
              <a:t>3T</a:t>
            </a:r>
            <a:r>
              <a:rPr lang="zh-CN" altLang="en-US" sz="2400" b="1" dirty="0" smtClean="0">
                <a:latin typeface="微软雅黑" panose="020B0503020204020204" pitchFamily="34" charset="-122"/>
                <a:ea typeface="微软雅黑" panose="020B0503020204020204" pitchFamily="34" charset="-122"/>
              </a:rPr>
              <a:t>牵引：</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88116" name="Group 52"/>
          <p:cNvGraphicFramePr>
            <a:graphicFrameLocks noGrp="1"/>
          </p:cNvGraphicFramePr>
          <p:nvPr>
            <p:ph idx="1"/>
            <p:extLst>
              <p:ext uri="{D42A27DB-BD31-4B8C-83A1-F6EECF244321}">
                <p14:modId xmlns:p14="http://schemas.microsoft.com/office/powerpoint/2010/main" val="2905827234"/>
              </p:ext>
            </p:extLst>
          </p:nvPr>
        </p:nvGraphicFramePr>
        <p:xfrm>
          <a:off x="1403350" y="1628800"/>
          <a:ext cx="6192985" cy="3474720"/>
        </p:xfrm>
        <a:graphic>
          <a:graphicData uri="http://schemas.openxmlformats.org/drawingml/2006/table">
            <a:tbl>
              <a:tblPr/>
              <a:tblGrid>
                <a:gridCol w="1136650"/>
                <a:gridCol w="1685445"/>
                <a:gridCol w="1685445"/>
                <a:gridCol w="1685445"/>
              </a:tblGrid>
              <a:tr h="6949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员工</a:t>
                      </a:r>
                      <a:endPar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类别</a:t>
                      </a:r>
                      <a:endParaRPr kumimoji="1" lang="zh-CN"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当期</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中期</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长期</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49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管理类</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49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技术类</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70%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49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专业类</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49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操作类</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TextBox 3"/>
          <p:cNvSpPr txBox="1"/>
          <p:nvPr/>
        </p:nvSpPr>
        <p:spPr>
          <a:xfrm rot="19286176">
            <a:off x="7474144" y="1020506"/>
            <a:ext cx="803425" cy="461665"/>
          </a:xfrm>
          <a:prstGeom prst="rect">
            <a:avLst/>
          </a:prstGeom>
          <a:noFill/>
          <a:ln w="38100">
            <a:solidFill>
              <a:srgbClr val="FF0000"/>
            </a:solidFill>
            <a:prstDash val="dashDot"/>
          </a:ln>
        </p:spPr>
        <p:txBody>
          <a:bodyPr wrap="none" rtlCol="0">
            <a:spAutoFit/>
          </a:bodyPr>
          <a:lstStyle/>
          <a:p>
            <a:r>
              <a:rPr lang="zh-CN" altLang="en-US" sz="2400" b="1" dirty="0" smtClean="0">
                <a:solidFill>
                  <a:srgbClr val="FF0000"/>
                </a:solidFill>
              </a:rPr>
              <a:t>举例</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41" name="Rectangle 829"/>
          <p:cNvSpPr>
            <a:spLocks noGrp="1" noChangeArrowheads="1"/>
          </p:cNvSpPr>
          <p:nvPr>
            <p:ph type="title"/>
          </p:nvPr>
        </p:nvSpPr>
        <p:spPr>
          <a:xfrm>
            <a:off x="1115616" y="661665"/>
            <a:ext cx="5328592" cy="751111"/>
          </a:xfrm>
        </p:spPr>
        <p:txBody>
          <a:bodyPr vert="horz" lIns="91440" tIns="45720" rIns="91440" bIns="45720" rtlCol="0" anchor="ctr">
            <a:normAutofit/>
          </a:bodyPr>
          <a:lstStyle/>
          <a:p>
            <a:pPr algn="l"/>
            <a:r>
              <a:rPr lang="zh-CN" altLang="en-US" sz="2400" b="1" dirty="0">
                <a:latin typeface="微软雅黑" panose="020B0503020204020204" pitchFamily="34" charset="-122"/>
                <a:ea typeface="微软雅黑" panose="020B0503020204020204" pitchFamily="34" charset="-122"/>
              </a:rPr>
              <a:t>薪酬结构表</a:t>
            </a:r>
            <a:r>
              <a:rPr lang="en-US" altLang="zh-CN" sz="2400" b="1" dirty="0">
                <a:latin typeface="微软雅黑" panose="020B0503020204020204" pitchFamily="34" charset="-122"/>
                <a:ea typeface="微软雅黑" panose="020B0503020204020204" pitchFamily="34" charset="-122"/>
              </a:rPr>
              <a:t>:</a:t>
            </a:r>
          </a:p>
        </p:txBody>
      </p:sp>
      <p:graphicFrame>
        <p:nvGraphicFramePr>
          <p:cNvPr id="90965" name="Group 853"/>
          <p:cNvGraphicFramePr>
            <a:graphicFrameLocks noGrp="1"/>
          </p:cNvGraphicFramePr>
          <p:nvPr>
            <p:ph idx="1"/>
            <p:extLst>
              <p:ext uri="{D42A27DB-BD31-4B8C-83A1-F6EECF244321}">
                <p14:modId xmlns:p14="http://schemas.microsoft.com/office/powerpoint/2010/main" val="1056932807"/>
              </p:ext>
            </p:extLst>
          </p:nvPr>
        </p:nvGraphicFramePr>
        <p:xfrm>
          <a:off x="1142976" y="1500174"/>
          <a:ext cx="7000925" cy="4006862"/>
        </p:xfrm>
        <a:graphic>
          <a:graphicData uri="http://schemas.openxmlformats.org/drawingml/2006/table">
            <a:tbl>
              <a:tblPr/>
              <a:tblGrid>
                <a:gridCol w="808421"/>
                <a:gridCol w="583679"/>
                <a:gridCol w="577213"/>
                <a:gridCol w="291031"/>
                <a:gridCol w="292648"/>
                <a:gridCol w="279714"/>
                <a:gridCol w="289414"/>
                <a:gridCol w="358939"/>
                <a:gridCol w="367024"/>
                <a:gridCol w="512538"/>
                <a:gridCol w="367024"/>
                <a:gridCol w="514156"/>
                <a:gridCol w="367023"/>
                <a:gridCol w="439781"/>
                <a:gridCol w="512539"/>
                <a:gridCol w="439781"/>
              </a:tblGrid>
              <a:tr h="4318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薪酬结构</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工资</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奖金</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福利</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2738">
                <a:tc row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构成要素</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职能工资</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提</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成</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加</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班</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工</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资</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年</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终</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奖</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效</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益</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奖</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发</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展</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奖</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婚</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育</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礼</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金</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离职</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保障</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金</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社</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保</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住宿</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伙食</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训</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有</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假</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长期</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服务</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奖</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通</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讯</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补</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助</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84222">
                <a:tc vMerge="1">
                  <a:txBody>
                    <a:bodyPr/>
                    <a:lstStyle/>
                    <a:p>
                      <a:endParaRPr lang="zh-CN" alt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基本</a:t>
                      </a:r>
                    </a:p>
                    <a:p>
                      <a:pPr marL="342900" marR="0" lvl="0" indent="-342900" algn="ctr" defTabSz="914400" rtl="0" eaLnBrk="1" fontAlgn="t"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工资</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绩效</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工资</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515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管理类</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5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市场类</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435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技术类</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5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专业类</a:t>
                      </a:r>
                      <a:endParaRPr kumimoji="1" lang="zh-CN" altLang="en-US" sz="3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5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生产类</a:t>
                      </a:r>
                      <a:endParaRPr kumimoji="1"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计件制</a:t>
                      </a:r>
                      <a:endParaRPr kumimoji="1" lang="zh-CN" altLang="en-US" sz="3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25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4" name="TextBox 3"/>
          <p:cNvSpPr txBox="1"/>
          <p:nvPr/>
        </p:nvSpPr>
        <p:spPr>
          <a:xfrm rot="18174739">
            <a:off x="7685672" y="1204780"/>
            <a:ext cx="906017" cy="523220"/>
          </a:xfrm>
          <a:prstGeom prst="rect">
            <a:avLst/>
          </a:prstGeom>
          <a:noFill/>
          <a:ln w="38100">
            <a:solidFill>
              <a:srgbClr val="FF0000"/>
            </a:solidFill>
            <a:prstDash val="dashDot"/>
          </a:ln>
        </p:spPr>
        <p:txBody>
          <a:bodyPr wrap="none" rtlCol="0">
            <a:spAutoFit/>
          </a:bodyPr>
          <a:lstStyle/>
          <a:p>
            <a:r>
              <a:rPr lang="zh-CN" altLang="en-US" sz="2800" b="1" smtClean="0">
                <a:solidFill>
                  <a:srgbClr val="FF0000"/>
                </a:solidFill>
              </a:rPr>
              <a:t>举例</a:t>
            </a:r>
            <a:endParaRPr lang="zh-CN" altLang="en-US" sz="2800" b="1">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242938" y="413792"/>
            <a:ext cx="5781328" cy="56693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b="1" noProof="0" dirty="0" smtClean="0">
                <a:latin typeface="微软雅黑" panose="020B0503020204020204" pitchFamily="34" charset="-122"/>
                <a:ea typeface="微软雅黑" panose="020B0503020204020204" pitchFamily="34" charset="-122"/>
              </a:rPr>
              <a:t>案例</a:t>
            </a:r>
            <a:r>
              <a:rPr lang="en-US" altLang="zh-CN" sz="2000" b="1" noProof="0" dirty="0" smtClean="0">
                <a:latin typeface="微软雅黑" panose="020B0503020204020204" pitchFamily="34" charset="-122"/>
                <a:ea typeface="微软雅黑" panose="020B0503020204020204" pitchFamily="34" charset="-122"/>
              </a:rPr>
              <a:t>1</a:t>
            </a:r>
            <a:r>
              <a:rPr lang="zh-CN" altLang="en-US" sz="2000" b="1" noProof="0" dirty="0" smtClean="0">
                <a:latin typeface="微软雅黑" panose="020B0503020204020204" pitchFamily="34" charset="-122"/>
                <a:ea typeface="微软雅黑" panose="020B0503020204020204" pitchFamily="34" charset="-122"/>
              </a:rPr>
              <a:t>：</a:t>
            </a:r>
            <a:r>
              <a:rPr lang="en-US" altLang="zh-CN" sz="2000" b="1" noProof="0" dirty="0" smtClean="0">
                <a:latin typeface="微软雅黑" panose="020B0503020204020204" pitchFamily="34" charset="-122"/>
                <a:ea typeface="微软雅黑" panose="020B0503020204020204" pitchFamily="34" charset="-122"/>
              </a:rPr>
              <a:t>IBM</a:t>
            </a:r>
            <a:r>
              <a:rPr lang="zh-CN" altLang="en-US" sz="2000" b="1" noProof="0" dirty="0" smtClean="0">
                <a:latin typeface="微软雅黑" panose="020B0503020204020204" pitchFamily="34" charset="-122"/>
                <a:ea typeface="微软雅黑" panose="020B0503020204020204" pitchFamily="34" charset="-122"/>
              </a:rPr>
              <a:t>公司的薪酬战略 支持其新战略</a:t>
            </a:r>
            <a:endPar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8" name="矩形 7"/>
          <p:cNvSpPr/>
          <p:nvPr/>
        </p:nvSpPr>
        <p:spPr>
          <a:xfrm>
            <a:off x="539552" y="1026504"/>
            <a:ext cx="8064896" cy="1846788"/>
          </a:xfrm>
          <a:prstGeom prst="rect">
            <a:avLst/>
          </a:prstGeom>
          <a:ln/>
        </p:spPr>
        <p:style>
          <a:lnRef idx="1">
            <a:schemeClr val="dk1"/>
          </a:lnRef>
          <a:fillRef idx="2">
            <a:schemeClr val="dk1"/>
          </a:fillRef>
          <a:effectRef idx="1">
            <a:schemeClr val="dk1"/>
          </a:effectRef>
          <a:fontRef idx="minor">
            <a:schemeClr val="dk1"/>
          </a:fontRef>
        </p:style>
        <p:txBody>
          <a:bodyPr wrap="square" anchor="ctr">
            <a:spAutoFit/>
          </a:bodyPr>
          <a:lstStyle/>
          <a:p>
            <a:pPr>
              <a:lnSpc>
                <a:spcPts val="2800"/>
              </a:lnSpc>
              <a:defRPr/>
            </a:pPr>
            <a:r>
              <a:rPr lang="zh-CN" altLang="en-US" sz="1600" b="1" dirty="0">
                <a:latin typeface="微软雅黑" panose="020B0503020204020204" pitchFamily="34" charset="-122"/>
                <a:ea typeface="微软雅黑" panose="020B0503020204020204" pitchFamily="34" charset="-122"/>
              </a:rPr>
              <a:t>背景：</a:t>
            </a:r>
            <a:endParaRPr lang="en-US" altLang="zh-CN" sz="1600" b="1" dirty="0">
              <a:latin typeface="微软雅黑" panose="020B0503020204020204" pitchFamily="34" charset="-122"/>
              <a:ea typeface="微软雅黑" panose="020B0503020204020204" pitchFamily="34" charset="-122"/>
            </a:endParaRPr>
          </a:p>
          <a:p>
            <a:pPr>
              <a:lnSpc>
                <a:spcPts val="2800"/>
              </a:lnSpc>
              <a:defRPr/>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IBM</a:t>
            </a:r>
            <a:r>
              <a:rPr lang="zh-CN" altLang="en-US" sz="1600" dirty="0" smtClean="0">
                <a:latin typeface="微软雅黑" panose="020B0503020204020204" pitchFamily="34" charset="-122"/>
                <a:ea typeface="微软雅黑" panose="020B0503020204020204" pitchFamily="34" charset="-122"/>
              </a:rPr>
              <a:t>在</a:t>
            </a:r>
            <a:r>
              <a:rPr lang="en-US" altLang="zh-CN" sz="1600" dirty="0" smtClean="0">
                <a:latin typeface="微软雅黑" panose="020B0503020204020204" pitchFamily="34" charset="-122"/>
                <a:ea typeface="微软雅黑" panose="020B0503020204020204" pitchFamily="34" charset="-122"/>
              </a:rPr>
              <a:t>20</a:t>
            </a:r>
            <a:r>
              <a:rPr lang="zh-CN" altLang="en-US" sz="1600" dirty="0" smtClean="0">
                <a:latin typeface="微软雅黑" panose="020B0503020204020204" pitchFamily="34" charset="-122"/>
                <a:ea typeface="微软雅黑" panose="020B0503020204020204" pitchFamily="34" charset="-122"/>
              </a:rPr>
              <a:t>世纪</a:t>
            </a:r>
            <a:r>
              <a:rPr lang="en-US" altLang="zh-CN" sz="1600" dirty="0" smtClean="0">
                <a:latin typeface="微软雅黑" panose="020B0503020204020204" pitchFamily="34" charset="-122"/>
                <a:ea typeface="微软雅黑" panose="020B0503020204020204" pitchFamily="34" charset="-122"/>
              </a:rPr>
              <a:t>80</a:t>
            </a:r>
            <a:r>
              <a:rPr lang="zh-CN" altLang="en-US" sz="1600" dirty="0" smtClean="0">
                <a:latin typeface="微软雅黑" panose="020B0503020204020204" pitchFamily="34" charset="-122"/>
                <a:ea typeface="微软雅黑" panose="020B0503020204020204" pitchFamily="34" charset="-122"/>
              </a:rPr>
              <a:t>年代早期，它一直在行业中占据主导地位。但是到了</a:t>
            </a:r>
            <a:r>
              <a:rPr lang="en-US" altLang="zh-CN" sz="1600" dirty="0" smtClean="0">
                <a:latin typeface="微软雅黑" panose="020B0503020204020204" pitchFamily="34" charset="-122"/>
                <a:ea typeface="微软雅黑" panose="020B0503020204020204" pitchFamily="34" charset="-122"/>
              </a:rPr>
              <a:t>90</a:t>
            </a:r>
            <a:r>
              <a:rPr lang="zh-CN" altLang="en-US" sz="1600" dirty="0" smtClean="0">
                <a:latin typeface="微软雅黑" panose="020B0503020204020204" pitchFamily="34" charset="-122"/>
                <a:ea typeface="微软雅黑" panose="020B0503020204020204" pitchFamily="34" charset="-122"/>
              </a:rPr>
              <a:t>年代，它在新技术开发方面开始逐步落后，同时也日益失去了与客户之间的联系，危难之时，</a:t>
            </a:r>
            <a:r>
              <a:rPr lang="en-US" altLang="zh-CN" sz="1600" dirty="0" smtClean="0">
                <a:latin typeface="微软雅黑" panose="020B0503020204020204" pitchFamily="34" charset="-122"/>
                <a:ea typeface="微软雅黑" panose="020B0503020204020204" pitchFamily="34" charset="-122"/>
              </a:rPr>
              <a:t>IBM</a:t>
            </a:r>
            <a:r>
              <a:rPr lang="zh-CN" altLang="en-US" sz="1600" dirty="0" smtClean="0">
                <a:latin typeface="微软雅黑" panose="020B0503020204020204" pitchFamily="34" charset="-122"/>
                <a:ea typeface="微软雅黑" panose="020B0503020204020204" pitchFamily="34" charset="-122"/>
              </a:rPr>
              <a:t>公司的董事会聘请了郭士纳担任首席执行官，郭士纳实施的第一项战略就是要使</a:t>
            </a:r>
            <a:r>
              <a:rPr lang="en-US" altLang="zh-CN" sz="1600" dirty="0" smtClean="0">
                <a:latin typeface="微软雅黑" panose="020B0503020204020204" pitchFamily="34" charset="-122"/>
                <a:ea typeface="微软雅黑" panose="020B0503020204020204" pitchFamily="34" charset="-122"/>
              </a:rPr>
              <a:t>IBM</a:t>
            </a:r>
            <a:r>
              <a:rPr lang="zh-CN" altLang="en-US" sz="1600" dirty="0" smtClean="0">
                <a:latin typeface="微软雅黑" panose="020B0503020204020204" pitchFamily="34" charset="-122"/>
                <a:ea typeface="微软雅黑" panose="020B0503020204020204" pitchFamily="34" charset="-122"/>
              </a:rPr>
              <a:t>实现从笨重的巨人向轻巧的胜利者的转变。</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539552" y="3209258"/>
            <a:ext cx="8064896" cy="1846788"/>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nSpc>
                <a:spcPts val="2800"/>
              </a:lnSpc>
              <a:defRPr/>
            </a:pPr>
            <a:r>
              <a:rPr lang="zh-CN" altLang="en-US" sz="1600" b="1" dirty="0" smtClean="0">
                <a:latin typeface="微软雅黑" panose="020B0503020204020204" pitchFamily="34" charset="-122"/>
                <a:ea typeface="微软雅黑" panose="020B0503020204020204" pitchFamily="34" charset="-122"/>
              </a:rPr>
              <a:t>薪酬现状</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a:lnSpc>
                <a:spcPts val="2800"/>
              </a:lnSpc>
              <a:defRPr/>
            </a:pP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实现这一战略意味着不仅要对</a:t>
            </a:r>
            <a:r>
              <a:rPr lang="en-US" altLang="zh-CN" sz="1600" dirty="0" smtClean="0">
                <a:latin typeface="微软雅黑" panose="020B0503020204020204" pitchFamily="34" charset="-122"/>
                <a:ea typeface="微软雅黑" panose="020B0503020204020204" pitchFamily="34" charset="-122"/>
              </a:rPr>
              <a:t>IBM</a:t>
            </a:r>
            <a:r>
              <a:rPr lang="zh-CN" altLang="en-US" sz="1600" dirty="0" smtClean="0">
                <a:latin typeface="微软雅黑" panose="020B0503020204020204" pitchFamily="34" charset="-122"/>
                <a:ea typeface="微软雅黑" panose="020B0503020204020204" pitchFamily="34" charset="-122"/>
              </a:rPr>
              <a:t>进行裁员和重组，而且必须实现</a:t>
            </a:r>
            <a:r>
              <a:rPr lang="en-US" altLang="zh-CN" sz="1600" dirty="0" smtClean="0">
                <a:latin typeface="微软雅黑" panose="020B0503020204020204" pitchFamily="34" charset="-122"/>
                <a:ea typeface="微软雅黑" panose="020B0503020204020204" pitchFamily="34" charset="-122"/>
              </a:rPr>
              <a:t>IBM</a:t>
            </a:r>
            <a:r>
              <a:rPr lang="zh-CN" altLang="en-US" sz="1600" dirty="0" smtClean="0">
                <a:latin typeface="微软雅黑" panose="020B0503020204020204" pitchFamily="34" charset="-122"/>
                <a:ea typeface="微软雅黑" panose="020B0503020204020204" pitchFamily="34" charset="-122"/>
              </a:rPr>
              <a:t>公司文化的转型。当时的薪酬计划与这种战略指标的方向恰恰相反。薪酬水平取决于计点薪酬，要对</a:t>
            </a:r>
            <a:r>
              <a:rPr lang="en-US" altLang="zh-CN" sz="1600" dirty="0" smtClean="0">
                <a:latin typeface="微软雅黑" panose="020B0503020204020204" pitchFamily="34" charset="-122"/>
                <a:ea typeface="微软雅黑" panose="020B0503020204020204" pitchFamily="34" charset="-122"/>
              </a:rPr>
              <a:t>10</a:t>
            </a:r>
            <a:r>
              <a:rPr lang="zh-CN" altLang="en-US" sz="1600" dirty="0" smtClean="0">
                <a:latin typeface="微软雅黑" panose="020B0503020204020204" pitchFamily="34" charset="-122"/>
                <a:ea typeface="微软雅黑" panose="020B0503020204020204" pitchFamily="34" charset="-122"/>
              </a:rPr>
              <a:t>万名以上的员工计点法进行职位评价系统，非常繁锁。而且过度重视内部公平性，忽略外部竞争性，造成薪酬的竞争力不足。</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0970" y="485800"/>
            <a:ext cx="5781328" cy="56693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b="1" noProof="0" dirty="0" smtClean="0">
                <a:latin typeface="微软雅黑" panose="020B0503020204020204" pitchFamily="34" charset="-122"/>
                <a:ea typeface="微软雅黑" panose="020B0503020204020204" pitchFamily="34" charset="-122"/>
              </a:rPr>
              <a:t>案例：</a:t>
            </a:r>
            <a:r>
              <a:rPr lang="en-US" altLang="zh-CN" sz="2000" b="1" noProof="0" dirty="0" smtClean="0">
                <a:latin typeface="微软雅黑" panose="020B0503020204020204" pitchFamily="34" charset="-122"/>
                <a:ea typeface="微软雅黑" panose="020B0503020204020204" pitchFamily="34" charset="-122"/>
              </a:rPr>
              <a:t>IBM</a:t>
            </a:r>
            <a:r>
              <a:rPr lang="zh-CN" altLang="en-US" sz="2000" b="1" noProof="0" dirty="0" smtClean="0">
                <a:latin typeface="微软雅黑" panose="020B0503020204020204" pitchFamily="34" charset="-122"/>
                <a:ea typeface="微软雅黑" panose="020B0503020204020204" pitchFamily="34" charset="-122"/>
              </a:rPr>
              <a:t>公司的薪酬战略 支持其新战略</a:t>
            </a:r>
            <a:endPar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3" name="矩形 2"/>
          <p:cNvSpPr/>
          <p:nvPr/>
        </p:nvSpPr>
        <p:spPr>
          <a:xfrm>
            <a:off x="611560" y="1628801"/>
            <a:ext cx="7992888" cy="169533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nSpc>
                <a:spcPts val="2500"/>
              </a:lnSpc>
              <a:defRPr/>
            </a:pPr>
            <a:r>
              <a:rPr lang="zh-CN" altLang="en-US" b="1" dirty="0" smtClean="0">
                <a:latin typeface="微软雅黑" panose="020B0503020204020204" pitchFamily="34" charset="-122"/>
                <a:ea typeface="微软雅黑" panose="020B0503020204020204" pitchFamily="34" charset="-122"/>
              </a:rPr>
              <a:t>实施改革：</a:t>
            </a:r>
            <a:endParaRPr lang="en-US" altLang="zh-CN" b="1" dirty="0">
              <a:latin typeface="微软雅黑" panose="020B0503020204020204" pitchFamily="34" charset="-122"/>
              <a:ea typeface="微软雅黑" panose="020B0503020204020204" pitchFamily="34" charset="-122"/>
            </a:endParaRPr>
          </a:p>
          <a:p>
            <a:pPr>
              <a:lnSpc>
                <a:spcPts val="2500"/>
              </a:lnSpc>
              <a:buFont typeface="Wingdings" pitchFamily="2" charset="2"/>
              <a:buChar char="u"/>
              <a:defRPr/>
            </a:pP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根据市场支付薪酬：</a:t>
            </a:r>
            <a:endParaRPr lang="en-US" altLang="zh-CN" sz="1600" dirty="0" smtClean="0">
              <a:latin typeface="微软雅黑" panose="020B0503020204020204" pitchFamily="34" charset="-122"/>
              <a:ea typeface="微软雅黑" panose="020B0503020204020204" pitchFamily="34" charset="-122"/>
            </a:endParaRPr>
          </a:p>
          <a:p>
            <a:pPr>
              <a:lnSpc>
                <a:spcPts val="2500"/>
              </a:lnSpc>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合并职位，减少层级，实行宽带薪酬；</a:t>
            </a:r>
            <a:endParaRPr lang="en-US" altLang="zh-CN" sz="1600" dirty="0" smtClean="0">
              <a:latin typeface="微软雅黑" panose="020B0503020204020204" pitchFamily="34" charset="-122"/>
              <a:ea typeface="微软雅黑" panose="020B0503020204020204" pitchFamily="34" charset="-122"/>
            </a:endParaRPr>
          </a:p>
          <a:p>
            <a:pPr>
              <a:lnSpc>
                <a:spcPts val="2500"/>
              </a:lnSpc>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让管理者实施管理；</a:t>
            </a:r>
            <a:endParaRPr lang="en-US" altLang="zh-CN" sz="1600" dirty="0" smtClean="0">
              <a:latin typeface="微软雅黑" panose="020B0503020204020204" pitchFamily="34" charset="-122"/>
              <a:ea typeface="微软雅黑" panose="020B0503020204020204" pitchFamily="34" charset="-122"/>
            </a:endParaRPr>
          </a:p>
          <a:p>
            <a:pPr>
              <a:lnSpc>
                <a:spcPts val="2500"/>
              </a:lnSpc>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激励员工。</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2366" y="2210572"/>
            <a:ext cx="3357586" cy="1928818"/>
          </a:xfrm>
        </p:spPr>
        <p:txBody>
          <a:bodyPr>
            <a:noAutofit/>
          </a:bodyPr>
          <a:lstStyle/>
          <a:p>
            <a:pPr algn="l"/>
            <a:r>
              <a:rPr lang="zh-CN" altLang="en-US" sz="2000" dirty="0" smtClean="0">
                <a:latin typeface="微软雅黑" panose="020B0503020204020204" pitchFamily="34" charset="-122"/>
                <a:ea typeface="微软雅黑" panose="020B0503020204020204" pitchFamily="34" charset="-122"/>
              </a:rPr>
              <a:t>来！我们开始设计该公司的薪酬结构！</a:t>
            </a:r>
            <a:r>
              <a:rPr lang="zh-CN" altLang="en-US" sz="2000" dirty="0" smtClean="0">
                <a:solidFill>
                  <a:srgbClr val="FF0000"/>
                </a:solidFill>
                <a:latin typeface="微软雅黑" panose="020B0503020204020204" pitchFamily="34" charset="-122"/>
                <a:ea typeface="微软雅黑" panose="020B0503020204020204" pitchFamily="34" charset="-122"/>
              </a:rPr>
              <a:t>案例背景交代？</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p:sp>
        <p:nvSpPr>
          <p:cNvPr id="252930" name="AutoShape 2" descr="http://t2.baidu.com/it/u=1983135400,175622566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52934" name="Picture 6" descr="http://pic8.nipic.com/20100728/4800623_131610173213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7686" y="1988840"/>
            <a:ext cx="3857652" cy="25730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薪酬调查</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9346" name="Picture 1026" descr="书卷"/>
          <p:cNvPicPr>
            <a:picLocks noChangeAspect="1" noChangeArrowheads="1"/>
          </p:cNvPicPr>
          <p:nvPr/>
        </p:nvPicPr>
        <p:blipFill>
          <a:blip r:embed="rId2" cstate="print"/>
          <a:srcRect/>
          <a:stretch>
            <a:fillRect/>
          </a:stretch>
        </p:blipFill>
        <p:spPr bwMode="auto">
          <a:xfrm>
            <a:off x="539552" y="1988840"/>
            <a:ext cx="8136904" cy="3099344"/>
          </a:xfrm>
          <a:prstGeom prst="rect">
            <a:avLst/>
          </a:prstGeom>
          <a:noFill/>
          <a:ln w="9525">
            <a:noFill/>
            <a:miter lim="800000"/>
            <a:headEnd/>
            <a:tailEnd/>
          </a:ln>
        </p:spPr>
      </p:pic>
      <p:sp>
        <p:nvSpPr>
          <p:cNvPr id="52227" name="Rectangle 1027"/>
          <p:cNvSpPr>
            <a:spLocks noGrp="1" noChangeArrowheads="1"/>
          </p:cNvSpPr>
          <p:nvPr>
            <p:ph type="title"/>
          </p:nvPr>
        </p:nvSpPr>
        <p:spPr>
          <a:xfrm>
            <a:off x="900113" y="692150"/>
            <a:ext cx="3959919"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薪酬调查</a:t>
            </a:r>
          </a:p>
        </p:txBody>
      </p:sp>
      <p:sp>
        <p:nvSpPr>
          <p:cNvPr id="52228" name="Rectangle 1028"/>
          <p:cNvSpPr>
            <a:spLocks noGrp="1" noChangeArrowheads="1"/>
          </p:cNvSpPr>
          <p:nvPr>
            <p:ph type="body" idx="1"/>
          </p:nvPr>
        </p:nvSpPr>
        <p:spPr>
          <a:xfrm>
            <a:off x="982216" y="2598439"/>
            <a:ext cx="7543800" cy="1981200"/>
          </a:xfrm>
        </p:spPr>
        <p:txBody>
          <a:bodyPr>
            <a:normAutofit/>
          </a:bodyPr>
          <a:lstStyle/>
          <a:p>
            <a:pPr marL="0" indent="0" eaLnBrk="1" hangingPunct="1">
              <a:lnSpc>
                <a:spcPts val="3200"/>
              </a:lnSpc>
              <a:buFontTx/>
              <a:buNone/>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薪酬调查就是通过各种正常的手段，来获取相关企业各职务的薪酬水平及相关信息。对薪酬调查的结果进行统计和分析，就会成为企业的薪酬管理决策的有效依据。</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strips(downLeft)">
                                      <p:cBhvr>
                                        <p:cTn id="7" dur="500"/>
                                        <p:tgtEl>
                                          <p:spTgt spid="56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p:txBody>
          <a:bodyPr>
            <a:normAutofit/>
          </a:bodyPr>
          <a:lstStyle/>
          <a:p>
            <a:r>
              <a:rPr lang="zh-CN" altLang="en-US" sz="4000" b="1" dirty="0" smtClean="0">
                <a:latin typeface="微软雅黑" pitchFamily="34" charset="-122"/>
                <a:ea typeface="微软雅黑" pitchFamily="34" charset="-122"/>
              </a:rPr>
              <a:t>目  录</a:t>
            </a:r>
          </a:p>
        </p:txBody>
      </p:sp>
      <p:sp>
        <p:nvSpPr>
          <p:cNvPr id="92162" name="内容占位符 2"/>
          <p:cNvSpPr>
            <a:spLocks noGrp="1"/>
          </p:cNvSpPr>
          <p:nvPr>
            <p:ph idx="1"/>
          </p:nvPr>
        </p:nvSpPr>
        <p:spPr>
          <a:xfrm>
            <a:off x="2571736" y="1428736"/>
            <a:ext cx="6027752" cy="4679950"/>
          </a:xfrm>
        </p:spPr>
        <p:txBody>
          <a:bodyPr>
            <a:noAutofit/>
          </a:bodyPr>
          <a:lstStyle/>
          <a:p>
            <a:r>
              <a:rPr lang="zh-CN" altLang="en-US" sz="2400" dirty="0" smtClean="0">
                <a:latin typeface="微软雅黑" panose="020B0503020204020204" pitchFamily="34" charset="-122"/>
                <a:ea typeface="微软雅黑" panose="020B0503020204020204" pitchFamily="34" charset="-122"/>
              </a:rPr>
              <a:t>薪酬战略</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薪酬问题</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薪酬调查</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薪酬结构</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职位评估</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薪点表</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能力薪酬</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奖金</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福利</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薪酬管理</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标题 1"/>
          <p:cNvSpPr txBox="1">
            <a:spLocks/>
          </p:cNvSpPr>
          <p:nvPr/>
        </p:nvSpPr>
        <p:spPr>
          <a:xfrm>
            <a:off x="742683" y="764704"/>
            <a:ext cx="7141685" cy="465138"/>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微软雅黑"/>
              </a:rPr>
              <a:t>薪酬调查方式的选择</a:t>
            </a:r>
          </a:p>
        </p:txBody>
      </p:sp>
      <p:sp>
        <p:nvSpPr>
          <p:cNvPr id="8" name="矩形 7"/>
          <p:cNvSpPr>
            <a:spLocks noChangeArrowheads="1"/>
          </p:cNvSpPr>
          <p:nvPr/>
        </p:nvSpPr>
        <p:spPr bwMode="auto">
          <a:xfrm>
            <a:off x="933072" y="2039591"/>
            <a:ext cx="2915853" cy="347764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buFontTx/>
              <a:buNone/>
              <a:defRPr/>
            </a:pPr>
            <a:endParaRPr lang="zh-CN" altLang="en-US" sz="1600">
              <a:solidFill>
                <a:schemeClr val="lt1"/>
              </a:solidFill>
              <a:latin typeface="微软雅黑"/>
              <a:ea typeface="微软雅黑"/>
              <a:cs typeface="微软雅黑"/>
            </a:endParaRPr>
          </a:p>
        </p:txBody>
      </p:sp>
      <p:sp>
        <p:nvSpPr>
          <p:cNvPr id="9" name="矩形 8"/>
          <p:cNvSpPr>
            <a:spLocks noChangeArrowheads="1"/>
          </p:cNvSpPr>
          <p:nvPr/>
        </p:nvSpPr>
        <p:spPr bwMode="auto">
          <a:xfrm>
            <a:off x="4930682" y="2039591"/>
            <a:ext cx="3097702" cy="347764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buFontTx/>
              <a:buNone/>
              <a:defRPr/>
            </a:pPr>
            <a:endParaRPr lang="zh-CN" altLang="en-US" sz="1600">
              <a:solidFill>
                <a:schemeClr val="lt1"/>
              </a:solidFill>
              <a:latin typeface="微软雅黑"/>
              <a:ea typeface="微软雅黑"/>
              <a:cs typeface="微软雅黑"/>
            </a:endParaRPr>
          </a:p>
        </p:txBody>
      </p:sp>
      <p:sp>
        <p:nvSpPr>
          <p:cNvPr id="10" name="文本框 9"/>
          <p:cNvSpPr txBox="1">
            <a:spLocks noChangeArrowheads="1"/>
          </p:cNvSpPr>
          <p:nvPr/>
        </p:nvSpPr>
        <p:spPr bwMode="auto">
          <a:xfrm>
            <a:off x="1619672" y="1536353"/>
            <a:ext cx="1441450" cy="338554"/>
          </a:xfrm>
          <a:prstGeom prst="rect">
            <a:avLst/>
          </a:prstGeom>
          <a:noFill/>
          <a:ln w="9525">
            <a:noFill/>
            <a:miter lim="800000"/>
            <a:headEnd/>
            <a:tailEnd/>
          </a:ln>
        </p:spPr>
        <p:txBody>
          <a:bodyPr>
            <a:spAutoFit/>
          </a:bodyPr>
          <a:lstStyle/>
          <a:p>
            <a:pPr algn="l">
              <a:buFontTx/>
              <a:buNone/>
            </a:pPr>
            <a:r>
              <a:rPr lang="zh-CN" altLang="en-US" sz="1600">
                <a:solidFill>
                  <a:schemeClr val="tx1"/>
                </a:solidFill>
                <a:latin typeface="微软雅黑" pitchFamily="34" charset="-122"/>
                <a:ea typeface="微软雅黑" pitchFamily="34" charset="-122"/>
              </a:rPr>
              <a:t>自己调查</a:t>
            </a:r>
          </a:p>
        </p:txBody>
      </p:sp>
      <p:sp>
        <p:nvSpPr>
          <p:cNvPr id="11" name="文本框 10"/>
          <p:cNvSpPr txBox="1">
            <a:spLocks noChangeArrowheads="1"/>
          </p:cNvSpPr>
          <p:nvPr/>
        </p:nvSpPr>
        <p:spPr bwMode="auto">
          <a:xfrm>
            <a:off x="6012285" y="1536353"/>
            <a:ext cx="1441450" cy="338554"/>
          </a:xfrm>
          <a:prstGeom prst="rect">
            <a:avLst/>
          </a:prstGeom>
          <a:noFill/>
          <a:ln w="9525">
            <a:noFill/>
            <a:miter lim="800000"/>
            <a:headEnd/>
            <a:tailEnd/>
          </a:ln>
        </p:spPr>
        <p:txBody>
          <a:bodyPr>
            <a:spAutoFit/>
          </a:bodyPr>
          <a:lstStyle/>
          <a:p>
            <a:pPr algn="l">
              <a:buFontTx/>
              <a:buNone/>
            </a:pPr>
            <a:r>
              <a:rPr lang="zh-CN" altLang="en-US" sz="1600" dirty="0">
                <a:solidFill>
                  <a:schemeClr val="tx1"/>
                </a:solidFill>
                <a:latin typeface="微软雅黑" pitchFamily="34" charset="-122"/>
                <a:ea typeface="微软雅黑" pitchFamily="34" charset="-122"/>
              </a:rPr>
              <a:t>外部资料</a:t>
            </a:r>
          </a:p>
        </p:txBody>
      </p:sp>
      <p:sp>
        <p:nvSpPr>
          <p:cNvPr id="12" name="矩形 11"/>
          <p:cNvSpPr>
            <a:spLocks noChangeArrowheads="1"/>
          </p:cNvSpPr>
          <p:nvPr/>
        </p:nvSpPr>
        <p:spPr bwMode="auto">
          <a:xfrm>
            <a:off x="947332" y="2588891"/>
            <a:ext cx="3009913" cy="1077218"/>
          </a:xfrm>
          <a:prstGeom prst="rect">
            <a:avLst/>
          </a:prstGeom>
          <a:noFill/>
          <a:ln w="9525">
            <a:noFill/>
            <a:miter lim="800000"/>
            <a:headEnd/>
            <a:tailEnd/>
          </a:ln>
        </p:spPr>
        <p:txBody>
          <a:bodyPr wrap="square">
            <a:spAutoFit/>
          </a:bodyPr>
          <a:lstStyle/>
          <a:p>
            <a:pPr>
              <a:buFontTx/>
              <a:buNone/>
            </a:pPr>
            <a:r>
              <a:rPr lang="zh-CN" altLang="en-US" sz="1600" u="sng" dirty="0" smtClean="0">
                <a:latin typeface="微软雅黑" pitchFamily="34" charset="-122"/>
                <a:ea typeface="微软雅黑" pitchFamily="34" charset="-122"/>
              </a:rPr>
              <a:t>                                  </a:t>
            </a:r>
            <a:r>
              <a:rPr kumimoji="0" lang="zh-CN" altLang="en-US" sz="1600" u="sng" dirty="0" smtClean="0">
                <a:solidFill>
                  <a:schemeClr val="tx1"/>
                </a:solidFill>
                <a:latin typeface="微软雅黑" pitchFamily="34" charset="-122"/>
                <a:ea typeface="微软雅黑" pitchFamily="34" charset="-122"/>
              </a:rPr>
              <a:t>。</a:t>
            </a:r>
            <a:endParaRPr kumimoji="0" lang="en-US" altLang="zh-CN" sz="1600" u="sng" dirty="0">
              <a:solidFill>
                <a:schemeClr val="tx1"/>
              </a:solidFill>
              <a:latin typeface="微软雅黑" pitchFamily="34" charset="-122"/>
              <a:ea typeface="微软雅黑" pitchFamily="34" charset="-122"/>
            </a:endParaRPr>
          </a:p>
          <a:p>
            <a:pPr algn="r">
              <a:buFontTx/>
              <a:buNone/>
            </a:pPr>
            <a:endParaRPr kumimoji="0" lang="en-US" altLang="zh-CN" sz="1600" dirty="0">
              <a:solidFill>
                <a:schemeClr val="tx1"/>
              </a:solidFill>
              <a:latin typeface="微软雅黑" pitchFamily="34" charset="-122"/>
              <a:ea typeface="微软雅黑" pitchFamily="34" charset="-122"/>
            </a:endParaRPr>
          </a:p>
          <a:p>
            <a:pPr algn="r">
              <a:buFontTx/>
              <a:buNone/>
            </a:pPr>
            <a:endParaRPr kumimoji="0" lang="en-US" altLang="zh-CN" sz="1600" dirty="0">
              <a:solidFill>
                <a:schemeClr val="tx1"/>
              </a:solidFill>
              <a:latin typeface="微软雅黑" pitchFamily="34" charset="-122"/>
              <a:ea typeface="微软雅黑" pitchFamily="34" charset="-122"/>
            </a:endParaRPr>
          </a:p>
          <a:p>
            <a:pPr>
              <a:buFontTx/>
              <a:buNone/>
            </a:pPr>
            <a:r>
              <a:rPr lang="zh-CN" altLang="en-US" sz="1600" u="sng" dirty="0" smtClean="0">
                <a:latin typeface="微软雅黑" pitchFamily="34" charset="-122"/>
                <a:ea typeface="微软雅黑" pitchFamily="34" charset="-122"/>
              </a:rPr>
              <a:t>                                  。</a:t>
            </a:r>
            <a:endParaRPr kumimoji="0" lang="en-US" altLang="zh-CN" sz="1600" u="sng" dirty="0">
              <a:solidFill>
                <a:schemeClr val="tx1"/>
              </a:solidFill>
              <a:latin typeface="微软雅黑" pitchFamily="34" charset="-122"/>
              <a:ea typeface="微软雅黑" pitchFamily="34" charset="-122"/>
            </a:endParaRPr>
          </a:p>
        </p:txBody>
      </p:sp>
      <p:sp>
        <p:nvSpPr>
          <p:cNvPr id="13" name="矩形 12"/>
          <p:cNvSpPr>
            <a:spLocks noChangeArrowheads="1"/>
          </p:cNvSpPr>
          <p:nvPr/>
        </p:nvSpPr>
        <p:spPr bwMode="auto">
          <a:xfrm>
            <a:off x="4921157" y="2399953"/>
            <a:ext cx="3009913" cy="1815882"/>
          </a:xfrm>
          <a:prstGeom prst="rect">
            <a:avLst/>
          </a:prstGeom>
          <a:noFill/>
          <a:ln w="9525">
            <a:noFill/>
            <a:miter lim="800000"/>
            <a:headEnd/>
            <a:tailEnd/>
          </a:ln>
        </p:spPr>
        <p:txBody>
          <a:bodyPr wrap="square">
            <a:spAutoFit/>
          </a:bodyPr>
          <a:lstStyle/>
          <a:p>
            <a:pPr>
              <a:buFontTx/>
              <a:buNone/>
            </a:pPr>
            <a:r>
              <a:rPr kumimoji="0" lang="zh-CN" altLang="en-US" sz="1600" u="sng" dirty="0" smtClean="0">
                <a:solidFill>
                  <a:schemeClr val="tx1"/>
                </a:solidFill>
                <a:latin typeface="微软雅黑" pitchFamily="34" charset="-122"/>
                <a:ea typeface="微软雅黑" pitchFamily="34" charset="-122"/>
              </a:rPr>
              <a:t>                                  。</a:t>
            </a:r>
            <a:endParaRPr kumimoji="0" lang="en-US" altLang="zh-CN" sz="1600" u="sng" dirty="0">
              <a:solidFill>
                <a:schemeClr val="tx1"/>
              </a:solidFill>
              <a:latin typeface="微软雅黑" pitchFamily="34" charset="-122"/>
              <a:ea typeface="微软雅黑" pitchFamily="34" charset="-122"/>
            </a:endParaRPr>
          </a:p>
          <a:p>
            <a:pPr>
              <a:buFontTx/>
              <a:buNone/>
            </a:pPr>
            <a:endParaRPr kumimoji="0" lang="en-US" altLang="zh-CN" sz="1600" dirty="0">
              <a:solidFill>
                <a:schemeClr val="tx1"/>
              </a:solidFill>
              <a:latin typeface="微软雅黑" pitchFamily="34" charset="-122"/>
              <a:ea typeface="微软雅黑" pitchFamily="34" charset="-122"/>
            </a:endParaRPr>
          </a:p>
          <a:p>
            <a:pPr>
              <a:buFontTx/>
              <a:buNone/>
            </a:pPr>
            <a:r>
              <a:rPr lang="zh-CN" altLang="en-US" sz="1600" u="sng" dirty="0" smtClean="0">
                <a:latin typeface="微软雅黑" pitchFamily="34" charset="-122"/>
                <a:ea typeface="微软雅黑" pitchFamily="34" charset="-122"/>
              </a:rPr>
              <a:t>                                  </a:t>
            </a:r>
            <a:r>
              <a:rPr kumimoji="0" lang="zh-CN" altLang="en-US" sz="1600" u="sng" dirty="0" smtClean="0">
                <a:solidFill>
                  <a:schemeClr val="tx1"/>
                </a:solidFill>
                <a:latin typeface="微软雅黑" pitchFamily="34" charset="-122"/>
                <a:ea typeface="微软雅黑" pitchFamily="34" charset="-122"/>
              </a:rPr>
              <a:t>。</a:t>
            </a:r>
            <a:endParaRPr kumimoji="0" lang="en-US" altLang="zh-CN" sz="1600" u="sng" dirty="0">
              <a:solidFill>
                <a:schemeClr val="tx1"/>
              </a:solidFill>
              <a:latin typeface="微软雅黑" pitchFamily="34" charset="-122"/>
              <a:ea typeface="微软雅黑" pitchFamily="34" charset="-122"/>
            </a:endParaRPr>
          </a:p>
          <a:p>
            <a:pPr>
              <a:buFontTx/>
              <a:buNone/>
            </a:pPr>
            <a:endParaRPr kumimoji="0" lang="en-US" altLang="zh-CN" sz="1600" dirty="0">
              <a:solidFill>
                <a:schemeClr val="tx1"/>
              </a:solidFill>
              <a:latin typeface="微软雅黑" pitchFamily="34" charset="-122"/>
              <a:ea typeface="微软雅黑" pitchFamily="34" charset="-122"/>
            </a:endParaRPr>
          </a:p>
          <a:p>
            <a:pPr>
              <a:buFontTx/>
              <a:buNone/>
            </a:pPr>
            <a:r>
              <a:rPr lang="zh-CN" altLang="en-US" sz="1600" u="sng" dirty="0" smtClean="0">
                <a:latin typeface="微软雅黑" pitchFamily="34" charset="-122"/>
                <a:ea typeface="微软雅黑" pitchFamily="34" charset="-122"/>
              </a:rPr>
              <a:t>                                  </a:t>
            </a:r>
            <a:r>
              <a:rPr kumimoji="0" lang="zh-CN" altLang="en-US" sz="1600" u="sng" dirty="0" smtClean="0">
                <a:solidFill>
                  <a:schemeClr val="tx1"/>
                </a:solidFill>
                <a:latin typeface="微软雅黑" pitchFamily="34" charset="-122"/>
                <a:ea typeface="微软雅黑" pitchFamily="34" charset="-122"/>
              </a:rPr>
              <a:t>。</a:t>
            </a:r>
            <a:endParaRPr kumimoji="0" lang="en-US" altLang="zh-CN" sz="1600" u="sng" dirty="0">
              <a:solidFill>
                <a:schemeClr val="tx1"/>
              </a:solidFill>
              <a:latin typeface="微软雅黑" pitchFamily="34" charset="-122"/>
              <a:ea typeface="微软雅黑" pitchFamily="34" charset="-122"/>
            </a:endParaRPr>
          </a:p>
          <a:p>
            <a:pPr>
              <a:buFontTx/>
              <a:buNone/>
            </a:pPr>
            <a:endParaRPr kumimoji="0" lang="en-US" altLang="zh-CN" sz="1600" dirty="0">
              <a:solidFill>
                <a:schemeClr val="tx1"/>
              </a:solidFill>
              <a:latin typeface="微软雅黑" pitchFamily="34" charset="-122"/>
              <a:ea typeface="微软雅黑" pitchFamily="34" charset="-122"/>
            </a:endParaRPr>
          </a:p>
          <a:p>
            <a:pPr>
              <a:buFontTx/>
              <a:buNone/>
            </a:pPr>
            <a:r>
              <a:rPr lang="zh-CN" altLang="en-US" sz="1600" u="sng" dirty="0" smtClean="0">
                <a:latin typeface="微软雅黑" pitchFamily="34" charset="-122"/>
                <a:ea typeface="微软雅黑" pitchFamily="34" charset="-122"/>
              </a:rPr>
              <a:t>                                  </a:t>
            </a:r>
            <a:r>
              <a:rPr kumimoji="0" lang="zh-CN" altLang="en-US" sz="1600" u="sng" dirty="0" smtClean="0">
                <a:solidFill>
                  <a:schemeClr val="tx1"/>
                </a:solidFill>
                <a:latin typeface="微软雅黑" pitchFamily="34" charset="-122"/>
                <a:ea typeface="微软雅黑" pitchFamily="34" charset="-122"/>
              </a:rPr>
              <a:t>。</a:t>
            </a:r>
            <a:endParaRPr kumimoji="0" lang="en-US" altLang="zh-CN" sz="1600" u="sng" dirty="0">
              <a:solidFill>
                <a:schemeClr val="tx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txBox="1">
            <a:spLocks/>
          </p:cNvSpPr>
          <p:nvPr/>
        </p:nvSpPr>
        <p:spPr>
          <a:xfrm>
            <a:off x="395536" y="443582"/>
            <a:ext cx="4513411" cy="465138"/>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itchFamily="34" charset="-122"/>
                <a:ea typeface="微软雅黑" pitchFamily="34" charset="-122"/>
                <a:cs typeface="微软雅黑"/>
              </a:rPr>
              <a:t>界定市场的要素</a:t>
            </a:r>
          </a:p>
        </p:txBody>
      </p:sp>
      <p:grpSp>
        <p:nvGrpSpPr>
          <p:cNvPr id="3" name="组合 3"/>
          <p:cNvGrpSpPr>
            <a:grpSpLocks/>
          </p:cNvGrpSpPr>
          <p:nvPr/>
        </p:nvGrpSpPr>
        <p:grpSpPr bwMode="auto">
          <a:xfrm>
            <a:off x="2938189" y="1620689"/>
            <a:ext cx="2963863" cy="3365500"/>
            <a:chOff x="4720866" y="1848846"/>
            <a:chExt cx="2774156" cy="3148013"/>
          </a:xfrm>
        </p:grpSpPr>
        <p:sp>
          <p:nvSpPr>
            <p:cNvPr id="4" name="任意多边形 2"/>
            <p:cNvSpPr/>
            <p:nvPr/>
          </p:nvSpPr>
          <p:spPr>
            <a:xfrm>
              <a:off x="4950620" y="2116932"/>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60000">
                  <a:srgbClr val="286972"/>
                </a:gs>
                <a:gs pos="35000">
                  <a:srgbClr val="99D3DB"/>
                </a:gs>
                <a:gs pos="23000">
                  <a:srgbClr val="3D9FAC"/>
                </a:gs>
                <a:gs pos="47000">
                  <a:srgbClr val="3D9FAC"/>
                </a:gs>
              </a:gsLst>
              <a:lin ang="9000000" scaled="0"/>
              <a:tileRect/>
            </a:gradFill>
            <a:ln w="12700">
              <a:gradFill flip="none" rotWithShape="1">
                <a:gsLst>
                  <a:gs pos="0">
                    <a:schemeClr val="bg1">
                      <a:lumMod val="95000"/>
                    </a:schemeClr>
                  </a:gs>
                  <a:gs pos="78000">
                    <a:schemeClr val="bg1">
                      <a:alpha val="0"/>
                    </a:schemeClr>
                  </a:gs>
                </a:gsLst>
                <a:lin ang="4800000" scaled="0"/>
                <a:tileRect/>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sp>
          <p:nvSpPr>
            <p:cNvPr id="5" name="任意多边形 4"/>
            <p:cNvSpPr/>
            <p:nvPr/>
          </p:nvSpPr>
          <p:spPr>
            <a:xfrm rot="3499771">
              <a:off x="6017457" y="2252468"/>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60000">
                  <a:srgbClr val="6F2A17"/>
                </a:gs>
                <a:gs pos="34000">
                  <a:srgbClr val="E79D89"/>
                </a:gs>
                <a:gs pos="24000">
                  <a:srgbClr val="CB4A29"/>
                </a:gs>
                <a:gs pos="48000">
                  <a:srgbClr val="CB4A29"/>
                </a:gs>
              </a:gsLst>
              <a:lin ang="9000000" scaled="0"/>
              <a:tileRect/>
            </a:gradFill>
            <a:ln w="12700">
              <a:gradFill>
                <a:gsLst>
                  <a:gs pos="0">
                    <a:schemeClr val="bg1">
                      <a:lumMod val="95000"/>
                    </a:schemeClr>
                  </a:gs>
                  <a:gs pos="100000">
                    <a:srgbClr val="FFFFFF">
                      <a:alpha val="0"/>
                    </a:srgbClr>
                  </a:gs>
                </a:gsLst>
                <a:lin ang="5400000" scaled="0"/>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sp>
          <p:nvSpPr>
            <p:cNvPr id="6" name="任意多边形 5"/>
            <p:cNvSpPr/>
            <p:nvPr/>
          </p:nvSpPr>
          <p:spPr>
            <a:xfrm rot="7271567">
              <a:off x="6434176" y="3209731"/>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57000">
                  <a:srgbClr val="D98C01"/>
                </a:gs>
                <a:gs pos="34000">
                  <a:srgbClr val="FFDEA3"/>
                </a:gs>
                <a:gs pos="19000">
                  <a:srgbClr val="FEB834"/>
                </a:gs>
                <a:gs pos="46000">
                  <a:srgbClr val="FBB834"/>
                </a:gs>
              </a:gsLst>
              <a:lin ang="9000000" scaled="0"/>
              <a:tileRect/>
            </a:gradFill>
            <a:ln w="12700">
              <a:gradFill>
                <a:gsLst>
                  <a:gs pos="0">
                    <a:schemeClr val="bg1">
                      <a:alpha val="76000"/>
                    </a:schemeClr>
                  </a:gs>
                  <a:gs pos="100000">
                    <a:schemeClr val="bg1">
                      <a:alpha val="0"/>
                    </a:schemeClr>
                  </a:gs>
                </a:gsLst>
                <a:lin ang="6600000" scaled="0"/>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sp>
          <p:nvSpPr>
            <p:cNvPr id="7" name="任意多边形 6"/>
            <p:cNvSpPr/>
            <p:nvPr/>
          </p:nvSpPr>
          <p:spPr>
            <a:xfrm rot="10860000">
              <a:off x="5750757" y="4036026"/>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77000">
                  <a:srgbClr val="3B2C48"/>
                </a:gs>
                <a:gs pos="33000">
                  <a:srgbClr val="896BA5"/>
                </a:gs>
                <a:gs pos="6000">
                  <a:srgbClr val="5B4470"/>
                </a:gs>
                <a:gs pos="49000">
                  <a:srgbClr val="5B4470"/>
                </a:gs>
              </a:gsLst>
              <a:lin ang="9000000" scaled="0"/>
              <a:tileRect/>
            </a:gradFill>
            <a:ln w="15875">
              <a:gradFill>
                <a:gsLst>
                  <a:gs pos="0">
                    <a:schemeClr val="bg1">
                      <a:lumMod val="95000"/>
                    </a:schemeClr>
                  </a:gs>
                  <a:gs pos="54000">
                    <a:schemeClr val="bg1">
                      <a:alpha val="0"/>
                    </a:schemeClr>
                  </a:gs>
                </a:gsLst>
                <a:lin ang="5400000" scaled="0"/>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sp>
          <p:nvSpPr>
            <p:cNvPr id="8" name="任意多边形 7"/>
            <p:cNvSpPr/>
            <p:nvPr/>
          </p:nvSpPr>
          <p:spPr>
            <a:xfrm rot="14335555">
              <a:off x="4717296" y="3936013"/>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56000">
                  <a:srgbClr val="8A1826"/>
                </a:gs>
                <a:gs pos="31000">
                  <a:srgbClr val="E97F8C"/>
                </a:gs>
                <a:gs pos="10000">
                  <a:srgbClr val="DC3348"/>
                </a:gs>
                <a:gs pos="42000">
                  <a:srgbClr val="DC3348"/>
                </a:gs>
              </a:gsLst>
              <a:lin ang="9000000" scaled="0"/>
              <a:tileRect/>
            </a:gradFill>
            <a:ln w="12700">
              <a:gradFill>
                <a:gsLst>
                  <a:gs pos="0">
                    <a:schemeClr val="bg1">
                      <a:alpha val="69000"/>
                    </a:schemeClr>
                  </a:gs>
                  <a:gs pos="100000">
                    <a:schemeClr val="bg1">
                      <a:alpha val="0"/>
                    </a:schemeClr>
                  </a:gs>
                </a:gsLst>
                <a:lin ang="9000000" scaled="0"/>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sp>
          <p:nvSpPr>
            <p:cNvPr id="9" name="任意多边形 8"/>
            <p:cNvSpPr/>
            <p:nvPr/>
          </p:nvSpPr>
          <p:spPr>
            <a:xfrm rot="18000000">
              <a:off x="4317244" y="2945412"/>
              <a:ext cx="1464468" cy="657224"/>
            </a:xfrm>
            <a:custGeom>
              <a:avLst/>
              <a:gdLst>
                <a:gd name="connsiteX0" fmla="*/ 0 w 1462087"/>
                <a:gd name="connsiteY0" fmla="*/ 645318 h 645318"/>
                <a:gd name="connsiteX1" fmla="*/ 1462087 w 1462087"/>
                <a:gd name="connsiteY1" fmla="*/ 621506 h 645318"/>
                <a:gd name="connsiteX2" fmla="*/ 1081087 w 1462087"/>
                <a:gd name="connsiteY2" fmla="*/ 0 h 645318"/>
                <a:gd name="connsiteX3" fmla="*/ 0 w 1462087"/>
                <a:gd name="connsiteY3" fmla="*/ 645318 h 645318"/>
                <a:gd name="connsiteX0" fmla="*/ 0 w 1464468"/>
                <a:gd name="connsiteY0" fmla="*/ 645318 h 645318"/>
                <a:gd name="connsiteX1" fmla="*/ 1464468 w 1464468"/>
                <a:gd name="connsiteY1" fmla="*/ 626269 h 645318"/>
                <a:gd name="connsiteX2" fmla="*/ 1081087 w 1464468"/>
                <a:gd name="connsiteY2" fmla="*/ 0 h 645318"/>
                <a:gd name="connsiteX3" fmla="*/ 0 w 1464468"/>
                <a:gd name="connsiteY3" fmla="*/ 645318 h 645318"/>
                <a:gd name="connsiteX0" fmla="*/ 0 w 1464468"/>
                <a:gd name="connsiteY0" fmla="*/ 657224 h 657224"/>
                <a:gd name="connsiteX1" fmla="*/ 1464468 w 1464468"/>
                <a:gd name="connsiteY1" fmla="*/ 638175 h 657224"/>
                <a:gd name="connsiteX2" fmla="*/ 1083468 w 1464468"/>
                <a:gd name="connsiteY2" fmla="*/ 0 h 657224"/>
                <a:gd name="connsiteX3" fmla="*/ 0 w 1464468"/>
                <a:gd name="connsiteY3" fmla="*/ 657224 h 657224"/>
              </a:gdLst>
              <a:ahLst/>
              <a:cxnLst>
                <a:cxn ang="0">
                  <a:pos x="connsiteX0" y="connsiteY0"/>
                </a:cxn>
                <a:cxn ang="0">
                  <a:pos x="connsiteX1" y="connsiteY1"/>
                </a:cxn>
                <a:cxn ang="0">
                  <a:pos x="connsiteX2" y="connsiteY2"/>
                </a:cxn>
                <a:cxn ang="0">
                  <a:pos x="connsiteX3" y="connsiteY3"/>
                </a:cxn>
              </a:cxnLst>
              <a:rect l="l" t="t" r="r" b="b"/>
              <a:pathLst>
                <a:path w="1464468" h="657224">
                  <a:moveTo>
                    <a:pt x="0" y="657224"/>
                  </a:moveTo>
                  <a:lnTo>
                    <a:pt x="1464468" y="638175"/>
                  </a:lnTo>
                  <a:lnTo>
                    <a:pt x="1083468" y="0"/>
                  </a:lnTo>
                  <a:lnTo>
                    <a:pt x="0" y="657224"/>
                  </a:lnTo>
                  <a:close/>
                </a:path>
              </a:pathLst>
            </a:custGeom>
            <a:gradFill flip="none" rotWithShape="1">
              <a:gsLst>
                <a:gs pos="61000">
                  <a:srgbClr val="148A63"/>
                </a:gs>
                <a:gs pos="32000">
                  <a:srgbClr val="78ECC5"/>
                </a:gs>
                <a:gs pos="13000">
                  <a:srgbClr val="1AB883"/>
                </a:gs>
                <a:gs pos="44000">
                  <a:srgbClr val="1AB883"/>
                </a:gs>
              </a:gsLst>
              <a:lin ang="9000000" scaled="0"/>
              <a:tileRect/>
            </a:gradFill>
            <a:ln w="12700">
              <a:gradFill>
                <a:gsLst>
                  <a:gs pos="0">
                    <a:schemeClr val="bg1">
                      <a:lumMod val="95000"/>
                    </a:schemeClr>
                  </a:gs>
                  <a:gs pos="100000">
                    <a:srgbClr val="FFFFFF">
                      <a:alpha val="0"/>
                    </a:srgbClr>
                  </a:gs>
                </a:gsLst>
                <a:lin ang="6000000" scaled="0"/>
              </a:gradFill>
            </a:ln>
            <a:effectLst>
              <a:outerShdw blurRad="101600" dist="63500" dir="8100000" algn="tr" rotWithShape="0">
                <a:prstClr val="black">
                  <a:alpha val="40000"/>
                </a:prstClr>
              </a:outerShdw>
            </a:effectLst>
          </p:spPr>
          <p:txBody>
            <a:bodyPr/>
            <a:lstStyle/>
            <a:p>
              <a:pPr algn="l">
                <a:buFontTx/>
                <a:buNone/>
                <a:defRPr/>
              </a:pPr>
              <a:endParaRPr lang="zh-CN" altLang="en-US" sz="1800">
                <a:solidFill>
                  <a:schemeClr val="tx1"/>
                </a:solidFill>
                <a:latin typeface="微软雅黑" pitchFamily="34" charset="-122"/>
                <a:ea typeface="微软雅黑" pitchFamily="34" charset="-122"/>
                <a:cs typeface="宋体" charset="0"/>
              </a:endParaRPr>
            </a:p>
          </p:txBody>
        </p:sp>
      </p:grpSp>
      <p:sp>
        <p:nvSpPr>
          <p:cNvPr id="10" name="TextBox 10"/>
          <p:cNvSpPr txBox="1">
            <a:spLocks noChangeArrowheads="1"/>
          </p:cNvSpPr>
          <p:nvPr/>
        </p:nvSpPr>
        <p:spPr bwMode="auto">
          <a:xfrm>
            <a:off x="5006702" y="2409676"/>
            <a:ext cx="42386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01</a:t>
            </a:r>
            <a:endParaRPr lang="zh-CN" altLang="en-US">
              <a:latin typeface="微软雅黑" pitchFamily="34" charset="-122"/>
              <a:ea typeface="微软雅黑" pitchFamily="34" charset="-122"/>
            </a:endParaRPr>
          </a:p>
        </p:txBody>
      </p:sp>
      <p:sp>
        <p:nvSpPr>
          <p:cNvPr id="11" name="TextBox 11"/>
          <p:cNvSpPr txBox="1">
            <a:spLocks noChangeArrowheads="1"/>
          </p:cNvSpPr>
          <p:nvPr/>
        </p:nvSpPr>
        <p:spPr bwMode="auto">
          <a:xfrm>
            <a:off x="5159102" y="3476476"/>
            <a:ext cx="49371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02</a:t>
            </a:r>
            <a:endParaRPr lang="zh-CN" altLang="en-US">
              <a:latin typeface="微软雅黑" pitchFamily="34" charset="-122"/>
              <a:ea typeface="微软雅黑" pitchFamily="34" charset="-122"/>
            </a:endParaRPr>
          </a:p>
        </p:txBody>
      </p:sp>
      <p:sp>
        <p:nvSpPr>
          <p:cNvPr id="12" name="TextBox 12"/>
          <p:cNvSpPr txBox="1">
            <a:spLocks noChangeArrowheads="1"/>
          </p:cNvSpPr>
          <p:nvPr/>
        </p:nvSpPr>
        <p:spPr bwMode="auto">
          <a:xfrm>
            <a:off x="4254227" y="4057501"/>
            <a:ext cx="49371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03</a:t>
            </a:r>
            <a:endParaRPr lang="zh-CN" altLang="en-US">
              <a:latin typeface="微软雅黑" pitchFamily="34" charset="-122"/>
              <a:ea typeface="微软雅黑" pitchFamily="34" charset="-122"/>
            </a:endParaRPr>
          </a:p>
        </p:txBody>
      </p:sp>
      <p:sp>
        <p:nvSpPr>
          <p:cNvPr id="13" name="TextBox 13"/>
          <p:cNvSpPr txBox="1">
            <a:spLocks noChangeArrowheads="1"/>
          </p:cNvSpPr>
          <p:nvPr/>
        </p:nvSpPr>
        <p:spPr bwMode="auto">
          <a:xfrm>
            <a:off x="3339827" y="3695551"/>
            <a:ext cx="49371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04</a:t>
            </a:r>
            <a:endParaRPr lang="zh-CN" altLang="en-US">
              <a:latin typeface="微软雅黑" pitchFamily="34" charset="-122"/>
              <a:ea typeface="微软雅黑" pitchFamily="34" charset="-122"/>
            </a:endParaRPr>
          </a:p>
        </p:txBody>
      </p:sp>
      <p:sp>
        <p:nvSpPr>
          <p:cNvPr id="14" name="TextBox 15"/>
          <p:cNvSpPr txBox="1">
            <a:spLocks noChangeArrowheads="1"/>
          </p:cNvSpPr>
          <p:nvPr/>
        </p:nvSpPr>
        <p:spPr bwMode="auto">
          <a:xfrm>
            <a:off x="3222352" y="2673201"/>
            <a:ext cx="49371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05</a:t>
            </a:r>
            <a:endParaRPr lang="zh-CN" altLang="en-US">
              <a:latin typeface="微软雅黑" pitchFamily="34" charset="-122"/>
              <a:ea typeface="微软雅黑" pitchFamily="34" charset="-122"/>
            </a:endParaRPr>
          </a:p>
        </p:txBody>
      </p:sp>
      <p:sp>
        <p:nvSpPr>
          <p:cNvPr id="15" name="TextBox 16"/>
          <p:cNvSpPr txBox="1">
            <a:spLocks noChangeArrowheads="1"/>
          </p:cNvSpPr>
          <p:nvPr/>
        </p:nvSpPr>
        <p:spPr bwMode="auto">
          <a:xfrm>
            <a:off x="4031977" y="2120751"/>
            <a:ext cx="493712"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微软雅黑" pitchFamily="34" charset="-122"/>
                <a:ea typeface="微软雅黑" pitchFamily="34" charset="-122"/>
              </a:rPr>
              <a:t>06</a:t>
            </a:r>
            <a:endParaRPr lang="zh-CN" altLang="en-US">
              <a:latin typeface="微软雅黑" pitchFamily="34" charset="-122"/>
              <a:ea typeface="微软雅黑" pitchFamily="34" charset="-122"/>
            </a:endParaRPr>
          </a:p>
        </p:txBody>
      </p:sp>
      <p:sp>
        <p:nvSpPr>
          <p:cNvPr id="16" name="文本框 145"/>
          <p:cNvSpPr txBox="1">
            <a:spLocks noChangeArrowheads="1"/>
          </p:cNvSpPr>
          <p:nvPr/>
        </p:nvSpPr>
        <p:spPr bwMode="auto">
          <a:xfrm>
            <a:off x="2155552" y="1668314"/>
            <a:ext cx="1560512" cy="369887"/>
          </a:xfrm>
          <a:prstGeom prst="rect">
            <a:avLst/>
          </a:prstGeom>
          <a:noFill/>
          <a:ln w="9525">
            <a:noFill/>
            <a:miter lim="800000"/>
            <a:headEnd/>
            <a:tailEnd/>
          </a:ln>
        </p:spPr>
        <p:txBody>
          <a:bodyPr>
            <a:spAutoFit/>
          </a:bodyPr>
          <a:lstStyle/>
          <a:p>
            <a:pPr algn="l">
              <a:buFontTx/>
              <a:buNone/>
            </a:pPr>
            <a:r>
              <a:rPr lang="zh-CN" altLang="en-US" sz="1800" b="1" dirty="0">
                <a:solidFill>
                  <a:srgbClr val="3D9FAC"/>
                </a:solidFill>
                <a:latin typeface="微软雅黑" pitchFamily="34" charset="-122"/>
                <a:ea typeface="微软雅黑" pitchFamily="34" charset="-122"/>
              </a:rPr>
              <a:t>职位类型</a:t>
            </a:r>
          </a:p>
        </p:txBody>
      </p:sp>
      <p:sp>
        <p:nvSpPr>
          <p:cNvPr id="17" name="文本框 145"/>
          <p:cNvSpPr txBox="1">
            <a:spLocks noChangeArrowheads="1"/>
          </p:cNvSpPr>
          <p:nvPr/>
        </p:nvSpPr>
        <p:spPr bwMode="auto">
          <a:xfrm>
            <a:off x="1452289" y="2884339"/>
            <a:ext cx="1558925" cy="368300"/>
          </a:xfrm>
          <a:prstGeom prst="rect">
            <a:avLst/>
          </a:prstGeom>
          <a:noFill/>
          <a:ln w="9525">
            <a:noFill/>
            <a:miter lim="800000"/>
            <a:headEnd/>
            <a:tailEnd/>
          </a:ln>
        </p:spPr>
        <p:txBody>
          <a:bodyPr>
            <a:spAutoFit/>
          </a:bodyPr>
          <a:lstStyle/>
          <a:p>
            <a:pPr algn="l">
              <a:buFontTx/>
              <a:buNone/>
            </a:pPr>
            <a:r>
              <a:rPr lang="zh-CN" altLang="en-US" sz="1800" b="1">
                <a:solidFill>
                  <a:srgbClr val="1AB883"/>
                </a:solidFill>
                <a:latin typeface="微软雅黑" pitchFamily="34" charset="-122"/>
                <a:ea typeface="微软雅黑" pitchFamily="34" charset="-122"/>
              </a:rPr>
              <a:t>业绩水平</a:t>
            </a:r>
          </a:p>
        </p:txBody>
      </p:sp>
      <p:sp>
        <p:nvSpPr>
          <p:cNvPr id="18" name="文本框 145"/>
          <p:cNvSpPr txBox="1">
            <a:spLocks noChangeArrowheads="1"/>
          </p:cNvSpPr>
          <p:nvPr/>
        </p:nvSpPr>
        <p:spPr bwMode="auto">
          <a:xfrm>
            <a:off x="2128564" y="4367064"/>
            <a:ext cx="1558925" cy="646112"/>
          </a:xfrm>
          <a:prstGeom prst="rect">
            <a:avLst/>
          </a:prstGeom>
          <a:noFill/>
          <a:ln w="9525">
            <a:noFill/>
            <a:miter lim="800000"/>
            <a:headEnd/>
            <a:tailEnd/>
          </a:ln>
        </p:spPr>
        <p:txBody>
          <a:bodyPr>
            <a:spAutoFit/>
          </a:bodyPr>
          <a:lstStyle/>
          <a:p>
            <a:pPr algn="l">
              <a:buFontTx/>
              <a:buNone/>
            </a:pPr>
            <a:r>
              <a:rPr lang="zh-CN" altLang="en-US" sz="1800" b="1" dirty="0">
                <a:solidFill>
                  <a:srgbClr val="DC3348"/>
                </a:solidFill>
                <a:latin typeface="微软雅黑" pitchFamily="34" charset="-122"/>
                <a:ea typeface="微软雅黑" pitchFamily="34" charset="-122"/>
              </a:rPr>
              <a:t>同行业、不同行业</a:t>
            </a:r>
          </a:p>
        </p:txBody>
      </p:sp>
      <p:sp>
        <p:nvSpPr>
          <p:cNvPr id="19" name="文本框 145"/>
          <p:cNvSpPr txBox="1">
            <a:spLocks noChangeArrowheads="1"/>
          </p:cNvSpPr>
          <p:nvPr/>
        </p:nvSpPr>
        <p:spPr bwMode="auto">
          <a:xfrm>
            <a:off x="5271814" y="1668314"/>
            <a:ext cx="1560513" cy="647700"/>
          </a:xfrm>
          <a:prstGeom prst="rect">
            <a:avLst/>
          </a:prstGeom>
          <a:noFill/>
          <a:ln w="9525">
            <a:noFill/>
            <a:miter lim="800000"/>
            <a:headEnd/>
            <a:tailEnd/>
          </a:ln>
        </p:spPr>
        <p:txBody>
          <a:bodyPr>
            <a:spAutoFit/>
          </a:bodyPr>
          <a:lstStyle/>
          <a:p>
            <a:pPr algn="l">
              <a:buFontTx/>
              <a:buNone/>
            </a:pPr>
            <a:r>
              <a:rPr lang="zh-CN" altLang="en-US" sz="1800" b="1" dirty="0">
                <a:solidFill>
                  <a:srgbClr val="CB4A29"/>
                </a:solidFill>
                <a:latin typeface="微软雅黑" pitchFamily="34" charset="-122"/>
                <a:ea typeface="微软雅黑" pitchFamily="34" charset="-122"/>
              </a:rPr>
              <a:t>区域、全国、国际</a:t>
            </a:r>
          </a:p>
        </p:txBody>
      </p:sp>
      <p:sp>
        <p:nvSpPr>
          <p:cNvPr id="20" name="文本框 145"/>
          <p:cNvSpPr txBox="1">
            <a:spLocks noChangeArrowheads="1"/>
          </p:cNvSpPr>
          <p:nvPr/>
        </p:nvSpPr>
        <p:spPr bwMode="auto">
          <a:xfrm>
            <a:off x="5868714" y="2884339"/>
            <a:ext cx="1560513" cy="646112"/>
          </a:xfrm>
          <a:prstGeom prst="rect">
            <a:avLst/>
          </a:prstGeom>
          <a:noFill/>
          <a:ln w="9525">
            <a:noFill/>
            <a:miter lim="800000"/>
            <a:headEnd/>
            <a:tailEnd/>
          </a:ln>
        </p:spPr>
        <p:txBody>
          <a:bodyPr>
            <a:spAutoFit/>
          </a:bodyPr>
          <a:lstStyle/>
          <a:p>
            <a:pPr algn="l">
              <a:buFontTx/>
              <a:buNone/>
            </a:pPr>
            <a:r>
              <a:rPr lang="zh-CN" altLang="en-US" sz="1800" b="1" dirty="0">
                <a:solidFill>
                  <a:srgbClr val="FEB834"/>
                </a:solidFill>
                <a:latin typeface="微软雅黑" pitchFamily="34" charset="-122"/>
                <a:ea typeface="微软雅黑" pitchFamily="34" charset="-122"/>
              </a:rPr>
              <a:t>同等规模、更大规模</a:t>
            </a:r>
          </a:p>
        </p:txBody>
      </p:sp>
      <p:sp>
        <p:nvSpPr>
          <p:cNvPr id="21" name="文本框 145"/>
          <p:cNvSpPr txBox="1">
            <a:spLocks noChangeArrowheads="1"/>
          </p:cNvSpPr>
          <p:nvPr/>
        </p:nvSpPr>
        <p:spPr bwMode="auto">
          <a:xfrm>
            <a:off x="5159102" y="4367064"/>
            <a:ext cx="1560512" cy="646112"/>
          </a:xfrm>
          <a:prstGeom prst="rect">
            <a:avLst/>
          </a:prstGeom>
          <a:noFill/>
          <a:ln w="9525">
            <a:noFill/>
            <a:miter lim="800000"/>
            <a:headEnd/>
            <a:tailEnd/>
          </a:ln>
        </p:spPr>
        <p:txBody>
          <a:bodyPr>
            <a:spAutoFit/>
          </a:bodyPr>
          <a:lstStyle/>
          <a:p>
            <a:pPr algn="l">
              <a:buFontTx/>
              <a:buNone/>
            </a:pPr>
            <a:r>
              <a:rPr lang="zh-CN" altLang="en-US" sz="1800" b="1" dirty="0">
                <a:solidFill>
                  <a:srgbClr val="74578F"/>
                </a:solidFill>
                <a:latin typeface="微软雅黑" pitchFamily="34" charset="-122"/>
                <a:ea typeface="微软雅黑" pitchFamily="34" charset="-122"/>
              </a:rPr>
              <a:t>民营、国有、外资</a:t>
            </a:r>
          </a:p>
        </p:txBody>
      </p:sp>
      <p:sp>
        <p:nvSpPr>
          <p:cNvPr id="22" name="六边形 21"/>
          <p:cNvSpPr/>
          <p:nvPr/>
        </p:nvSpPr>
        <p:spPr>
          <a:xfrm>
            <a:off x="3763041" y="2731124"/>
            <a:ext cx="1294286" cy="1116054"/>
          </a:xfrm>
          <a:prstGeom prst="hexagon">
            <a:avLst>
              <a:gd name="adj" fmla="val 28652"/>
              <a:gd name="vf" fmla="val 115470"/>
            </a:avLst>
          </a:prstGeom>
          <a:solidFill>
            <a:schemeClr val="bg1">
              <a:lumMod val="85000"/>
            </a:schemeClr>
          </a:solidFill>
          <a:ln w="38100">
            <a:gradFill flip="none" rotWithShape="1">
              <a:gsLst>
                <a:gs pos="0">
                  <a:schemeClr val="bg1"/>
                </a:gs>
                <a:gs pos="100000">
                  <a:schemeClr val="bg1">
                    <a:lumMod val="75000"/>
                  </a:schemeClr>
                </a:gs>
              </a:gsLst>
              <a:lin ang="18900000" scaled="1"/>
              <a:tileRect/>
            </a:gradFill>
          </a:ln>
          <a:effectLst>
            <a:innerShdw blurRad="1016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微软雅黑" pitchFamily="34" charset="-122"/>
              <a:ea typeface="微软雅黑" pitchFamily="34" charset="-122"/>
            </a:endParaRPr>
          </a:p>
        </p:txBody>
      </p:sp>
      <p:sp>
        <p:nvSpPr>
          <p:cNvPr id="23" name="Freeform 13"/>
          <p:cNvSpPr>
            <a:spLocks noEditPoints="1"/>
          </p:cNvSpPr>
          <p:nvPr/>
        </p:nvSpPr>
        <p:spPr bwMode="auto">
          <a:xfrm>
            <a:off x="4163739" y="3016101"/>
            <a:ext cx="492125" cy="493713"/>
          </a:xfrm>
          <a:custGeom>
            <a:avLst/>
            <a:gdLst>
              <a:gd name="T0" fmla="*/ 369094 w 256"/>
              <a:gd name="T1" fmla="*/ 460927 h 256"/>
              <a:gd name="T2" fmla="*/ 459445 w 256"/>
              <a:gd name="T3" fmla="*/ 370285 h 256"/>
              <a:gd name="T4" fmla="*/ 486358 w 256"/>
              <a:gd name="T5" fmla="*/ 296999 h 256"/>
              <a:gd name="T6" fmla="*/ 486358 w 256"/>
              <a:gd name="T7" fmla="*/ 196714 h 256"/>
              <a:gd name="T8" fmla="*/ 459445 w 256"/>
              <a:gd name="T9" fmla="*/ 125357 h 256"/>
              <a:gd name="T10" fmla="*/ 369094 w 256"/>
              <a:gd name="T11" fmla="*/ 32786 h 256"/>
              <a:gd name="T12" fmla="*/ 336414 w 256"/>
              <a:gd name="T13" fmla="*/ 17357 h 256"/>
              <a:gd name="T14" fmla="*/ 263364 w 256"/>
              <a:gd name="T15" fmla="*/ 1929 h 256"/>
              <a:gd name="T16" fmla="*/ 274898 w 256"/>
              <a:gd name="T17" fmla="*/ 25071 h 256"/>
              <a:gd name="T18" fmla="*/ 303733 w 256"/>
              <a:gd name="T19" fmla="*/ 25071 h 256"/>
              <a:gd name="T20" fmla="*/ 332569 w 256"/>
              <a:gd name="T21" fmla="*/ 32786 h 256"/>
              <a:gd name="T22" fmla="*/ 322957 w 256"/>
              <a:gd name="T23" fmla="*/ 38571 h 256"/>
              <a:gd name="T24" fmla="*/ 286432 w 256"/>
              <a:gd name="T25" fmla="*/ 54000 h 256"/>
              <a:gd name="T26" fmla="*/ 290277 w 256"/>
              <a:gd name="T27" fmla="*/ 79071 h 256"/>
              <a:gd name="T28" fmla="*/ 313345 w 256"/>
              <a:gd name="T29" fmla="*/ 94500 h 256"/>
              <a:gd name="T30" fmla="*/ 347948 w 256"/>
              <a:gd name="T31" fmla="*/ 50143 h 256"/>
              <a:gd name="T32" fmla="*/ 372938 w 256"/>
              <a:gd name="T33" fmla="*/ 57857 h 256"/>
              <a:gd name="T34" fmla="*/ 396007 w 256"/>
              <a:gd name="T35" fmla="*/ 67500 h 256"/>
              <a:gd name="T36" fmla="*/ 405619 w 256"/>
              <a:gd name="T37" fmla="*/ 102214 h 256"/>
              <a:gd name="T38" fmla="*/ 397929 w 256"/>
              <a:gd name="T39" fmla="*/ 119571 h 256"/>
              <a:gd name="T40" fmla="*/ 384473 w 256"/>
              <a:gd name="T41" fmla="*/ 106071 h 256"/>
              <a:gd name="T42" fmla="*/ 355637 w 256"/>
              <a:gd name="T43" fmla="*/ 109928 h 256"/>
              <a:gd name="T44" fmla="*/ 376783 w 256"/>
              <a:gd name="T45" fmla="*/ 123428 h 256"/>
              <a:gd name="T46" fmla="*/ 324879 w 256"/>
              <a:gd name="T47" fmla="*/ 142714 h 256"/>
              <a:gd name="T48" fmla="*/ 297966 w 256"/>
              <a:gd name="T49" fmla="*/ 160071 h 256"/>
              <a:gd name="T50" fmla="*/ 267208 w 256"/>
              <a:gd name="T51" fmla="*/ 190928 h 256"/>
              <a:gd name="T52" fmla="*/ 284510 w 256"/>
              <a:gd name="T53" fmla="*/ 293142 h 256"/>
              <a:gd name="T54" fmla="*/ 311423 w 256"/>
              <a:gd name="T55" fmla="*/ 298928 h 256"/>
              <a:gd name="T56" fmla="*/ 338336 w 256"/>
              <a:gd name="T57" fmla="*/ 308571 h 256"/>
              <a:gd name="T58" fmla="*/ 384473 w 256"/>
              <a:gd name="T59" fmla="*/ 333642 h 256"/>
              <a:gd name="T60" fmla="*/ 409463 w 256"/>
              <a:gd name="T61" fmla="*/ 356785 h 256"/>
              <a:gd name="T62" fmla="*/ 444066 w 256"/>
              <a:gd name="T63" fmla="*/ 370285 h 256"/>
              <a:gd name="T64" fmla="*/ 280665 w 256"/>
              <a:gd name="T65" fmla="*/ 431999 h 256"/>
              <a:gd name="T66" fmla="*/ 3845 w 256"/>
              <a:gd name="T67" fmla="*/ 210214 h 256"/>
              <a:gd name="T68" fmla="*/ 7689 w 256"/>
              <a:gd name="T69" fmla="*/ 308571 h 256"/>
              <a:gd name="T70" fmla="*/ 51904 w 256"/>
              <a:gd name="T71" fmla="*/ 399213 h 256"/>
              <a:gd name="T72" fmla="*/ 155711 w 256"/>
              <a:gd name="T73" fmla="*/ 476356 h 256"/>
              <a:gd name="T74" fmla="*/ 251830 w 256"/>
              <a:gd name="T75" fmla="*/ 393428 h 256"/>
              <a:gd name="T76" fmla="*/ 244140 w 256"/>
              <a:gd name="T77" fmla="*/ 352928 h 256"/>
              <a:gd name="T78" fmla="*/ 253752 w 256"/>
              <a:gd name="T79" fmla="*/ 314356 h 256"/>
              <a:gd name="T80" fmla="*/ 224917 w 256"/>
              <a:gd name="T81" fmla="*/ 304713 h 256"/>
              <a:gd name="T82" fmla="*/ 194159 w 256"/>
              <a:gd name="T83" fmla="*/ 283499 h 256"/>
              <a:gd name="T84" fmla="*/ 140333 w 256"/>
              <a:gd name="T85" fmla="*/ 262285 h 256"/>
              <a:gd name="T86" fmla="*/ 119187 w 256"/>
              <a:gd name="T87" fmla="*/ 221785 h 256"/>
              <a:gd name="T88" fmla="*/ 107652 w 256"/>
              <a:gd name="T89" fmla="*/ 215999 h 256"/>
              <a:gd name="T90" fmla="*/ 105730 w 256"/>
              <a:gd name="T91" fmla="*/ 223714 h 256"/>
              <a:gd name="T92" fmla="*/ 90351 w 256"/>
              <a:gd name="T93" fmla="*/ 183214 h 256"/>
              <a:gd name="T94" fmla="*/ 90351 w 256"/>
              <a:gd name="T95" fmla="*/ 142714 h 256"/>
              <a:gd name="T96" fmla="*/ 107652 w 256"/>
              <a:gd name="T97" fmla="*/ 98357 h 256"/>
              <a:gd name="T98" fmla="*/ 103808 w 256"/>
              <a:gd name="T99" fmla="*/ 71357 h 256"/>
              <a:gd name="T100" fmla="*/ 221072 w 256"/>
              <a:gd name="T101" fmla="*/ 19286 h 256"/>
              <a:gd name="T102" fmla="*/ 263364 w 256"/>
              <a:gd name="T103" fmla="*/ 1929 h 256"/>
              <a:gd name="T104" fmla="*/ 151867 w 256"/>
              <a:gd name="T105" fmla="*/ 19286 h 256"/>
              <a:gd name="T106" fmla="*/ 73050 w 256"/>
              <a:gd name="T107" fmla="*/ 73286 h 256"/>
              <a:gd name="T108" fmla="*/ 17301 w 256"/>
              <a:gd name="T109" fmla="*/ 156214 h 256"/>
              <a:gd name="T110" fmla="*/ 261441 w 256"/>
              <a:gd name="T111" fmla="*/ 310499 h 256"/>
              <a:gd name="T112" fmla="*/ 226839 w 256"/>
              <a:gd name="T113" fmla="*/ 273856 h 256"/>
              <a:gd name="T114" fmla="*/ 219149 w 256"/>
              <a:gd name="T115" fmla="*/ 250714 h 256"/>
              <a:gd name="T116" fmla="*/ 174935 w 256"/>
              <a:gd name="T117" fmla="*/ 258428 h 256"/>
              <a:gd name="T118" fmla="*/ 198003 w 256"/>
              <a:gd name="T119" fmla="*/ 206357 h 256"/>
              <a:gd name="T120" fmla="*/ 242218 w 256"/>
              <a:gd name="T121" fmla="*/ 204428 h 256"/>
              <a:gd name="T122" fmla="*/ 255674 w 256"/>
              <a:gd name="T123" fmla="*/ 204428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6" h="256">
                <a:moveTo>
                  <a:pt x="137" y="256"/>
                </a:moveTo>
                <a:cubicBezTo>
                  <a:pt x="144" y="255"/>
                  <a:pt x="150" y="254"/>
                  <a:pt x="156" y="253"/>
                </a:cubicBezTo>
                <a:cubicBezTo>
                  <a:pt x="161" y="252"/>
                  <a:pt x="165" y="251"/>
                  <a:pt x="169" y="249"/>
                </a:cubicBezTo>
                <a:cubicBezTo>
                  <a:pt x="171" y="249"/>
                  <a:pt x="173" y="248"/>
                  <a:pt x="175" y="247"/>
                </a:cubicBezTo>
                <a:cubicBezTo>
                  <a:pt x="179" y="246"/>
                  <a:pt x="183" y="244"/>
                  <a:pt x="186" y="242"/>
                </a:cubicBezTo>
                <a:cubicBezTo>
                  <a:pt x="188" y="241"/>
                  <a:pt x="190" y="240"/>
                  <a:pt x="192" y="239"/>
                </a:cubicBezTo>
                <a:cubicBezTo>
                  <a:pt x="200" y="235"/>
                  <a:pt x="207" y="229"/>
                  <a:pt x="214" y="223"/>
                </a:cubicBezTo>
                <a:cubicBezTo>
                  <a:pt x="216" y="222"/>
                  <a:pt x="217" y="220"/>
                  <a:pt x="218" y="219"/>
                </a:cubicBezTo>
                <a:cubicBezTo>
                  <a:pt x="220" y="217"/>
                  <a:pt x="221" y="216"/>
                  <a:pt x="223" y="214"/>
                </a:cubicBezTo>
                <a:cubicBezTo>
                  <a:pt x="225" y="212"/>
                  <a:pt x="227" y="210"/>
                  <a:pt x="229" y="207"/>
                </a:cubicBezTo>
                <a:cubicBezTo>
                  <a:pt x="232" y="203"/>
                  <a:pt x="234" y="199"/>
                  <a:pt x="237" y="195"/>
                </a:cubicBezTo>
                <a:cubicBezTo>
                  <a:pt x="238" y="194"/>
                  <a:pt x="238" y="193"/>
                  <a:pt x="239" y="192"/>
                </a:cubicBezTo>
                <a:cubicBezTo>
                  <a:pt x="240" y="190"/>
                  <a:pt x="241" y="188"/>
                  <a:pt x="242" y="186"/>
                </a:cubicBezTo>
                <a:cubicBezTo>
                  <a:pt x="242" y="186"/>
                  <a:pt x="243" y="185"/>
                  <a:pt x="243" y="184"/>
                </a:cubicBezTo>
                <a:cubicBezTo>
                  <a:pt x="244" y="182"/>
                  <a:pt x="245" y="180"/>
                  <a:pt x="246" y="178"/>
                </a:cubicBezTo>
                <a:cubicBezTo>
                  <a:pt x="247" y="176"/>
                  <a:pt x="247" y="174"/>
                  <a:pt x="248" y="172"/>
                </a:cubicBezTo>
                <a:cubicBezTo>
                  <a:pt x="250" y="168"/>
                  <a:pt x="251" y="164"/>
                  <a:pt x="252" y="160"/>
                </a:cubicBezTo>
                <a:cubicBezTo>
                  <a:pt x="252" y="158"/>
                  <a:pt x="253" y="156"/>
                  <a:pt x="253" y="154"/>
                </a:cubicBezTo>
                <a:cubicBezTo>
                  <a:pt x="254" y="152"/>
                  <a:pt x="254" y="150"/>
                  <a:pt x="254" y="148"/>
                </a:cubicBezTo>
                <a:cubicBezTo>
                  <a:pt x="255" y="146"/>
                  <a:pt x="255" y="143"/>
                  <a:pt x="255" y="141"/>
                </a:cubicBezTo>
                <a:cubicBezTo>
                  <a:pt x="256" y="137"/>
                  <a:pt x="256" y="133"/>
                  <a:pt x="256" y="128"/>
                </a:cubicBezTo>
                <a:cubicBezTo>
                  <a:pt x="256" y="124"/>
                  <a:pt x="256" y="119"/>
                  <a:pt x="255" y="115"/>
                </a:cubicBezTo>
                <a:cubicBezTo>
                  <a:pt x="255" y="113"/>
                  <a:pt x="255" y="111"/>
                  <a:pt x="254" y="109"/>
                </a:cubicBezTo>
                <a:cubicBezTo>
                  <a:pt x="254" y="107"/>
                  <a:pt x="254" y="105"/>
                  <a:pt x="253" y="102"/>
                </a:cubicBezTo>
                <a:cubicBezTo>
                  <a:pt x="253" y="100"/>
                  <a:pt x="252" y="98"/>
                  <a:pt x="252" y="96"/>
                </a:cubicBezTo>
                <a:cubicBezTo>
                  <a:pt x="251" y="92"/>
                  <a:pt x="250" y="88"/>
                  <a:pt x="248" y="84"/>
                </a:cubicBezTo>
                <a:cubicBezTo>
                  <a:pt x="248" y="83"/>
                  <a:pt x="247" y="82"/>
                  <a:pt x="247" y="81"/>
                </a:cubicBezTo>
                <a:cubicBezTo>
                  <a:pt x="246" y="78"/>
                  <a:pt x="245" y="76"/>
                  <a:pt x="243" y="73"/>
                </a:cubicBezTo>
                <a:cubicBezTo>
                  <a:pt x="243" y="72"/>
                  <a:pt x="242" y="71"/>
                  <a:pt x="242" y="70"/>
                </a:cubicBezTo>
                <a:cubicBezTo>
                  <a:pt x="241" y="68"/>
                  <a:pt x="240" y="66"/>
                  <a:pt x="239" y="65"/>
                </a:cubicBezTo>
                <a:cubicBezTo>
                  <a:pt x="236" y="59"/>
                  <a:pt x="232" y="54"/>
                  <a:pt x="229" y="49"/>
                </a:cubicBezTo>
                <a:cubicBezTo>
                  <a:pt x="227" y="47"/>
                  <a:pt x="225" y="44"/>
                  <a:pt x="223" y="42"/>
                </a:cubicBezTo>
                <a:cubicBezTo>
                  <a:pt x="221" y="41"/>
                  <a:pt x="220" y="39"/>
                  <a:pt x="218" y="38"/>
                </a:cubicBezTo>
                <a:cubicBezTo>
                  <a:pt x="217" y="36"/>
                  <a:pt x="216" y="35"/>
                  <a:pt x="214" y="34"/>
                </a:cubicBezTo>
                <a:cubicBezTo>
                  <a:pt x="211" y="31"/>
                  <a:pt x="208" y="28"/>
                  <a:pt x="205" y="26"/>
                </a:cubicBezTo>
                <a:cubicBezTo>
                  <a:pt x="201" y="23"/>
                  <a:pt x="196" y="20"/>
                  <a:pt x="192" y="17"/>
                </a:cubicBezTo>
                <a:cubicBezTo>
                  <a:pt x="190" y="16"/>
                  <a:pt x="188" y="15"/>
                  <a:pt x="186" y="14"/>
                </a:cubicBezTo>
                <a:cubicBezTo>
                  <a:pt x="185" y="14"/>
                  <a:pt x="185" y="13"/>
                  <a:pt x="184" y="13"/>
                </a:cubicBezTo>
                <a:cubicBezTo>
                  <a:pt x="183" y="13"/>
                  <a:pt x="182" y="12"/>
                  <a:pt x="181" y="12"/>
                </a:cubicBezTo>
                <a:cubicBezTo>
                  <a:pt x="180" y="11"/>
                  <a:pt x="180" y="11"/>
                  <a:pt x="179" y="11"/>
                </a:cubicBezTo>
                <a:cubicBezTo>
                  <a:pt x="178" y="10"/>
                  <a:pt x="176" y="10"/>
                  <a:pt x="175" y="9"/>
                </a:cubicBezTo>
                <a:cubicBezTo>
                  <a:pt x="175" y="9"/>
                  <a:pt x="175" y="9"/>
                  <a:pt x="175" y="9"/>
                </a:cubicBezTo>
                <a:cubicBezTo>
                  <a:pt x="173" y="9"/>
                  <a:pt x="172" y="8"/>
                  <a:pt x="170" y="7"/>
                </a:cubicBezTo>
                <a:cubicBezTo>
                  <a:pt x="170" y="7"/>
                  <a:pt x="169" y="7"/>
                  <a:pt x="169" y="7"/>
                </a:cubicBezTo>
                <a:cubicBezTo>
                  <a:pt x="165" y="6"/>
                  <a:pt x="161" y="5"/>
                  <a:pt x="157" y="4"/>
                </a:cubicBezTo>
                <a:cubicBezTo>
                  <a:pt x="156" y="3"/>
                  <a:pt x="155" y="3"/>
                  <a:pt x="154" y="3"/>
                </a:cubicBezTo>
                <a:cubicBezTo>
                  <a:pt x="153" y="3"/>
                  <a:pt x="152" y="3"/>
                  <a:pt x="151" y="2"/>
                </a:cubicBezTo>
                <a:cubicBezTo>
                  <a:pt x="146" y="2"/>
                  <a:pt x="142" y="1"/>
                  <a:pt x="137" y="1"/>
                </a:cubicBezTo>
                <a:cubicBezTo>
                  <a:pt x="137" y="7"/>
                  <a:pt x="137" y="7"/>
                  <a:pt x="137" y="7"/>
                </a:cubicBezTo>
                <a:cubicBezTo>
                  <a:pt x="142" y="8"/>
                  <a:pt x="147" y="9"/>
                  <a:pt x="152" y="10"/>
                </a:cubicBezTo>
                <a:cubicBezTo>
                  <a:pt x="152" y="10"/>
                  <a:pt x="151" y="10"/>
                  <a:pt x="150" y="10"/>
                </a:cubicBezTo>
                <a:cubicBezTo>
                  <a:pt x="149" y="11"/>
                  <a:pt x="149" y="12"/>
                  <a:pt x="148" y="12"/>
                </a:cubicBezTo>
                <a:cubicBezTo>
                  <a:pt x="145" y="12"/>
                  <a:pt x="143" y="11"/>
                  <a:pt x="141" y="11"/>
                </a:cubicBezTo>
                <a:cubicBezTo>
                  <a:pt x="141" y="12"/>
                  <a:pt x="142" y="13"/>
                  <a:pt x="143" y="13"/>
                </a:cubicBezTo>
                <a:cubicBezTo>
                  <a:pt x="145" y="14"/>
                  <a:pt x="146" y="14"/>
                  <a:pt x="149" y="14"/>
                </a:cubicBezTo>
                <a:cubicBezTo>
                  <a:pt x="150" y="14"/>
                  <a:pt x="152" y="14"/>
                  <a:pt x="153" y="13"/>
                </a:cubicBezTo>
                <a:cubicBezTo>
                  <a:pt x="154" y="13"/>
                  <a:pt x="154" y="12"/>
                  <a:pt x="155" y="11"/>
                </a:cubicBezTo>
                <a:cubicBezTo>
                  <a:pt x="155" y="11"/>
                  <a:pt x="155" y="11"/>
                  <a:pt x="156" y="10"/>
                </a:cubicBezTo>
                <a:cubicBezTo>
                  <a:pt x="157" y="11"/>
                  <a:pt x="159" y="11"/>
                  <a:pt x="160" y="11"/>
                </a:cubicBezTo>
                <a:cubicBezTo>
                  <a:pt x="160" y="12"/>
                  <a:pt x="158" y="12"/>
                  <a:pt x="158" y="13"/>
                </a:cubicBezTo>
                <a:cubicBezTo>
                  <a:pt x="159" y="14"/>
                  <a:pt x="161" y="13"/>
                  <a:pt x="162" y="12"/>
                </a:cubicBezTo>
                <a:cubicBezTo>
                  <a:pt x="163" y="12"/>
                  <a:pt x="163" y="12"/>
                  <a:pt x="163" y="12"/>
                </a:cubicBezTo>
                <a:cubicBezTo>
                  <a:pt x="165" y="13"/>
                  <a:pt x="167" y="14"/>
                  <a:pt x="169" y="14"/>
                </a:cubicBezTo>
                <a:cubicBezTo>
                  <a:pt x="172" y="15"/>
                  <a:pt x="174" y="16"/>
                  <a:pt x="177" y="17"/>
                </a:cubicBezTo>
                <a:cubicBezTo>
                  <a:pt x="176" y="18"/>
                  <a:pt x="176" y="18"/>
                  <a:pt x="175" y="18"/>
                </a:cubicBezTo>
                <a:cubicBezTo>
                  <a:pt x="174" y="18"/>
                  <a:pt x="174" y="17"/>
                  <a:pt x="173" y="17"/>
                </a:cubicBezTo>
                <a:cubicBezTo>
                  <a:pt x="172" y="19"/>
                  <a:pt x="174" y="19"/>
                  <a:pt x="175" y="20"/>
                </a:cubicBezTo>
                <a:cubicBezTo>
                  <a:pt x="176" y="21"/>
                  <a:pt x="178" y="21"/>
                  <a:pt x="178" y="23"/>
                </a:cubicBezTo>
                <a:cubicBezTo>
                  <a:pt x="177" y="25"/>
                  <a:pt x="175" y="23"/>
                  <a:pt x="173" y="23"/>
                </a:cubicBezTo>
                <a:cubicBezTo>
                  <a:pt x="171" y="23"/>
                  <a:pt x="168" y="26"/>
                  <a:pt x="167" y="23"/>
                </a:cubicBezTo>
                <a:cubicBezTo>
                  <a:pt x="167" y="22"/>
                  <a:pt x="169" y="21"/>
                  <a:pt x="169" y="20"/>
                </a:cubicBezTo>
                <a:cubicBezTo>
                  <a:pt x="169" y="20"/>
                  <a:pt x="169" y="20"/>
                  <a:pt x="168" y="20"/>
                </a:cubicBezTo>
                <a:cubicBezTo>
                  <a:pt x="168" y="20"/>
                  <a:pt x="167" y="21"/>
                  <a:pt x="166" y="21"/>
                </a:cubicBezTo>
                <a:cubicBezTo>
                  <a:pt x="165" y="22"/>
                  <a:pt x="165" y="22"/>
                  <a:pt x="163" y="22"/>
                </a:cubicBezTo>
                <a:cubicBezTo>
                  <a:pt x="163" y="22"/>
                  <a:pt x="162" y="22"/>
                  <a:pt x="161" y="23"/>
                </a:cubicBezTo>
                <a:cubicBezTo>
                  <a:pt x="159" y="23"/>
                  <a:pt x="158" y="24"/>
                  <a:pt x="156" y="25"/>
                </a:cubicBezTo>
                <a:cubicBezTo>
                  <a:pt x="156" y="25"/>
                  <a:pt x="155" y="25"/>
                  <a:pt x="154" y="25"/>
                </a:cubicBezTo>
                <a:cubicBezTo>
                  <a:pt x="152" y="26"/>
                  <a:pt x="150" y="27"/>
                  <a:pt x="149" y="28"/>
                </a:cubicBezTo>
                <a:cubicBezTo>
                  <a:pt x="147" y="29"/>
                  <a:pt x="145" y="30"/>
                  <a:pt x="144" y="31"/>
                </a:cubicBezTo>
                <a:cubicBezTo>
                  <a:pt x="143" y="31"/>
                  <a:pt x="142" y="33"/>
                  <a:pt x="142" y="34"/>
                </a:cubicBezTo>
                <a:cubicBezTo>
                  <a:pt x="142" y="34"/>
                  <a:pt x="143" y="35"/>
                  <a:pt x="143" y="36"/>
                </a:cubicBezTo>
                <a:cubicBezTo>
                  <a:pt x="143" y="36"/>
                  <a:pt x="143" y="37"/>
                  <a:pt x="143" y="38"/>
                </a:cubicBezTo>
                <a:cubicBezTo>
                  <a:pt x="144" y="39"/>
                  <a:pt x="145" y="38"/>
                  <a:pt x="146" y="38"/>
                </a:cubicBezTo>
                <a:cubicBezTo>
                  <a:pt x="148" y="38"/>
                  <a:pt x="150" y="40"/>
                  <a:pt x="151" y="41"/>
                </a:cubicBezTo>
                <a:cubicBezTo>
                  <a:pt x="152" y="42"/>
                  <a:pt x="154" y="43"/>
                  <a:pt x="156" y="43"/>
                </a:cubicBezTo>
                <a:cubicBezTo>
                  <a:pt x="157" y="43"/>
                  <a:pt x="160" y="42"/>
                  <a:pt x="160" y="44"/>
                </a:cubicBezTo>
                <a:cubicBezTo>
                  <a:pt x="160" y="45"/>
                  <a:pt x="158" y="46"/>
                  <a:pt x="158" y="47"/>
                </a:cubicBezTo>
                <a:cubicBezTo>
                  <a:pt x="159" y="48"/>
                  <a:pt x="157" y="49"/>
                  <a:pt x="157" y="50"/>
                </a:cubicBezTo>
                <a:cubicBezTo>
                  <a:pt x="157" y="51"/>
                  <a:pt x="158" y="52"/>
                  <a:pt x="159" y="52"/>
                </a:cubicBezTo>
                <a:cubicBezTo>
                  <a:pt x="161" y="52"/>
                  <a:pt x="163" y="51"/>
                  <a:pt x="163" y="49"/>
                </a:cubicBezTo>
                <a:cubicBezTo>
                  <a:pt x="164" y="48"/>
                  <a:pt x="164" y="46"/>
                  <a:pt x="165" y="44"/>
                </a:cubicBezTo>
                <a:cubicBezTo>
                  <a:pt x="171" y="45"/>
                  <a:pt x="177" y="41"/>
                  <a:pt x="176" y="35"/>
                </a:cubicBezTo>
                <a:cubicBezTo>
                  <a:pt x="176" y="34"/>
                  <a:pt x="176" y="33"/>
                  <a:pt x="176" y="33"/>
                </a:cubicBezTo>
                <a:cubicBezTo>
                  <a:pt x="176" y="32"/>
                  <a:pt x="178" y="31"/>
                  <a:pt x="178" y="29"/>
                </a:cubicBezTo>
                <a:cubicBezTo>
                  <a:pt x="179" y="29"/>
                  <a:pt x="179" y="29"/>
                  <a:pt x="179" y="28"/>
                </a:cubicBezTo>
                <a:cubicBezTo>
                  <a:pt x="180" y="27"/>
                  <a:pt x="180" y="26"/>
                  <a:pt x="181" y="26"/>
                </a:cubicBezTo>
                <a:cubicBezTo>
                  <a:pt x="181" y="26"/>
                  <a:pt x="181" y="26"/>
                  <a:pt x="182" y="26"/>
                </a:cubicBezTo>
                <a:cubicBezTo>
                  <a:pt x="182" y="25"/>
                  <a:pt x="183" y="26"/>
                  <a:pt x="183" y="26"/>
                </a:cubicBezTo>
                <a:cubicBezTo>
                  <a:pt x="184" y="26"/>
                  <a:pt x="186" y="27"/>
                  <a:pt x="187" y="27"/>
                </a:cubicBezTo>
                <a:cubicBezTo>
                  <a:pt x="188" y="26"/>
                  <a:pt x="188" y="26"/>
                  <a:pt x="189" y="26"/>
                </a:cubicBezTo>
                <a:cubicBezTo>
                  <a:pt x="190" y="26"/>
                  <a:pt x="191" y="28"/>
                  <a:pt x="192" y="29"/>
                </a:cubicBezTo>
                <a:cubicBezTo>
                  <a:pt x="193" y="29"/>
                  <a:pt x="194" y="29"/>
                  <a:pt x="194" y="30"/>
                </a:cubicBezTo>
                <a:cubicBezTo>
                  <a:pt x="194" y="31"/>
                  <a:pt x="193" y="32"/>
                  <a:pt x="193" y="33"/>
                </a:cubicBezTo>
                <a:cubicBezTo>
                  <a:pt x="193" y="33"/>
                  <a:pt x="193" y="33"/>
                  <a:pt x="193" y="33"/>
                </a:cubicBezTo>
                <a:cubicBezTo>
                  <a:pt x="193" y="34"/>
                  <a:pt x="194" y="35"/>
                  <a:pt x="195" y="35"/>
                </a:cubicBezTo>
                <a:cubicBezTo>
                  <a:pt x="196" y="35"/>
                  <a:pt x="198" y="35"/>
                  <a:pt x="199" y="34"/>
                </a:cubicBezTo>
                <a:cubicBezTo>
                  <a:pt x="200" y="34"/>
                  <a:pt x="201" y="33"/>
                  <a:pt x="202" y="32"/>
                </a:cubicBezTo>
                <a:cubicBezTo>
                  <a:pt x="203" y="33"/>
                  <a:pt x="204" y="34"/>
                  <a:pt x="206" y="35"/>
                </a:cubicBezTo>
                <a:cubicBezTo>
                  <a:pt x="206" y="36"/>
                  <a:pt x="206" y="36"/>
                  <a:pt x="206" y="37"/>
                </a:cubicBezTo>
                <a:cubicBezTo>
                  <a:pt x="206" y="38"/>
                  <a:pt x="206" y="39"/>
                  <a:pt x="206" y="41"/>
                </a:cubicBezTo>
                <a:cubicBezTo>
                  <a:pt x="206" y="43"/>
                  <a:pt x="209" y="43"/>
                  <a:pt x="210" y="44"/>
                </a:cubicBezTo>
                <a:cubicBezTo>
                  <a:pt x="211" y="44"/>
                  <a:pt x="211" y="45"/>
                  <a:pt x="211" y="46"/>
                </a:cubicBezTo>
                <a:cubicBezTo>
                  <a:pt x="212" y="47"/>
                  <a:pt x="213" y="47"/>
                  <a:pt x="213" y="48"/>
                </a:cubicBezTo>
                <a:cubicBezTo>
                  <a:pt x="213" y="50"/>
                  <a:pt x="211" y="50"/>
                  <a:pt x="211" y="53"/>
                </a:cubicBezTo>
                <a:cubicBezTo>
                  <a:pt x="210" y="54"/>
                  <a:pt x="209" y="54"/>
                  <a:pt x="209" y="55"/>
                </a:cubicBezTo>
                <a:cubicBezTo>
                  <a:pt x="209" y="57"/>
                  <a:pt x="213" y="56"/>
                  <a:pt x="213" y="58"/>
                </a:cubicBezTo>
                <a:cubicBezTo>
                  <a:pt x="214" y="58"/>
                  <a:pt x="213" y="59"/>
                  <a:pt x="213" y="60"/>
                </a:cubicBezTo>
                <a:cubicBezTo>
                  <a:pt x="214" y="62"/>
                  <a:pt x="214" y="64"/>
                  <a:pt x="212" y="64"/>
                </a:cubicBezTo>
                <a:cubicBezTo>
                  <a:pt x="211" y="64"/>
                  <a:pt x="211" y="62"/>
                  <a:pt x="210" y="62"/>
                </a:cubicBezTo>
                <a:cubicBezTo>
                  <a:pt x="209" y="62"/>
                  <a:pt x="208" y="62"/>
                  <a:pt x="207" y="62"/>
                </a:cubicBezTo>
                <a:cubicBezTo>
                  <a:pt x="207" y="62"/>
                  <a:pt x="206" y="62"/>
                  <a:pt x="205" y="61"/>
                </a:cubicBezTo>
                <a:cubicBezTo>
                  <a:pt x="203" y="61"/>
                  <a:pt x="201" y="62"/>
                  <a:pt x="200" y="61"/>
                </a:cubicBezTo>
                <a:cubicBezTo>
                  <a:pt x="202" y="59"/>
                  <a:pt x="204" y="57"/>
                  <a:pt x="206" y="55"/>
                </a:cubicBezTo>
                <a:cubicBezTo>
                  <a:pt x="207" y="54"/>
                  <a:pt x="208" y="54"/>
                  <a:pt x="208" y="53"/>
                </a:cubicBezTo>
                <a:cubicBezTo>
                  <a:pt x="207" y="52"/>
                  <a:pt x="205" y="53"/>
                  <a:pt x="204" y="53"/>
                </a:cubicBezTo>
                <a:cubicBezTo>
                  <a:pt x="203" y="54"/>
                  <a:pt x="202" y="55"/>
                  <a:pt x="200" y="55"/>
                </a:cubicBezTo>
                <a:cubicBezTo>
                  <a:pt x="198" y="55"/>
                  <a:pt x="195" y="54"/>
                  <a:pt x="193" y="56"/>
                </a:cubicBezTo>
                <a:cubicBezTo>
                  <a:pt x="193" y="57"/>
                  <a:pt x="195" y="56"/>
                  <a:pt x="195" y="58"/>
                </a:cubicBezTo>
                <a:cubicBezTo>
                  <a:pt x="194" y="58"/>
                  <a:pt x="193" y="58"/>
                  <a:pt x="193" y="57"/>
                </a:cubicBezTo>
                <a:cubicBezTo>
                  <a:pt x="192" y="57"/>
                  <a:pt x="192" y="56"/>
                  <a:pt x="192" y="56"/>
                </a:cubicBezTo>
                <a:cubicBezTo>
                  <a:pt x="191" y="55"/>
                  <a:pt x="189" y="55"/>
                  <a:pt x="187" y="55"/>
                </a:cubicBezTo>
                <a:cubicBezTo>
                  <a:pt x="186" y="55"/>
                  <a:pt x="185" y="56"/>
                  <a:pt x="185" y="57"/>
                </a:cubicBezTo>
                <a:cubicBezTo>
                  <a:pt x="186" y="58"/>
                  <a:pt x="189" y="57"/>
                  <a:pt x="190" y="59"/>
                </a:cubicBezTo>
                <a:cubicBezTo>
                  <a:pt x="189" y="60"/>
                  <a:pt x="187" y="61"/>
                  <a:pt x="187" y="64"/>
                </a:cubicBezTo>
                <a:cubicBezTo>
                  <a:pt x="187" y="64"/>
                  <a:pt x="188" y="66"/>
                  <a:pt x="189" y="66"/>
                </a:cubicBezTo>
                <a:cubicBezTo>
                  <a:pt x="190" y="66"/>
                  <a:pt x="190" y="65"/>
                  <a:pt x="191" y="65"/>
                </a:cubicBezTo>
                <a:cubicBezTo>
                  <a:pt x="191" y="65"/>
                  <a:pt x="191" y="66"/>
                  <a:pt x="192" y="66"/>
                </a:cubicBezTo>
                <a:cubicBezTo>
                  <a:pt x="194" y="65"/>
                  <a:pt x="194" y="64"/>
                  <a:pt x="196" y="64"/>
                </a:cubicBezTo>
                <a:cubicBezTo>
                  <a:pt x="198" y="66"/>
                  <a:pt x="194" y="67"/>
                  <a:pt x="192" y="68"/>
                </a:cubicBezTo>
                <a:cubicBezTo>
                  <a:pt x="190" y="68"/>
                  <a:pt x="187" y="69"/>
                  <a:pt x="185" y="70"/>
                </a:cubicBezTo>
                <a:cubicBezTo>
                  <a:pt x="185" y="70"/>
                  <a:pt x="181" y="73"/>
                  <a:pt x="181" y="71"/>
                </a:cubicBezTo>
                <a:cubicBezTo>
                  <a:pt x="180" y="69"/>
                  <a:pt x="182" y="69"/>
                  <a:pt x="183" y="68"/>
                </a:cubicBezTo>
                <a:cubicBezTo>
                  <a:pt x="181" y="68"/>
                  <a:pt x="179" y="69"/>
                  <a:pt x="177" y="70"/>
                </a:cubicBezTo>
                <a:cubicBezTo>
                  <a:pt x="174" y="71"/>
                  <a:pt x="169" y="71"/>
                  <a:pt x="169" y="74"/>
                </a:cubicBezTo>
                <a:cubicBezTo>
                  <a:pt x="169" y="75"/>
                  <a:pt x="169" y="76"/>
                  <a:pt x="169" y="77"/>
                </a:cubicBezTo>
                <a:cubicBezTo>
                  <a:pt x="168" y="77"/>
                  <a:pt x="166" y="77"/>
                  <a:pt x="165" y="77"/>
                </a:cubicBezTo>
                <a:cubicBezTo>
                  <a:pt x="164" y="78"/>
                  <a:pt x="163" y="79"/>
                  <a:pt x="162" y="79"/>
                </a:cubicBezTo>
                <a:cubicBezTo>
                  <a:pt x="162" y="79"/>
                  <a:pt x="161" y="79"/>
                  <a:pt x="160" y="79"/>
                </a:cubicBezTo>
                <a:cubicBezTo>
                  <a:pt x="159" y="80"/>
                  <a:pt x="159" y="81"/>
                  <a:pt x="157" y="82"/>
                </a:cubicBezTo>
                <a:cubicBezTo>
                  <a:pt x="157" y="82"/>
                  <a:pt x="156" y="83"/>
                  <a:pt x="155" y="83"/>
                </a:cubicBezTo>
                <a:cubicBezTo>
                  <a:pt x="155" y="84"/>
                  <a:pt x="155" y="86"/>
                  <a:pt x="153" y="86"/>
                </a:cubicBezTo>
                <a:cubicBezTo>
                  <a:pt x="153" y="86"/>
                  <a:pt x="152" y="85"/>
                  <a:pt x="151" y="86"/>
                </a:cubicBezTo>
                <a:cubicBezTo>
                  <a:pt x="151" y="88"/>
                  <a:pt x="152" y="90"/>
                  <a:pt x="151" y="92"/>
                </a:cubicBezTo>
                <a:cubicBezTo>
                  <a:pt x="149" y="93"/>
                  <a:pt x="148" y="94"/>
                  <a:pt x="146" y="95"/>
                </a:cubicBezTo>
                <a:cubicBezTo>
                  <a:pt x="144" y="96"/>
                  <a:pt x="143" y="96"/>
                  <a:pt x="142" y="97"/>
                </a:cubicBezTo>
                <a:cubicBezTo>
                  <a:pt x="141" y="97"/>
                  <a:pt x="140" y="98"/>
                  <a:pt x="139" y="99"/>
                </a:cubicBezTo>
                <a:cubicBezTo>
                  <a:pt x="138" y="99"/>
                  <a:pt x="138" y="100"/>
                  <a:pt x="137" y="100"/>
                </a:cubicBezTo>
                <a:cubicBezTo>
                  <a:pt x="137" y="160"/>
                  <a:pt x="137" y="160"/>
                  <a:pt x="137" y="160"/>
                </a:cubicBezTo>
                <a:cubicBezTo>
                  <a:pt x="138" y="159"/>
                  <a:pt x="138" y="158"/>
                  <a:pt x="139" y="158"/>
                </a:cubicBezTo>
                <a:cubicBezTo>
                  <a:pt x="139" y="156"/>
                  <a:pt x="139" y="155"/>
                  <a:pt x="141" y="155"/>
                </a:cubicBezTo>
                <a:cubicBezTo>
                  <a:pt x="142" y="154"/>
                  <a:pt x="143" y="154"/>
                  <a:pt x="145" y="153"/>
                </a:cubicBezTo>
                <a:cubicBezTo>
                  <a:pt x="146" y="153"/>
                  <a:pt x="147" y="153"/>
                  <a:pt x="148" y="152"/>
                </a:cubicBezTo>
                <a:cubicBezTo>
                  <a:pt x="148" y="152"/>
                  <a:pt x="149" y="150"/>
                  <a:pt x="150" y="151"/>
                </a:cubicBezTo>
                <a:cubicBezTo>
                  <a:pt x="151" y="152"/>
                  <a:pt x="149" y="153"/>
                  <a:pt x="149" y="154"/>
                </a:cubicBezTo>
                <a:cubicBezTo>
                  <a:pt x="151" y="155"/>
                  <a:pt x="152" y="152"/>
                  <a:pt x="154" y="152"/>
                </a:cubicBezTo>
                <a:cubicBezTo>
                  <a:pt x="154" y="152"/>
                  <a:pt x="156" y="153"/>
                  <a:pt x="156" y="154"/>
                </a:cubicBezTo>
                <a:cubicBezTo>
                  <a:pt x="158" y="154"/>
                  <a:pt x="158" y="155"/>
                  <a:pt x="159" y="155"/>
                </a:cubicBezTo>
                <a:cubicBezTo>
                  <a:pt x="160" y="156"/>
                  <a:pt x="161" y="155"/>
                  <a:pt x="162" y="155"/>
                </a:cubicBezTo>
                <a:cubicBezTo>
                  <a:pt x="164" y="156"/>
                  <a:pt x="164" y="157"/>
                  <a:pt x="165" y="157"/>
                </a:cubicBezTo>
                <a:cubicBezTo>
                  <a:pt x="167" y="157"/>
                  <a:pt x="167" y="155"/>
                  <a:pt x="168" y="155"/>
                </a:cubicBezTo>
                <a:cubicBezTo>
                  <a:pt x="171" y="155"/>
                  <a:pt x="172" y="155"/>
                  <a:pt x="173" y="157"/>
                </a:cubicBezTo>
                <a:cubicBezTo>
                  <a:pt x="174" y="157"/>
                  <a:pt x="174" y="155"/>
                  <a:pt x="175" y="156"/>
                </a:cubicBezTo>
                <a:cubicBezTo>
                  <a:pt x="175" y="157"/>
                  <a:pt x="175" y="158"/>
                  <a:pt x="176" y="159"/>
                </a:cubicBezTo>
                <a:cubicBezTo>
                  <a:pt x="176" y="159"/>
                  <a:pt x="176" y="160"/>
                  <a:pt x="176" y="160"/>
                </a:cubicBezTo>
                <a:cubicBezTo>
                  <a:pt x="177" y="161"/>
                  <a:pt x="178" y="161"/>
                  <a:pt x="179" y="161"/>
                </a:cubicBezTo>
                <a:cubicBezTo>
                  <a:pt x="180" y="162"/>
                  <a:pt x="181" y="163"/>
                  <a:pt x="182" y="165"/>
                </a:cubicBezTo>
                <a:cubicBezTo>
                  <a:pt x="183" y="166"/>
                  <a:pt x="185" y="167"/>
                  <a:pt x="187" y="167"/>
                </a:cubicBezTo>
                <a:cubicBezTo>
                  <a:pt x="188" y="167"/>
                  <a:pt x="190" y="167"/>
                  <a:pt x="191" y="167"/>
                </a:cubicBezTo>
                <a:cubicBezTo>
                  <a:pt x="194" y="167"/>
                  <a:pt x="195" y="169"/>
                  <a:pt x="197" y="170"/>
                </a:cubicBezTo>
                <a:cubicBezTo>
                  <a:pt x="199" y="171"/>
                  <a:pt x="200" y="172"/>
                  <a:pt x="200" y="173"/>
                </a:cubicBezTo>
                <a:cubicBezTo>
                  <a:pt x="200" y="174"/>
                  <a:pt x="200" y="175"/>
                  <a:pt x="200" y="175"/>
                </a:cubicBezTo>
                <a:cubicBezTo>
                  <a:pt x="201" y="177"/>
                  <a:pt x="203" y="178"/>
                  <a:pt x="203" y="181"/>
                </a:cubicBezTo>
                <a:cubicBezTo>
                  <a:pt x="203" y="182"/>
                  <a:pt x="204" y="182"/>
                  <a:pt x="205" y="183"/>
                </a:cubicBezTo>
                <a:cubicBezTo>
                  <a:pt x="206" y="183"/>
                  <a:pt x="206" y="184"/>
                  <a:pt x="207" y="184"/>
                </a:cubicBezTo>
                <a:cubicBezTo>
                  <a:pt x="208" y="184"/>
                  <a:pt x="208" y="184"/>
                  <a:pt x="209" y="184"/>
                </a:cubicBezTo>
                <a:cubicBezTo>
                  <a:pt x="210" y="184"/>
                  <a:pt x="211" y="185"/>
                  <a:pt x="213" y="185"/>
                </a:cubicBezTo>
                <a:cubicBezTo>
                  <a:pt x="214" y="186"/>
                  <a:pt x="215" y="186"/>
                  <a:pt x="215" y="186"/>
                </a:cubicBezTo>
                <a:cubicBezTo>
                  <a:pt x="216" y="187"/>
                  <a:pt x="216" y="188"/>
                  <a:pt x="217" y="189"/>
                </a:cubicBezTo>
                <a:cubicBezTo>
                  <a:pt x="218" y="189"/>
                  <a:pt x="219" y="189"/>
                  <a:pt x="220" y="189"/>
                </a:cubicBezTo>
                <a:cubicBezTo>
                  <a:pt x="221" y="189"/>
                  <a:pt x="223" y="190"/>
                  <a:pt x="225" y="190"/>
                </a:cubicBezTo>
                <a:cubicBezTo>
                  <a:pt x="225" y="190"/>
                  <a:pt x="226" y="189"/>
                  <a:pt x="227" y="189"/>
                </a:cubicBezTo>
                <a:cubicBezTo>
                  <a:pt x="228" y="190"/>
                  <a:pt x="230" y="191"/>
                  <a:pt x="231" y="192"/>
                </a:cubicBezTo>
                <a:cubicBezTo>
                  <a:pt x="214" y="219"/>
                  <a:pt x="188" y="238"/>
                  <a:pt x="156" y="246"/>
                </a:cubicBezTo>
                <a:cubicBezTo>
                  <a:pt x="156" y="245"/>
                  <a:pt x="156" y="244"/>
                  <a:pt x="156" y="242"/>
                </a:cubicBezTo>
                <a:cubicBezTo>
                  <a:pt x="156" y="240"/>
                  <a:pt x="156" y="238"/>
                  <a:pt x="156" y="235"/>
                </a:cubicBezTo>
                <a:cubicBezTo>
                  <a:pt x="155" y="234"/>
                  <a:pt x="155" y="231"/>
                  <a:pt x="154" y="230"/>
                </a:cubicBezTo>
                <a:cubicBezTo>
                  <a:pt x="154" y="228"/>
                  <a:pt x="151" y="226"/>
                  <a:pt x="149" y="225"/>
                </a:cubicBezTo>
                <a:cubicBezTo>
                  <a:pt x="148" y="225"/>
                  <a:pt x="147" y="225"/>
                  <a:pt x="146" y="224"/>
                </a:cubicBezTo>
                <a:cubicBezTo>
                  <a:pt x="144" y="223"/>
                  <a:pt x="140" y="221"/>
                  <a:pt x="139" y="219"/>
                </a:cubicBezTo>
                <a:cubicBezTo>
                  <a:pt x="138" y="218"/>
                  <a:pt x="138" y="217"/>
                  <a:pt x="138" y="216"/>
                </a:cubicBezTo>
                <a:cubicBezTo>
                  <a:pt x="138" y="216"/>
                  <a:pt x="137" y="215"/>
                  <a:pt x="137" y="214"/>
                </a:cubicBezTo>
                <a:lnTo>
                  <a:pt x="137" y="256"/>
                </a:lnTo>
                <a:close/>
                <a:moveTo>
                  <a:pt x="3" y="102"/>
                </a:moveTo>
                <a:cubicBezTo>
                  <a:pt x="2" y="105"/>
                  <a:pt x="2" y="107"/>
                  <a:pt x="2" y="109"/>
                </a:cubicBezTo>
                <a:cubicBezTo>
                  <a:pt x="1" y="111"/>
                  <a:pt x="1" y="113"/>
                  <a:pt x="1" y="115"/>
                </a:cubicBezTo>
                <a:cubicBezTo>
                  <a:pt x="0" y="119"/>
                  <a:pt x="0" y="124"/>
                  <a:pt x="0" y="128"/>
                </a:cubicBezTo>
                <a:cubicBezTo>
                  <a:pt x="0" y="133"/>
                  <a:pt x="0" y="137"/>
                  <a:pt x="1" y="141"/>
                </a:cubicBezTo>
                <a:cubicBezTo>
                  <a:pt x="1" y="143"/>
                  <a:pt x="1" y="146"/>
                  <a:pt x="2" y="148"/>
                </a:cubicBezTo>
                <a:cubicBezTo>
                  <a:pt x="2" y="150"/>
                  <a:pt x="2" y="152"/>
                  <a:pt x="3" y="154"/>
                </a:cubicBezTo>
                <a:cubicBezTo>
                  <a:pt x="3" y="156"/>
                  <a:pt x="4" y="158"/>
                  <a:pt x="4" y="160"/>
                </a:cubicBezTo>
                <a:cubicBezTo>
                  <a:pt x="5" y="164"/>
                  <a:pt x="6" y="168"/>
                  <a:pt x="8" y="172"/>
                </a:cubicBezTo>
                <a:cubicBezTo>
                  <a:pt x="9" y="174"/>
                  <a:pt x="9" y="176"/>
                  <a:pt x="10" y="178"/>
                </a:cubicBezTo>
                <a:cubicBezTo>
                  <a:pt x="11" y="180"/>
                  <a:pt x="12" y="182"/>
                  <a:pt x="13" y="184"/>
                </a:cubicBezTo>
                <a:cubicBezTo>
                  <a:pt x="13" y="185"/>
                  <a:pt x="14" y="186"/>
                  <a:pt x="14" y="186"/>
                </a:cubicBezTo>
                <a:cubicBezTo>
                  <a:pt x="15" y="188"/>
                  <a:pt x="16" y="190"/>
                  <a:pt x="17" y="192"/>
                </a:cubicBezTo>
                <a:cubicBezTo>
                  <a:pt x="20" y="197"/>
                  <a:pt x="24" y="202"/>
                  <a:pt x="27" y="207"/>
                </a:cubicBezTo>
                <a:cubicBezTo>
                  <a:pt x="29" y="210"/>
                  <a:pt x="31" y="212"/>
                  <a:pt x="33" y="214"/>
                </a:cubicBezTo>
                <a:cubicBezTo>
                  <a:pt x="35" y="216"/>
                  <a:pt x="36" y="217"/>
                  <a:pt x="38" y="219"/>
                </a:cubicBezTo>
                <a:cubicBezTo>
                  <a:pt x="39" y="220"/>
                  <a:pt x="41" y="222"/>
                  <a:pt x="42" y="223"/>
                </a:cubicBezTo>
                <a:cubicBezTo>
                  <a:pt x="49" y="229"/>
                  <a:pt x="56" y="235"/>
                  <a:pt x="64" y="239"/>
                </a:cubicBezTo>
                <a:cubicBezTo>
                  <a:pt x="66" y="240"/>
                  <a:pt x="68" y="241"/>
                  <a:pt x="70" y="242"/>
                </a:cubicBezTo>
                <a:cubicBezTo>
                  <a:pt x="73" y="244"/>
                  <a:pt x="77" y="246"/>
                  <a:pt x="81" y="247"/>
                </a:cubicBezTo>
                <a:cubicBezTo>
                  <a:pt x="83" y="248"/>
                  <a:pt x="85" y="249"/>
                  <a:pt x="87" y="249"/>
                </a:cubicBezTo>
                <a:cubicBezTo>
                  <a:pt x="100" y="254"/>
                  <a:pt x="114" y="256"/>
                  <a:pt x="128" y="256"/>
                </a:cubicBezTo>
                <a:cubicBezTo>
                  <a:pt x="131" y="256"/>
                  <a:pt x="134" y="256"/>
                  <a:pt x="137" y="256"/>
                </a:cubicBezTo>
                <a:cubicBezTo>
                  <a:pt x="137" y="214"/>
                  <a:pt x="137" y="214"/>
                  <a:pt x="137" y="214"/>
                </a:cubicBezTo>
                <a:cubicBezTo>
                  <a:pt x="136" y="214"/>
                  <a:pt x="136" y="213"/>
                  <a:pt x="135" y="212"/>
                </a:cubicBezTo>
                <a:cubicBezTo>
                  <a:pt x="134" y="210"/>
                  <a:pt x="132" y="207"/>
                  <a:pt x="131" y="204"/>
                </a:cubicBezTo>
                <a:cubicBezTo>
                  <a:pt x="130" y="203"/>
                  <a:pt x="129" y="201"/>
                  <a:pt x="128" y="200"/>
                </a:cubicBezTo>
                <a:cubicBezTo>
                  <a:pt x="127" y="199"/>
                  <a:pt x="126" y="199"/>
                  <a:pt x="125" y="198"/>
                </a:cubicBezTo>
                <a:cubicBezTo>
                  <a:pt x="125" y="196"/>
                  <a:pt x="124" y="195"/>
                  <a:pt x="124" y="194"/>
                </a:cubicBezTo>
                <a:cubicBezTo>
                  <a:pt x="124" y="192"/>
                  <a:pt x="127" y="191"/>
                  <a:pt x="127" y="190"/>
                </a:cubicBezTo>
                <a:cubicBezTo>
                  <a:pt x="127" y="189"/>
                  <a:pt x="126" y="189"/>
                  <a:pt x="125" y="188"/>
                </a:cubicBezTo>
                <a:cubicBezTo>
                  <a:pt x="125" y="186"/>
                  <a:pt x="126" y="184"/>
                  <a:pt x="127" y="183"/>
                </a:cubicBezTo>
                <a:cubicBezTo>
                  <a:pt x="127" y="182"/>
                  <a:pt x="127" y="181"/>
                  <a:pt x="127" y="181"/>
                </a:cubicBezTo>
                <a:cubicBezTo>
                  <a:pt x="128" y="180"/>
                  <a:pt x="129" y="180"/>
                  <a:pt x="130" y="179"/>
                </a:cubicBezTo>
                <a:cubicBezTo>
                  <a:pt x="130" y="178"/>
                  <a:pt x="130" y="178"/>
                  <a:pt x="131" y="177"/>
                </a:cubicBezTo>
                <a:cubicBezTo>
                  <a:pt x="132" y="175"/>
                  <a:pt x="133" y="175"/>
                  <a:pt x="134" y="174"/>
                </a:cubicBezTo>
                <a:cubicBezTo>
                  <a:pt x="134" y="173"/>
                  <a:pt x="134" y="168"/>
                  <a:pt x="134" y="166"/>
                </a:cubicBezTo>
                <a:cubicBezTo>
                  <a:pt x="134" y="165"/>
                  <a:pt x="133" y="164"/>
                  <a:pt x="132" y="163"/>
                </a:cubicBezTo>
                <a:cubicBezTo>
                  <a:pt x="132" y="161"/>
                  <a:pt x="132" y="160"/>
                  <a:pt x="130" y="160"/>
                </a:cubicBezTo>
                <a:cubicBezTo>
                  <a:pt x="129" y="160"/>
                  <a:pt x="128" y="161"/>
                  <a:pt x="127" y="162"/>
                </a:cubicBezTo>
                <a:cubicBezTo>
                  <a:pt x="127" y="163"/>
                  <a:pt x="127" y="164"/>
                  <a:pt x="126" y="164"/>
                </a:cubicBezTo>
                <a:cubicBezTo>
                  <a:pt x="125" y="164"/>
                  <a:pt x="124" y="162"/>
                  <a:pt x="122" y="162"/>
                </a:cubicBezTo>
                <a:cubicBezTo>
                  <a:pt x="122" y="162"/>
                  <a:pt x="121" y="162"/>
                  <a:pt x="120" y="161"/>
                </a:cubicBezTo>
                <a:cubicBezTo>
                  <a:pt x="119" y="161"/>
                  <a:pt x="118" y="159"/>
                  <a:pt x="117" y="158"/>
                </a:cubicBezTo>
                <a:cubicBezTo>
                  <a:pt x="116" y="157"/>
                  <a:pt x="115" y="158"/>
                  <a:pt x="114" y="157"/>
                </a:cubicBezTo>
                <a:cubicBezTo>
                  <a:pt x="114" y="156"/>
                  <a:pt x="114" y="155"/>
                  <a:pt x="114" y="154"/>
                </a:cubicBezTo>
                <a:cubicBezTo>
                  <a:pt x="112" y="153"/>
                  <a:pt x="111" y="150"/>
                  <a:pt x="109" y="149"/>
                </a:cubicBezTo>
                <a:cubicBezTo>
                  <a:pt x="108" y="149"/>
                  <a:pt x="106" y="149"/>
                  <a:pt x="105" y="148"/>
                </a:cubicBezTo>
                <a:cubicBezTo>
                  <a:pt x="104" y="148"/>
                  <a:pt x="104" y="148"/>
                  <a:pt x="103" y="147"/>
                </a:cubicBezTo>
                <a:cubicBezTo>
                  <a:pt x="102" y="147"/>
                  <a:pt x="101" y="147"/>
                  <a:pt x="101" y="147"/>
                </a:cubicBezTo>
                <a:cubicBezTo>
                  <a:pt x="98" y="145"/>
                  <a:pt x="96" y="141"/>
                  <a:pt x="93" y="141"/>
                </a:cubicBezTo>
                <a:cubicBezTo>
                  <a:pt x="92" y="141"/>
                  <a:pt x="90" y="143"/>
                  <a:pt x="89" y="143"/>
                </a:cubicBezTo>
                <a:cubicBezTo>
                  <a:pt x="88" y="143"/>
                  <a:pt x="85" y="142"/>
                  <a:pt x="84" y="141"/>
                </a:cubicBezTo>
                <a:cubicBezTo>
                  <a:pt x="82" y="140"/>
                  <a:pt x="80" y="140"/>
                  <a:pt x="79" y="139"/>
                </a:cubicBezTo>
                <a:cubicBezTo>
                  <a:pt x="78" y="138"/>
                  <a:pt x="77" y="137"/>
                  <a:pt x="76" y="137"/>
                </a:cubicBezTo>
                <a:cubicBezTo>
                  <a:pt x="75" y="136"/>
                  <a:pt x="74" y="136"/>
                  <a:pt x="73" y="136"/>
                </a:cubicBezTo>
                <a:cubicBezTo>
                  <a:pt x="73" y="136"/>
                  <a:pt x="72" y="135"/>
                  <a:pt x="71" y="134"/>
                </a:cubicBezTo>
                <a:cubicBezTo>
                  <a:pt x="70" y="133"/>
                  <a:pt x="68" y="132"/>
                  <a:pt x="68" y="131"/>
                </a:cubicBezTo>
                <a:cubicBezTo>
                  <a:pt x="68" y="130"/>
                  <a:pt x="69" y="129"/>
                  <a:pt x="70" y="128"/>
                </a:cubicBezTo>
                <a:cubicBezTo>
                  <a:pt x="70" y="125"/>
                  <a:pt x="67" y="123"/>
                  <a:pt x="66" y="121"/>
                </a:cubicBezTo>
                <a:cubicBezTo>
                  <a:pt x="65" y="119"/>
                  <a:pt x="63" y="118"/>
                  <a:pt x="62" y="117"/>
                </a:cubicBezTo>
                <a:cubicBezTo>
                  <a:pt x="62" y="116"/>
                  <a:pt x="62" y="116"/>
                  <a:pt x="62" y="115"/>
                </a:cubicBezTo>
                <a:cubicBezTo>
                  <a:pt x="62" y="114"/>
                  <a:pt x="61" y="113"/>
                  <a:pt x="60" y="112"/>
                </a:cubicBezTo>
                <a:cubicBezTo>
                  <a:pt x="59" y="110"/>
                  <a:pt x="57" y="109"/>
                  <a:pt x="57" y="108"/>
                </a:cubicBezTo>
                <a:cubicBezTo>
                  <a:pt x="57" y="106"/>
                  <a:pt x="58" y="105"/>
                  <a:pt x="57" y="104"/>
                </a:cubicBezTo>
                <a:cubicBezTo>
                  <a:pt x="56" y="101"/>
                  <a:pt x="53" y="102"/>
                  <a:pt x="53" y="106"/>
                </a:cubicBezTo>
                <a:cubicBezTo>
                  <a:pt x="53" y="106"/>
                  <a:pt x="55" y="108"/>
                  <a:pt x="55" y="109"/>
                </a:cubicBezTo>
                <a:cubicBezTo>
                  <a:pt x="55" y="109"/>
                  <a:pt x="55" y="111"/>
                  <a:pt x="56" y="112"/>
                </a:cubicBezTo>
                <a:cubicBezTo>
                  <a:pt x="56" y="113"/>
                  <a:pt x="57" y="114"/>
                  <a:pt x="58" y="115"/>
                </a:cubicBezTo>
                <a:cubicBezTo>
                  <a:pt x="58" y="117"/>
                  <a:pt x="58" y="119"/>
                  <a:pt x="59" y="120"/>
                </a:cubicBezTo>
                <a:cubicBezTo>
                  <a:pt x="59" y="121"/>
                  <a:pt x="61" y="122"/>
                  <a:pt x="60" y="123"/>
                </a:cubicBezTo>
                <a:cubicBezTo>
                  <a:pt x="59" y="124"/>
                  <a:pt x="58" y="122"/>
                  <a:pt x="57" y="121"/>
                </a:cubicBezTo>
                <a:cubicBezTo>
                  <a:pt x="57" y="121"/>
                  <a:pt x="55" y="120"/>
                  <a:pt x="55" y="119"/>
                </a:cubicBezTo>
                <a:cubicBezTo>
                  <a:pt x="55" y="118"/>
                  <a:pt x="55" y="117"/>
                  <a:pt x="55" y="116"/>
                </a:cubicBezTo>
                <a:cubicBezTo>
                  <a:pt x="55" y="114"/>
                  <a:pt x="51" y="114"/>
                  <a:pt x="51" y="112"/>
                </a:cubicBezTo>
                <a:cubicBezTo>
                  <a:pt x="51" y="111"/>
                  <a:pt x="52" y="111"/>
                  <a:pt x="52" y="110"/>
                </a:cubicBezTo>
                <a:cubicBezTo>
                  <a:pt x="52" y="108"/>
                  <a:pt x="51" y="107"/>
                  <a:pt x="50" y="106"/>
                </a:cubicBezTo>
                <a:cubicBezTo>
                  <a:pt x="50" y="105"/>
                  <a:pt x="50" y="104"/>
                  <a:pt x="50" y="102"/>
                </a:cubicBezTo>
                <a:cubicBezTo>
                  <a:pt x="50" y="101"/>
                  <a:pt x="50" y="99"/>
                  <a:pt x="49" y="98"/>
                </a:cubicBezTo>
                <a:cubicBezTo>
                  <a:pt x="49" y="97"/>
                  <a:pt x="48" y="96"/>
                  <a:pt x="47" y="95"/>
                </a:cubicBezTo>
                <a:cubicBezTo>
                  <a:pt x="46" y="95"/>
                  <a:pt x="45" y="95"/>
                  <a:pt x="44" y="94"/>
                </a:cubicBezTo>
                <a:cubicBezTo>
                  <a:pt x="44" y="93"/>
                  <a:pt x="43" y="91"/>
                  <a:pt x="43" y="90"/>
                </a:cubicBezTo>
                <a:cubicBezTo>
                  <a:pt x="43" y="89"/>
                  <a:pt x="43" y="87"/>
                  <a:pt x="43" y="85"/>
                </a:cubicBezTo>
                <a:cubicBezTo>
                  <a:pt x="43" y="83"/>
                  <a:pt x="43" y="82"/>
                  <a:pt x="43" y="80"/>
                </a:cubicBezTo>
                <a:cubicBezTo>
                  <a:pt x="44" y="79"/>
                  <a:pt x="45" y="78"/>
                  <a:pt x="46" y="77"/>
                </a:cubicBezTo>
                <a:cubicBezTo>
                  <a:pt x="46" y="76"/>
                  <a:pt x="46" y="75"/>
                  <a:pt x="47" y="74"/>
                </a:cubicBezTo>
                <a:cubicBezTo>
                  <a:pt x="48" y="72"/>
                  <a:pt x="50" y="70"/>
                  <a:pt x="51" y="68"/>
                </a:cubicBezTo>
                <a:cubicBezTo>
                  <a:pt x="53" y="66"/>
                  <a:pt x="54" y="65"/>
                  <a:pt x="55" y="62"/>
                </a:cubicBezTo>
                <a:cubicBezTo>
                  <a:pt x="56" y="62"/>
                  <a:pt x="57" y="60"/>
                  <a:pt x="56" y="59"/>
                </a:cubicBezTo>
                <a:cubicBezTo>
                  <a:pt x="56" y="58"/>
                  <a:pt x="54" y="57"/>
                  <a:pt x="54" y="55"/>
                </a:cubicBezTo>
                <a:cubicBezTo>
                  <a:pt x="54" y="54"/>
                  <a:pt x="55" y="54"/>
                  <a:pt x="56" y="53"/>
                </a:cubicBezTo>
                <a:cubicBezTo>
                  <a:pt x="56" y="53"/>
                  <a:pt x="56" y="51"/>
                  <a:pt x="56" y="51"/>
                </a:cubicBezTo>
                <a:cubicBezTo>
                  <a:pt x="56" y="49"/>
                  <a:pt x="56" y="48"/>
                  <a:pt x="56" y="47"/>
                </a:cubicBezTo>
                <a:cubicBezTo>
                  <a:pt x="56" y="45"/>
                  <a:pt x="58" y="45"/>
                  <a:pt x="57" y="44"/>
                </a:cubicBezTo>
                <a:cubicBezTo>
                  <a:pt x="56" y="42"/>
                  <a:pt x="54" y="44"/>
                  <a:pt x="53" y="43"/>
                </a:cubicBezTo>
                <a:cubicBezTo>
                  <a:pt x="52" y="43"/>
                  <a:pt x="54" y="42"/>
                  <a:pt x="54" y="40"/>
                </a:cubicBezTo>
                <a:cubicBezTo>
                  <a:pt x="54" y="40"/>
                  <a:pt x="53" y="39"/>
                  <a:pt x="53" y="39"/>
                </a:cubicBezTo>
                <a:cubicBezTo>
                  <a:pt x="54" y="38"/>
                  <a:pt x="55" y="37"/>
                  <a:pt x="54" y="37"/>
                </a:cubicBezTo>
                <a:cubicBezTo>
                  <a:pt x="54" y="36"/>
                  <a:pt x="53" y="35"/>
                  <a:pt x="53" y="34"/>
                </a:cubicBezTo>
                <a:cubicBezTo>
                  <a:pt x="68" y="21"/>
                  <a:pt x="86" y="13"/>
                  <a:pt x="106" y="9"/>
                </a:cubicBezTo>
                <a:cubicBezTo>
                  <a:pt x="106" y="9"/>
                  <a:pt x="106" y="9"/>
                  <a:pt x="106" y="9"/>
                </a:cubicBezTo>
                <a:cubicBezTo>
                  <a:pt x="107" y="10"/>
                  <a:pt x="107" y="10"/>
                  <a:pt x="107" y="10"/>
                </a:cubicBezTo>
                <a:cubicBezTo>
                  <a:pt x="109" y="10"/>
                  <a:pt x="110" y="10"/>
                  <a:pt x="111" y="10"/>
                </a:cubicBezTo>
                <a:cubicBezTo>
                  <a:pt x="112" y="10"/>
                  <a:pt x="114" y="10"/>
                  <a:pt x="115" y="10"/>
                </a:cubicBezTo>
                <a:cubicBezTo>
                  <a:pt x="117" y="10"/>
                  <a:pt x="121" y="13"/>
                  <a:pt x="123" y="11"/>
                </a:cubicBezTo>
                <a:cubicBezTo>
                  <a:pt x="123" y="11"/>
                  <a:pt x="123" y="10"/>
                  <a:pt x="124" y="10"/>
                </a:cubicBezTo>
                <a:cubicBezTo>
                  <a:pt x="124" y="9"/>
                  <a:pt x="125" y="8"/>
                  <a:pt x="125" y="7"/>
                </a:cubicBezTo>
                <a:cubicBezTo>
                  <a:pt x="126" y="7"/>
                  <a:pt x="127" y="7"/>
                  <a:pt x="128" y="7"/>
                </a:cubicBezTo>
                <a:cubicBezTo>
                  <a:pt x="131" y="7"/>
                  <a:pt x="134" y="7"/>
                  <a:pt x="137" y="7"/>
                </a:cubicBezTo>
                <a:cubicBezTo>
                  <a:pt x="137" y="1"/>
                  <a:pt x="137" y="1"/>
                  <a:pt x="137" y="1"/>
                </a:cubicBezTo>
                <a:cubicBezTo>
                  <a:pt x="135" y="0"/>
                  <a:pt x="133" y="0"/>
                  <a:pt x="130" y="0"/>
                </a:cubicBezTo>
                <a:cubicBezTo>
                  <a:pt x="130" y="0"/>
                  <a:pt x="129" y="0"/>
                  <a:pt x="128" y="0"/>
                </a:cubicBezTo>
                <a:cubicBezTo>
                  <a:pt x="127" y="0"/>
                  <a:pt x="125" y="0"/>
                  <a:pt x="124" y="0"/>
                </a:cubicBezTo>
                <a:cubicBezTo>
                  <a:pt x="111" y="1"/>
                  <a:pt x="99" y="3"/>
                  <a:pt x="87" y="7"/>
                </a:cubicBezTo>
                <a:cubicBezTo>
                  <a:pt x="85" y="8"/>
                  <a:pt x="83" y="8"/>
                  <a:pt x="81" y="9"/>
                </a:cubicBezTo>
                <a:cubicBezTo>
                  <a:pt x="81" y="9"/>
                  <a:pt x="80" y="10"/>
                  <a:pt x="79" y="10"/>
                </a:cubicBezTo>
                <a:cubicBezTo>
                  <a:pt x="78" y="10"/>
                  <a:pt x="77" y="11"/>
                  <a:pt x="75" y="12"/>
                </a:cubicBezTo>
                <a:cubicBezTo>
                  <a:pt x="73" y="12"/>
                  <a:pt x="72" y="13"/>
                  <a:pt x="70" y="14"/>
                </a:cubicBezTo>
                <a:cubicBezTo>
                  <a:pt x="68" y="15"/>
                  <a:pt x="66" y="16"/>
                  <a:pt x="64" y="17"/>
                </a:cubicBezTo>
                <a:cubicBezTo>
                  <a:pt x="57" y="21"/>
                  <a:pt x="50" y="26"/>
                  <a:pt x="44" y="32"/>
                </a:cubicBezTo>
                <a:cubicBezTo>
                  <a:pt x="43" y="32"/>
                  <a:pt x="43" y="33"/>
                  <a:pt x="42" y="34"/>
                </a:cubicBezTo>
                <a:cubicBezTo>
                  <a:pt x="41" y="35"/>
                  <a:pt x="39" y="36"/>
                  <a:pt x="38" y="38"/>
                </a:cubicBezTo>
                <a:cubicBezTo>
                  <a:pt x="36" y="39"/>
                  <a:pt x="35" y="41"/>
                  <a:pt x="33" y="42"/>
                </a:cubicBezTo>
                <a:cubicBezTo>
                  <a:pt x="31" y="44"/>
                  <a:pt x="29" y="47"/>
                  <a:pt x="27" y="49"/>
                </a:cubicBezTo>
                <a:cubicBezTo>
                  <a:pt x="24" y="54"/>
                  <a:pt x="20" y="59"/>
                  <a:pt x="17" y="65"/>
                </a:cubicBezTo>
                <a:cubicBezTo>
                  <a:pt x="16" y="66"/>
                  <a:pt x="15" y="68"/>
                  <a:pt x="14" y="70"/>
                </a:cubicBezTo>
                <a:cubicBezTo>
                  <a:pt x="14" y="71"/>
                  <a:pt x="13" y="72"/>
                  <a:pt x="13" y="73"/>
                </a:cubicBezTo>
                <a:cubicBezTo>
                  <a:pt x="11" y="76"/>
                  <a:pt x="10" y="78"/>
                  <a:pt x="9" y="81"/>
                </a:cubicBezTo>
                <a:cubicBezTo>
                  <a:pt x="9" y="82"/>
                  <a:pt x="8" y="83"/>
                  <a:pt x="8" y="84"/>
                </a:cubicBezTo>
                <a:cubicBezTo>
                  <a:pt x="6" y="88"/>
                  <a:pt x="5" y="92"/>
                  <a:pt x="4" y="96"/>
                </a:cubicBezTo>
                <a:cubicBezTo>
                  <a:pt x="4" y="98"/>
                  <a:pt x="3" y="100"/>
                  <a:pt x="3" y="102"/>
                </a:cubicBezTo>
                <a:close/>
                <a:moveTo>
                  <a:pt x="137" y="100"/>
                </a:moveTo>
                <a:cubicBezTo>
                  <a:pt x="137" y="160"/>
                  <a:pt x="137" y="160"/>
                  <a:pt x="137" y="160"/>
                </a:cubicBezTo>
                <a:cubicBezTo>
                  <a:pt x="136" y="160"/>
                  <a:pt x="136" y="161"/>
                  <a:pt x="136" y="161"/>
                </a:cubicBezTo>
                <a:cubicBezTo>
                  <a:pt x="134" y="161"/>
                  <a:pt x="133" y="159"/>
                  <a:pt x="132" y="159"/>
                </a:cubicBezTo>
                <a:cubicBezTo>
                  <a:pt x="129" y="157"/>
                  <a:pt x="128" y="160"/>
                  <a:pt x="125" y="160"/>
                </a:cubicBezTo>
                <a:cubicBezTo>
                  <a:pt x="123" y="160"/>
                  <a:pt x="119" y="156"/>
                  <a:pt x="119" y="154"/>
                </a:cubicBezTo>
                <a:cubicBezTo>
                  <a:pt x="119" y="152"/>
                  <a:pt x="120" y="150"/>
                  <a:pt x="120" y="148"/>
                </a:cubicBezTo>
                <a:cubicBezTo>
                  <a:pt x="120" y="147"/>
                  <a:pt x="121" y="146"/>
                  <a:pt x="121" y="145"/>
                </a:cubicBezTo>
                <a:cubicBezTo>
                  <a:pt x="121" y="143"/>
                  <a:pt x="119" y="142"/>
                  <a:pt x="118" y="142"/>
                </a:cubicBezTo>
                <a:cubicBezTo>
                  <a:pt x="115" y="141"/>
                  <a:pt x="112" y="143"/>
                  <a:pt x="109" y="142"/>
                </a:cubicBezTo>
                <a:cubicBezTo>
                  <a:pt x="108" y="141"/>
                  <a:pt x="110" y="140"/>
                  <a:pt x="110" y="139"/>
                </a:cubicBezTo>
                <a:cubicBezTo>
                  <a:pt x="110" y="139"/>
                  <a:pt x="110" y="138"/>
                  <a:pt x="110" y="137"/>
                </a:cubicBezTo>
                <a:cubicBezTo>
                  <a:pt x="111" y="137"/>
                  <a:pt x="111" y="136"/>
                  <a:pt x="112" y="135"/>
                </a:cubicBezTo>
                <a:cubicBezTo>
                  <a:pt x="112" y="134"/>
                  <a:pt x="112" y="133"/>
                  <a:pt x="113" y="132"/>
                </a:cubicBezTo>
                <a:cubicBezTo>
                  <a:pt x="113" y="131"/>
                  <a:pt x="114" y="131"/>
                  <a:pt x="114" y="130"/>
                </a:cubicBezTo>
                <a:cubicBezTo>
                  <a:pt x="114" y="129"/>
                  <a:pt x="113" y="128"/>
                  <a:pt x="113" y="127"/>
                </a:cubicBezTo>
                <a:cubicBezTo>
                  <a:pt x="110" y="128"/>
                  <a:pt x="109" y="128"/>
                  <a:pt x="108" y="128"/>
                </a:cubicBezTo>
                <a:cubicBezTo>
                  <a:pt x="105" y="130"/>
                  <a:pt x="105" y="134"/>
                  <a:pt x="102" y="135"/>
                </a:cubicBezTo>
                <a:cubicBezTo>
                  <a:pt x="101" y="135"/>
                  <a:pt x="100" y="135"/>
                  <a:pt x="99" y="135"/>
                </a:cubicBezTo>
                <a:cubicBezTo>
                  <a:pt x="98" y="135"/>
                  <a:pt x="96" y="136"/>
                  <a:pt x="95" y="136"/>
                </a:cubicBezTo>
                <a:cubicBezTo>
                  <a:pt x="94" y="136"/>
                  <a:pt x="92" y="135"/>
                  <a:pt x="91" y="134"/>
                </a:cubicBezTo>
                <a:cubicBezTo>
                  <a:pt x="91" y="133"/>
                  <a:pt x="89" y="130"/>
                  <a:pt x="89" y="129"/>
                </a:cubicBezTo>
                <a:cubicBezTo>
                  <a:pt x="88" y="125"/>
                  <a:pt x="89" y="122"/>
                  <a:pt x="91" y="119"/>
                </a:cubicBezTo>
                <a:cubicBezTo>
                  <a:pt x="91" y="118"/>
                  <a:pt x="92" y="118"/>
                  <a:pt x="92" y="117"/>
                </a:cubicBezTo>
                <a:cubicBezTo>
                  <a:pt x="92" y="116"/>
                  <a:pt x="92" y="115"/>
                  <a:pt x="92" y="113"/>
                </a:cubicBezTo>
                <a:cubicBezTo>
                  <a:pt x="93" y="112"/>
                  <a:pt x="95" y="110"/>
                  <a:pt x="97" y="110"/>
                </a:cubicBezTo>
                <a:cubicBezTo>
                  <a:pt x="99" y="108"/>
                  <a:pt x="101" y="107"/>
                  <a:pt x="103" y="107"/>
                </a:cubicBezTo>
                <a:cubicBezTo>
                  <a:pt x="104" y="107"/>
                  <a:pt x="106" y="107"/>
                  <a:pt x="107" y="107"/>
                </a:cubicBezTo>
                <a:cubicBezTo>
                  <a:pt x="108" y="107"/>
                  <a:pt x="109" y="108"/>
                  <a:pt x="110" y="108"/>
                </a:cubicBezTo>
                <a:cubicBezTo>
                  <a:pt x="112" y="108"/>
                  <a:pt x="113" y="106"/>
                  <a:pt x="115" y="105"/>
                </a:cubicBezTo>
                <a:cubicBezTo>
                  <a:pt x="117" y="106"/>
                  <a:pt x="119" y="105"/>
                  <a:pt x="121" y="105"/>
                </a:cubicBezTo>
                <a:cubicBezTo>
                  <a:pt x="122" y="105"/>
                  <a:pt x="123" y="107"/>
                  <a:pt x="124" y="107"/>
                </a:cubicBezTo>
                <a:cubicBezTo>
                  <a:pt x="125" y="107"/>
                  <a:pt x="126" y="106"/>
                  <a:pt x="126" y="106"/>
                </a:cubicBezTo>
                <a:cubicBezTo>
                  <a:pt x="127" y="106"/>
                  <a:pt x="129" y="108"/>
                  <a:pt x="129" y="109"/>
                </a:cubicBezTo>
                <a:cubicBezTo>
                  <a:pt x="129" y="110"/>
                  <a:pt x="128" y="111"/>
                  <a:pt x="128" y="113"/>
                </a:cubicBezTo>
                <a:cubicBezTo>
                  <a:pt x="129" y="114"/>
                  <a:pt x="132" y="114"/>
                  <a:pt x="134" y="115"/>
                </a:cubicBezTo>
                <a:cubicBezTo>
                  <a:pt x="135" y="114"/>
                  <a:pt x="134" y="112"/>
                  <a:pt x="134" y="111"/>
                </a:cubicBezTo>
                <a:cubicBezTo>
                  <a:pt x="134" y="110"/>
                  <a:pt x="134" y="110"/>
                  <a:pt x="134" y="109"/>
                </a:cubicBezTo>
                <a:cubicBezTo>
                  <a:pt x="134" y="108"/>
                  <a:pt x="133" y="107"/>
                  <a:pt x="133" y="106"/>
                </a:cubicBezTo>
                <a:cubicBezTo>
                  <a:pt x="133" y="103"/>
                  <a:pt x="135" y="102"/>
                  <a:pt x="137" y="100"/>
                </a:cubicBezTo>
                <a:close/>
              </a:path>
            </a:pathLst>
          </a:custGeom>
          <a:solidFill>
            <a:srgbClr val="1E2D3A"/>
          </a:solidFill>
          <a:ln w="9525">
            <a:noFill/>
            <a:round/>
            <a:headEnd/>
            <a:tailEnd/>
          </a:ln>
          <a:effectLst>
            <a:outerShdw dist="38100" dir="5400000" algn="t" rotWithShape="0">
              <a:srgbClr val="000000">
                <a:alpha val="39999"/>
              </a:srgbClr>
            </a:outerShdw>
          </a:effectLst>
        </p:spPr>
        <p:txBody>
          <a:bodyPr lIns="68562" tIns="34281" rIns="68562" bIns="34281"/>
          <a:lstStyle/>
          <a:p>
            <a:endParaRPr lang="zh-CN" altLang="en-US">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标题 1"/>
          <p:cNvSpPr txBox="1">
            <a:spLocks/>
          </p:cNvSpPr>
          <p:nvPr/>
        </p:nvSpPr>
        <p:spPr>
          <a:xfrm>
            <a:off x="683568" y="587598"/>
            <a:ext cx="7669213" cy="465138"/>
          </a:xfrm>
          <a:prstGeom prst="rect">
            <a:avLst/>
          </a:prstGeom>
        </p:spPr>
        <p:txBody>
          <a:bodyPr/>
          <a:lstStyle/>
          <a:p>
            <a:r>
              <a:rPr lang="zh-CN" altLang="en-US" sz="2400" b="1" dirty="0" smtClean="0">
                <a:latin typeface="微软雅黑" pitchFamily="34" charset="-122"/>
                <a:ea typeface="微软雅黑" pitchFamily="34" charset="-122"/>
              </a:rPr>
              <a:t>市场界定</a:t>
            </a:r>
          </a:p>
        </p:txBody>
      </p:sp>
      <p:graphicFrame>
        <p:nvGraphicFramePr>
          <p:cNvPr id="25" name="内容占位符 6"/>
          <p:cNvGraphicFramePr>
            <a:graphicFrameLocks/>
          </p:cNvGraphicFramePr>
          <p:nvPr/>
        </p:nvGraphicFramePr>
        <p:xfrm>
          <a:off x="868411" y="1340768"/>
          <a:ext cx="7303988" cy="3003550"/>
        </p:xfrm>
        <a:graphic>
          <a:graphicData uri="http://schemas.openxmlformats.org/drawingml/2006/table">
            <a:tbl>
              <a:tblPr/>
              <a:tblGrid>
                <a:gridCol w="1216462"/>
                <a:gridCol w="1262991"/>
                <a:gridCol w="1171671"/>
                <a:gridCol w="1218201"/>
                <a:gridCol w="1216462"/>
                <a:gridCol w="1218201"/>
              </a:tblGrid>
              <a:tr h="4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        </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职位</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市场</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人力资源专员</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财务经理</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en-US" altLang="zh-CN" b="0" dirty="0" smtClean="0"/>
                        <a:t>……</a:t>
                      </a:r>
                      <a:endParaRPr lang="zh-CN" altLang="en-US" b="0" dirty="0"/>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a:t>
                      </a:r>
                      <a:endParaRPr lang="zh-CN" altLang="en-US" b="0" dirty="0" smtClean="0"/>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a:t>
                      </a:r>
                      <a:endParaRPr lang="zh-CN" altLang="en-US" b="0" dirty="0" smtClean="0"/>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2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区域</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2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国内</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国际</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2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民营</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5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外资</a:t>
                      </a: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国有</a:t>
                      </a:r>
                      <a:endPar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类似规模</a:t>
                      </a:r>
                      <a:endPar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更大规模</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T="34278" marB="342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txBox="1">
            <a:spLocks/>
          </p:cNvSpPr>
          <p:nvPr/>
        </p:nvSpPr>
        <p:spPr>
          <a:xfrm>
            <a:off x="562645" y="803622"/>
            <a:ext cx="1921123" cy="465138"/>
          </a:xfrm>
          <a:prstGeom prst="rect">
            <a:avLst/>
          </a:prstGeom>
        </p:spPr>
        <p:txBody>
          <a:bodyPr/>
          <a:lstStyle/>
          <a:p>
            <a:pPr marL="0" marR="0" lvl="0" indent="0" defTabSz="914400" eaLnBrk="1" latinLnBrk="0" hangingPunct="1">
              <a:lnSpc>
                <a:spcPct val="100000"/>
              </a:lnSpc>
              <a:buClrTx/>
              <a:buSzTx/>
              <a:buFontTx/>
              <a:buNone/>
              <a:tabLst/>
              <a:defRPr/>
            </a:pPr>
            <a:r>
              <a:rPr lang="zh-CN" altLang="en-US" sz="2400" b="1" dirty="0" smtClean="0">
                <a:latin typeface="微软雅黑" pitchFamily="34" charset="-122"/>
                <a:ea typeface="微软雅黑" pitchFamily="34" charset="-122"/>
              </a:rPr>
              <a:t>调查要素</a:t>
            </a:r>
          </a:p>
        </p:txBody>
      </p:sp>
      <p:sp>
        <p:nvSpPr>
          <p:cNvPr id="3" name="六边形 2"/>
          <p:cNvSpPr/>
          <p:nvPr/>
        </p:nvSpPr>
        <p:spPr>
          <a:xfrm>
            <a:off x="3238452" y="3366091"/>
            <a:ext cx="1101416" cy="1095333"/>
          </a:xfrm>
          <a:custGeom>
            <a:avLst/>
            <a:gdLst/>
            <a:ahLst/>
            <a:cxnLst/>
            <a:rect l="l" t="t" r="r" b="b"/>
            <a:pathLst>
              <a:path w="1468937" h="1460444">
                <a:moveTo>
                  <a:pt x="1090611" y="0"/>
                </a:moveTo>
                <a:lnTo>
                  <a:pt x="1238251" y="0"/>
                </a:lnTo>
                <a:lnTo>
                  <a:pt x="1462249" y="390935"/>
                </a:lnTo>
                <a:lnTo>
                  <a:pt x="1468937" y="390935"/>
                </a:lnTo>
                <a:lnTo>
                  <a:pt x="1392702" y="520262"/>
                </a:lnTo>
                <a:lnTo>
                  <a:pt x="1388711" y="520262"/>
                </a:lnTo>
                <a:close/>
                <a:moveTo>
                  <a:pt x="757236" y="0"/>
                </a:moveTo>
                <a:lnTo>
                  <a:pt x="925867" y="0"/>
                </a:lnTo>
                <a:lnTo>
                  <a:pt x="1305342" y="662283"/>
                </a:lnTo>
                <a:lnTo>
                  <a:pt x="1308984" y="662283"/>
                </a:lnTo>
                <a:lnTo>
                  <a:pt x="1223291" y="807655"/>
                </a:lnTo>
                <a:lnTo>
                  <a:pt x="1220006" y="807655"/>
                </a:lnTo>
                <a:close/>
                <a:moveTo>
                  <a:pt x="370485" y="0"/>
                </a:moveTo>
                <a:lnTo>
                  <a:pt x="571498" y="0"/>
                </a:lnTo>
                <a:lnTo>
                  <a:pt x="1126013" y="967774"/>
                </a:lnTo>
                <a:lnTo>
                  <a:pt x="1128905" y="967774"/>
                </a:lnTo>
                <a:lnTo>
                  <a:pt x="1026757" y="1141060"/>
                </a:lnTo>
                <a:lnTo>
                  <a:pt x="1024290" y="1141060"/>
                </a:lnTo>
                <a:close/>
                <a:moveTo>
                  <a:pt x="0" y="0"/>
                </a:moveTo>
                <a:lnTo>
                  <a:pt x="183356" y="0"/>
                </a:lnTo>
                <a:lnTo>
                  <a:pt x="928418" y="1300326"/>
                </a:lnTo>
                <a:lnTo>
                  <a:pt x="932874" y="1300326"/>
                </a:lnTo>
                <a:lnTo>
                  <a:pt x="838489" y="1460444"/>
                </a:lnTo>
                <a:lnTo>
                  <a:pt x="836806" y="1460444"/>
                </a:lnTo>
                <a:close/>
              </a:path>
            </a:pathLst>
          </a:custGeom>
          <a:solidFill>
            <a:srgbClr val="FEB834"/>
          </a:solidFill>
          <a:ln w="38100">
            <a:gradFill flip="none" rotWithShape="1">
              <a:gsLst>
                <a:gs pos="0">
                  <a:schemeClr val="bg1"/>
                </a:gs>
                <a:gs pos="100000">
                  <a:schemeClr val="bg1">
                    <a:lumMod val="75000"/>
                  </a:schemeClr>
                </a:gs>
              </a:gsLst>
              <a:lin ang="18900000" scaled="1"/>
              <a:tileRect/>
            </a:gradFill>
          </a:ln>
          <a:effectLst>
            <a:innerShdw blurRad="762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sp>
        <p:nvSpPr>
          <p:cNvPr id="4" name="六边形 2"/>
          <p:cNvSpPr/>
          <p:nvPr/>
        </p:nvSpPr>
        <p:spPr>
          <a:xfrm>
            <a:off x="4670020" y="3366091"/>
            <a:ext cx="1104681" cy="1093112"/>
          </a:xfrm>
          <a:custGeom>
            <a:avLst/>
            <a:gdLst/>
            <a:ahLst/>
            <a:cxnLst/>
            <a:rect l="l" t="t" r="r" b="b"/>
            <a:pathLst>
              <a:path w="1473292" h="1457482">
                <a:moveTo>
                  <a:pt x="1285175" y="0"/>
                </a:moveTo>
                <a:lnTo>
                  <a:pt x="1473292" y="0"/>
                </a:lnTo>
                <a:lnTo>
                  <a:pt x="638183" y="1457482"/>
                </a:lnTo>
                <a:lnTo>
                  <a:pt x="541958" y="1297107"/>
                </a:lnTo>
                <a:close/>
                <a:moveTo>
                  <a:pt x="901793" y="0"/>
                </a:moveTo>
                <a:lnTo>
                  <a:pt x="1102806" y="0"/>
                </a:lnTo>
                <a:lnTo>
                  <a:pt x="448673" y="1141632"/>
                </a:lnTo>
                <a:lnTo>
                  <a:pt x="345852" y="970263"/>
                </a:lnTo>
                <a:close/>
                <a:moveTo>
                  <a:pt x="547424" y="0"/>
                </a:moveTo>
                <a:lnTo>
                  <a:pt x="716055" y="0"/>
                </a:lnTo>
                <a:lnTo>
                  <a:pt x="251619" y="810563"/>
                </a:lnTo>
                <a:lnTo>
                  <a:pt x="250032" y="810563"/>
                </a:lnTo>
                <a:lnTo>
                  <a:pt x="162809" y="665191"/>
                </a:lnTo>
                <a:lnTo>
                  <a:pt x="166283" y="665191"/>
                </a:lnTo>
                <a:close/>
                <a:moveTo>
                  <a:pt x="230280" y="0"/>
                </a:moveTo>
                <a:lnTo>
                  <a:pt x="382680" y="0"/>
                </a:lnTo>
                <a:lnTo>
                  <a:pt x="82914" y="523170"/>
                </a:lnTo>
                <a:lnTo>
                  <a:pt x="77596" y="523170"/>
                </a:lnTo>
                <a:lnTo>
                  <a:pt x="0" y="393843"/>
                </a:lnTo>
                <a:lnTo>
                  <a:pt x="4616" y="393843"/>
                </a:lnTo>
                <a:close/>
              </a:path>
            </a:pathLst>
          </a:custGeom>
          <a:solidFill>
            <a:srgbClr val="CB4A29"/>
          </a:solidFill>
          <a:ln w="38100">
            <a:gradFill flip="none" rotWithShape="1">
              <a:gsLst>
                <a:gs pos="0">
                  <a:schemeClr val="bg1"/>
                </a:gs>
                <a:gs pos="100000">
                  <a:schemeClr val="bg1">
                    <a:lumMod val="75000"/>
                  </a:schemeClr>
                </a:gs>
              </a:gsLst>
              <a:lin ang="18900000" scaled="1"/>
              <a:tileRect/>
            </a:gradFill>
          </a:ln>
          <a:effectLst>
            <a:innerShdw blurRad="762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sp>
        <p:nvSpPr>
          <p:cNvPr id="5" name="六边形 2"/>
          <p:cNvSpPr/>
          <p:nvPr/>
        </p:nvSpPr>
        <p:spPr>
          <a:xfrm>
            <a:off x="3877377" y="2280744"/>
            <a:ext cx="1280217" cy="802132"/>
          </a:xfrm>
          <a:custGeom>
            <a:avLst/>
            <a:gdLst/>
            <a:ahLst/>
            <a:cxnLst/>
            <a:rect l="l" t="t" r="r" b="b"/>
            <a:pathLst>
              <a:path w="1707401" h="1069509">
                <a:moveTo>
                  <a:pt x="551141" y="940182"/>
                </a:moveTo>
                <a:lnTo>
                  <a:pt x="1159823" y="940182"/>
                </a:lnTo>
                <a:lnTo>
                  <a:pt x="1088125" y="1063285"/>
                </a:lnTo>
                <a:lnTo>
                  <a:pt x="1078682" y="1069509"/>
                </a:lnTo>
                <a:lnTo>
                  <a:pt x="626954" y="1069509"/>
                </a:lnTo>
                <a:close/>
                <a:moveTo>
                  <a:pt x="382670" y="652789"/>
                </a:moveTo>
                <a:lnTo>
                  <a:pt x="1327205" y="652789"/>
                </a:lnTo>
                <a:lnTo>
                  <a:pt x="1242538" y="798161"/>
                </a:lnTo>
                <a:lnTo>
                  <a:pt x="467888" y="798161"/>
                </a:lnTo>
                <a:close/>
                <a:moveTo>
                  <a:pt x="187225" y="319384"/>
                </a:moveTo>
                <a:lnTo>
                  <a:pt x="1521386" y="319384"/>
                </a:lnTo>
                <a:lnTo>
                  <a:pt x="1420461" y="492670"/>
                </a:lnTo>
                <a:lnTo>
                  <a:pt x="288807" y="492670"/>
                </a:lnTo>
                <a:close/>
                <a:moveTo>
                  <a:pt x="0" y="0"/>
                </a:moveTo>
                <a:lnTo>
                  <a:pt x="1707401" y="0"/>
                </a:lnTo>
                <a:lnTo>
                  <a:pt x="1614146" y="160118"/>
                </a:lnTo>
                <a:lnTo>
                  <a:pt x="93863" y="160118"/>
                </a:lnTo>
                <a:close/>
              </a:path>
            </a:pathLst>
          </a:custGeom>
          <a:solidFill>
            <a:srgbClr val="3D9FAC"/>
          </a:solidFill>
          <a:ln w="38100">
            <a:gradFill flip="none" rotWithShape="1">
              <a:gsLst>
                <a:gs pos="0">
                  <a:schemeClr val="bg1"/>
                </a:gs>
                <a:gs pos="100000">
                  <a:schemeClr val="bg1">
                    <a:lumMod val="75000"/>
                  </a:schemeClr>
                </a:gs>
              </a:gsLst>
              <a:lin ang="18900000" scaled="1"/>
              <a:tileRect/>
            </a:gradFill>
          </a:ln>
          <a:effectLst>
            <a:innerShdw blurRad="76200" dist="762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sp>
        <p:nvSpPr>
          <p:cNvPr id="6" name="梯形 5"/>
          <p:cNvSpPr/>
          <p:nvPr/>
        </p:nvSpPr>
        <p:spPr>
          <a:xfrm>
            <a:off x="3868845" y="3659708"/>
            <a:ext cx="1290301" cy="801716"/>
          </a:xfrm>
          <a:prstGeom prst="trapezoid">
            <a:avLst>
              <a:gd name="adj" fmla="val 58666"/>
            </a:avLst>
          </a:prstGeom>
          <a:gradFill flip="none" rotWithShape="1">
            <a:gsLst>
              <a:gs pos="60000">
                <a:srgbClr val="6F2A17"/>
              </a:gs>
              <a:gs pos="17000">
                <a:srgbClr val="E79D89"/>
              </a:gs>
              <a:gs pos="0">
                <a:srgbClr val="CB4A29"/>
              </a:gs>
              <a:gs pos="35000">
                <a:srgbClr val="CB4A29"/>
              </a:gs>
            </a:gsLst>
            <a:lin ang="16200000" scaled="0"/>
            <a:tileRect/>
          </a:gradFill>
          <a:ln>
            <a:gradFill>
              <a:gsLst>
                <a:gs pos="0">
                  <a:schemeClr val="bg1">
                    <a:lumMod val="95000"/>
                  </a:schemeClr>
                </a:gs>
                <a:gs pos="100000">
                  <a:srgbClr val="FFFFFF">
                    <a:alpha val="0"/>
                  </a:srgbClr>
                </a:gs>
              </a:gsLst>
              <a:lin ang="16800000" scaled="0"/>
            </a:gradFill>
          </a:ln>
          <a:effectLst>
            <a:outerShdw blurRad="50800" dist="38100" dir="13500000" algn="br" rotWithShape="0">
              <a:prstClr val="black">
                <a:alpha val="40000"/>
              </a:prstClr>
            </a:outerShdw>
          </a:effectLst>
        </p:spPr>
        <p:txBody>
          <a:bodyPr lIns="68562" tIns="34281" rIns="68562" bIns="34281"/>
          <a:lstStyle/>
          <a:p>
            <a:pPr algn="l">
              <a:buFontTx/>
              <a:buNone/>
              <a:defRPr/>
            </a:pPr>
            <a:endParaRPr lang="zh-CN" altLang="en-US" sz="1800">
              <a:solidFill>
                <a:schemeClr val="tx1"/>
              </a:solidFill>
              <a:latin typeface="+mn-ea"/>
              <a:ea typeface="+mn-ea"/>
              <a:cs typeface="宋体" charset="0"/>
            </a:endParaRPr>
          </a:p>
        </p:txBody>
      </p:sp>
      <p:sp>
        <p:nvSpPr>
          <p:cNvPr id="7" name="梯形 14"/>
          <p:cNvSpPr/>
          <p:nvPr/>
        </p:nvSpPr>
        <p:spPr>
          <a:xfrm rot="7200000">
            <a:off x="3271381" y="2613374"/>
            <a:ext cx="1263903" cy="805950"/>
          </a:xfrm>
          <a:custGeom>
            <a:avLst/>
            <a:gdLst>
              <a:gd name="connsiteX0" fmla="*/ 0 w 1681293"/>
              <a:gd name="connsiteY0" fmla="*/ 1068955 h 1068955"/>
              <a:gd name="connsiteX1" fmla="*/ 598219 w 1681293"/>
              <a:gd name="connsiteY1" fmla="*/ 0 h 1068955"/>
              <a:gd name="connsiteX2" fmla="*/ 1083074 w 1681293"/>
              <a:gd name="connsiteY2" fmla="*/ 0 h 1068955"/>
              <a:gd name="connsiteX3" fmla="*/ 1681293 w 1681293"/>
              <a:gd name="connsiteY3" fmla="*/ 1068955 h 1068955"/>
              <a:gd name="connsiteX4" fmla="*/ 0 w 1681293"/>
              <a:gd name="connsiteY4" fmla="*/ 1068955 h 1068955"/>
              <a:gd name="connsiteX0" fmla="*/ 0 w 1681293"/>
              <a:gd name="connsiteY0" fmla="*/ 1068955 h 1068955"/>
              <a:gd name="connsiteX1" fmla="*/ 598219 w 1681293"/>
              <a:gd name="connsiteY1" fmla="*/ 0 h 1068955"/>
              <a:gd name="connsiteX2" fmla="*/ 1050390 w 1681293"/>
              <a:gd name="connsiteY2" fmla="*/ 540 h 1068955"/>
              <a:gd name="connsiteX3" fmla="*/ 1681293 w 1681293"/>
              <a:gd name="connsiteY3" fmla="*/ 1068955 h 1068955"/>
              <a:gd name="connsiteX4" fmla="*/ 0 w 1681293"/>
              <a:gd name="connsiteY4" fmla="*/ 1068955 h 1068955"/>
              <a:gd name="connsiteX0" fmla="*/ 0 w 1681293"/>
              <a:gd name="connsiteY0" fmla="*/ 1068955 h 1068955"/>
              <a:gd name="connsiteX1" fmla="*/ 598219 w 1681293"/>
              <a:gd name="connsiteY1" fmla="*/ 0 h 1068955"/>
              <a:gd name="connsiteX2" fmla="*/ 1056314 w 1681293"/>
              <a:gd name="connsiteY2" fmla="*/ 4452 h 1068955"/>
              <a:gd name="connsiteX3" fmla="*/ 1681293 w 1681293"/>
              <a:gd name="connsiteY3" fmla="*/ 1068955 h 1068955"/>
              <a:gd name="connsiteX4" fmla="*/ 0 w 1681293"/>
              <a:gd name="connsiteY4" fmla="*/ 1068955 h 1068955"/>
              <a:gd name="connsiteX0" fmla="*/ 0 w 1680867"/>
              <a:gd name="connsiteY0" fmla="*/ 1076042 h 1076042"/>
              <a:gd name="connsiteX1" fmla="*/ 597793 w 1680867"/>
              <a:gd name="connsiteY1" fmla="*/ 0 h 1076042"/>
              <a:gd name="connsiteX2" fmla="*/ 1055888 w 1680867"/>
              <a:gd name="connsiteY2" fmla="*/ 4452 h 1076042"/>
              <a:gd name="connsiteX3" fmla="*/ 1680867 w 1680867"/>
              <a:gd name="connsiteY3" fmla="*/ 1068955 h 1076042"/>
              <a:gd name="connsiteX4" fmla="*/ 0 w 1680867"/>
              <a:gd name="connsiteY4" fmla="*/ 1076042 h 1076042"/>
              <a:gd name="connsiteX0" fmla="*/ 0 w 1685204"/>
              <a:gd name="connsiteY0" fmla="*/ 1074880 h 1074880"/>
              <a:gd name="connsiteX1" fmla="*/ 602130 w 1685204"/>
              <a:gd name="connsiteY1" fmla="*/ 0 h 1074880"/>
              <a:gd name="connsiteX2" fmla="*/ 1060225 w 1685204"/>
              <a:gd name="connsiteY2" fmla="*/ 4452 h 1074880"/>
              <a:gd name="connsiteX3" fmla="*/ 1685204 w 1685204"/>
              <a:gd name="connsiteY3" fmla="*/ 1068955 h 1074880"/>
              <a:gd name="connsiteX4" fmla="*/ 0 w 1685204"/>
              <a:gd name="connsiteY4" fmla="*/ 1074880 h 10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204" h="1074880">
                <a:moveTo>
                  <a:pt x="0" y="1074880"/>
                </a:moveTo>
                <a:lnTo>
                  <a:pt x="602130" y="0"/>
                </a:lnTo>
                <a:lnTo>
                  <a:pt x="1060225" y="4452"/>
                </a:lnTo>
                <a:lnTo>
                  <a:pt x="1685204" y="1068955"/>
                </a:lnTo>
                <a:lnTo>
                  <a:pt x="0" y="1074880"/>
                </a:lnTo>
                <a:close/>
              </a:path>
            </a:pathLst>
          </a:custGeom>
          <a:gradFill flip="none" rotWithShape="1">
            <a:gsLst>
              <a:gs pos="52000">
                <a:srgbClr val="F59E01"/>
              </a:gs>
              <a:gs pos="13000">
                <a:srgbClr val="FFDEA3"/>
              </a:gs>
              <a:gs pos="2000">
                <a:srgbClr val="FEB834"/>
              </a:gs>
              <a:gs pos="33000">
                <a:srgbClr val="FBB834"/>
              </a:gs>
            </a:gsLst>
            <a:lin ang="16200000" scaled="0"/>
            <a:tileRect/>
          </a:gradFill>
          <a:ln w="12700">
            <a:gradFill>
              <a:gsLst>
                <a:gs pos="0">
                  <a:schemeClr val="bg1">
                    <a:alpha val="76000"/>
                  </a:schemeClr>
                </a:gs>
                <a:gs pos="100000">
                  <a:schemeClr val="bg1">
                    <a:alpha val="0"/>
                  </a:schemeClr>
                </a:gs>
              </a:gsLst>
              <a:lin ang="16200000" scaled="0"/>
            </a:gradFill>
          </a:ln>
          <a:effectLst>
            <a:outerShdw blurRad="50800" dist="38100" dir="2700000" algn="tl" rotWithShape="0">
              <a:prstClr val="black">
                <a:alpha val="40000"/>
              </a:prstClr>
            </a:outerShdw>
          </a:effectLst>
        </p:spPr>
        <p:txBody>
          <a:bodyPr lIns="68562" tIns="34281" rIns="68562" bIns="34281"/>
          <a:lstStyle/>
          <a:p>
            <a:pPr algn="l">
              <a:buFontTx/>
              <a:buNone/>
              <a:defRPr/>
            </a:pPr>
            <a:endParaRPr lang="zh-CN" altLang="en-US" sz="1800" dirty="0">
              <a:solidFill>
                <a:schemeClr val="tx1"/>
              </a:solidFill>
              <a:latin typeface="+mn-ea"/>
              <a:ea typeface="+mn-ea"/>
              <a:cs typeface="宋体" charset="0"/>
            </a:endParaRPr>
          </a:p>
        </p:txBody>
      </p:sp>
      <p:sp>
        <p:nvSpPr>
          <p:cNvPr id="8" name="梯形 15"/>
          <p:cNvSpPr/>
          <p:nvPr/>
        </p:nvSpPr>
        <p:spPr>
          <a:xfrm rot="14400000">
            <a:off x="4493003" y="2613396"/>
            <a:ext cx="1265965" cy="809435"/>
          </a:xfrm>
          <a:custGeom>
            <a:avLst/>
            <a:gdLst>
              <a:gd name="connsiteX0" fmla="*/ 0 w 1681293"/>
              <a:gd name="connsiteY0" fmla="*/ 1068955 h 1068955"/>
              <a:gd name="connsiteX1" fmla="*/ 598219 w 1681293"/>
              <a:gd name="connsiteY1" fmla="*/ 0 h 1068955"/>
              <a:gd name="connsiteX2" fmla="*/ 1083074 w 1681293"/>
              <a:gd name="connsiteY2" fmla="*/ 0 h 1068955"/>
              <a:gd name="connsiteX3" fmla="*/ 1681293 w 1681293"/>
              <a:gd name="connsiteY3" fmla="*/ 1068955 h 1068955"/>
              <a:gd name="connsiteX4" fmla="*/ 0 w 1681293"/>
              <a:gd name="connsiteY4" fmla="*/ 1068955 h 1068955"/>
              <a:gd name="connsiteX0" fmla="*/ 0 w 1681293"/>
              <a:gd name="connsiteY0" fmla="*/ 1078366 h 1078366"/>
              <a:gd name="connsiteX1" fmla="*/ 607318 w 1681293"/>
              <a:gd name="connsiteY1" fmla="*/ 0 h 1078366"/>
              <a:gd name="connsiteX2" fmla="*/ 1083074 w 1681293"/>
              <a:gd name="connsiteY2" fmla="*/ 9411 h 1078366"/>
              <a:gd name="connsiteX3" fmla="*/ 1681293 w 1681293"/>
              <a:gd name="connsiteY3" fmla="*/ 1078366 h 1078366"/>
              <a:gd name="connsiteX4" fmla="*/ 0 w 1681293"/>
              <a:gd name="connsiteY4" fmla="*/ 1078366 h 1078366"/>
              <a:gd name="connsiteX0" fmla="*/ 0 w 1681293"/>
              <a:gd name="connsiteY0" fmla="*/ 1078366 h 1078366"/>
              <a:gd name="connsiteX1" fmla="*/ 607318 w 1681293"/>
              <a:gd name="connsiteY1" fmla="*/ 0 h 1078366"/>
              <a:gd name="connsiteX2" fmla="*/ 985332 w 1681293"/>
              <a:gd name="connsiteY2" fmla="*/ 26305 h 1078366"/>
              <a:gd name="connsiteX3" fmla="*/ 1681293 w 1681293"/>
              <a:gd name="connsiteY3" fmla="*/ 1078366 h 1078366"/>
              <a:gd name="connsiteX4" fmla="*/ 0 w 1681293"/>
              <a:gd name="connsiteY4" fmla="*/ 1078366 h 1078366"/>
              <a:gd name="connsiteX0" fmla="*/ 0 w 1681293"/>
              <a:gd name="connsiteY0" fmla="*/ 1078366 h 1078366"/>
              <a:gd name="connsiteX1" fmla="*/ 607318 w 1681293"/>
              <a:gd name="connsiteY1" fmla="*/ 0 h 1078366"/>
              <a:gd name="connsiteX2" fmla="*/ 1060650 w 1681293"/>
              <a:gd name="connsiteY2" fmla="*/ 3800 h 1078366"/>
              <a:gd name="connsiteX3" fmla="*/ 1681293 w 1681293"/>
              <a:gd name="connsiteY3" fmla="*/ 1078366 h 1078366"/>
              <a:gd name="connsiteX4" fmla="*/ 0 w 1681293"/>
              <a:gd name="connsiteY4" fmla="*/ 1078366 h 1078366"/>
              <a:gd name="connsiteX0" fmla="*/ 0 w 1662554"/>
              <a:gd name="connsiteY0" fmla="*/ 1026859 h 1078366"/>
              <a:gd name="connsiteX1" fmla="*/ 588579 w 1662554"/>
              <a:gd name="connsiteY1" fmla="*/ 0 h 1078366"/>
              <a:gd name="connsiteX2" fmla="*/ 1041911 w 1662554"/>
              <a:gd name="connsiteY2" fmla="*/ 3800 h 1078366"/>
              <a:gd name="connsiteX3" fmla="*/ 1662554 w 1662554"/>
              <a:gd name="connsiteY3" fmla="*/ 1078366 h 1078366"/>
              <a:gd name="connsiteX4" fmla="*/ 0 w 1662554"/>
              <a:gd name="connsiteY4" fmla="*/ 1026859 h 1078366"/>
              <a:gd name="connsiteX0" fmla="*/ 0 w 1692291"/>
              <a:gd name="connsiteY0" fmla="*/ 1072015 h 1078366"/>
              <a:gd name="connsiteX1" fmla="*/ 618316 w 1692291"/>
              <a:gd name="connsiteY1" fmla="*/ 0 h 1078366"/>
              <a:gd name="connsiteX2" fmla="*/ 1071648 w 1692291"/>
              <a:gd name="connsiteY2" fmla="*/ 3800 h 1078366"/>
              <a:gd name="connsiteX3" fmla="*/ 1692291 w 1692291"/>
              <a:gd name="connsiteY3" fmla="*/ 1078366 h 1078366"/>
              <a:gd name="connsiteX4" fmla="*/ 0 w 1692291"/>
              <a:gd name="connsiteY4" fmla="*/ 1072015 h 1078366"/>
              <a:gd name="connsiteX0" fmla="*/ 0 w 1590326"/>
              <a:gd name="connsiteY0" fmla="*/ 1072015 h 1072015"/>
              <a:gd name="connsiteX1" fmla="*/ 618316 w 1590326"/>
              <a:gd name="connsiteY1" fmla="*/ 0 h 1072015"/>
              <a:gd name="connsiteX2" fmla="*/ 1071648 w 1590326"/>
              <a:gd name="connsiteY2" fmla="*/ 3800 h 1072015"/>
              <a:gd name="connsiteX3" fmla="*/ 1590326 w 1590326"/>
              <a:gd name="connsiteY3" fmla="*/ 1070823 h 1072015"/>
              <a:gd name="connsiteX4" fmla="*/ 0 w 1590326"/>
              <a:gd name="connsiteY4" fmla="*/ 1072015 h 1072015"/>
              <a:gd name="connsiteX0" fmla="*/ 0 w 1679279"/>
              <a:gd name="connsiteY0" fmla="*/ 1072015 h 1081852"/>
              <a:gd name="connsiteX1" fmla="*/ 618316 w 1679279"/>
              <a:gd name="connsiteY1" fmla="*/ 0 h 1081852"/>
              <a:gd name="connsiteX2" fmla="*/ 1071648 w 1679279"/>
              <a:gd name="connsiteY2" fmla="*/ 3800 h 1081852"/>
              <a:gd name="connsiteX3" fmla="*/ 1679279 w 1679279"/>
              <a:gd name="connsiteY3" fmla="*/ 1081852 h 1081852"/>
              <a:gd name="connsiteX4" fmla="*/ 0 w 1679279"/>
              <a:gd name="connsiteY4" fmla="*/ 1072015 h 1081852"/>
              <a:gd name="connsiteX0" fmla="*/ 0 w 1687953"/>
              <a:gd name="connsiteY0" fmla="*/ 1072015 h 1079528"/>
              <a:gd name="connsiteX1" fmla="*/ 618316 w 1687953"/>
              <a:gd name="connsiteY1" fmla="*/ 0 h 1079528"/>
              <a:gd name="connsiteX2" fmla="*/ 1071648 w 1687953"/>
              <a:gd name="connsiteY2" fmla="*/ 3800 h 1079528"/>
              <a:gd name="connsiteX3" fmla="*/ 1687953 w 1687953"/>
              <a:gd name="connsiteY3" fmla="*/ 1079528 h 1079528"/>
              <a:gd name="connsiteX4" fmla="*/ 0 w 1687953"/>
              <a:gd name="connsiteY4" fmla="*/ 1072015 h 107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53" h="1079528">
                <a:moveTo>
                  <a:pt x="0" y="1072015"/>
                </a:moveTo>
                <a:lnTo>
                  <a:pt x="618316" y="0"/>
                </a:lnTo>
                <a:lnTo>
                  <a:pt x="1071648" y="3800"/>
                </a:lnTo>
                <a:lnTo>
                  <a:pt x="1687953" y="1079528"/>
                </a:lnTo>
                <a:lnTo>
                  <a:pt x="0" y="1072015"/>
                </a:lnTo>
                <a:close/>
              </a:path>
            </a:pathLst>
          </a:custGeom>
          <a:gradFill flip="none" rotWithShape="1">
            <a:gsLst>
              <a:gs pos="50000">
                <a:srgbClr val="286972"/>
              </a:gs>
              <a:gs pos="12000">
                <a:srgbClr val="99D3DB"/>
              </a:gs>
              <a:gs pos="0">
                <a:srgbClr val="3D9FAC"/>
              </a:gs>
              <a:gs pos="30000">
                <a:srgbClr val="3D9FAC"/>
              </a:gs>
            </a:gsLst>
            <a:lin ang="16200000" scaled="0"/>
            <a:tileRect/>
          </a:gradFill>
          <a:ln w="12700">
            <a:gradFill flip="none" rotWithShape="1">
              <a:gsLst>
                <a:gs pos="0">
                  <a:schemeClr val="bg1">
                    <a:lumMod val="95000"/>
                    <a:alpha val="68000"/>
                  </a:schemeClr>
                </a:gs>
                <a:gs pos="78000">
                  <a:schemeClr val="bg1">
                    <a:alpha val="0"/>
                  </a:schemeClr>
                </a:gs>
              </a:gsLst>
              <a:lin ang="13200000" scaled="0"/>
              <a:tileRect/>
            </a:gradFill>
          </a:ln>
          <a:effectLst>
            <a:outerShdw blurRad="50800" dist="38100" dir="8100000" algn="tr" rotWithShape="0">
              <a:prstClr val="black">
                <a:alpha val="40000"/>
              </a:prstClr>
            </a:outerShdw>
          </a:effectLst>
        </p:spPr>
        <p:txBody>
          <a:bodyPr lIns="68562" tIns="34281" rIns="68562" bIns="34281"/>
          <a:lstStyle/>
          <a:p>
            <a:pPr algn="l">
              <a:buFontTx/>
              <a:buNone/>
              <a:defRPr/>
            </a:pPr>
            <a:endParaRPr lang="zh-CN" altLang="en-US" sz="1800">
              <a:solidFill>
                <a:schemeClr val="tx1"/>
              </a:solidFill>
              <a:latin typeface="+mn-ea"/>
              <a:ea typeface="+mn-ea"/>
              <a:cs typeface="宋体" charset="0"/>
            </a:endParaRPr>
          </a:p>
        </p:txBody>
      </p:sp>
      <p:cxnSp>
        <p:nvCxnSpPr>
          <p:cNvPr id="9" name="直接连接符 25"/>
          <p:cNvCxnSpPr/>
          <p:nvPr/>
        </p:nvCxnSpPr>
        <p:spPr>
          <a:xfrm flipV="1">
            <a:off x="5484316" y="2519213"/>
            <a:ext cx="279400" cy="277813"/>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27"/>
          <p:cNvCxnSpPr/>
          <p:nvPr/>
        </p:nvCxnSpPr>
        <p:spPr>
          <a:xfrm>
            <a:off x="5774828" y="2519213"/>
            <a:ext cx="2243138" cy="0"/>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989391" y="2490638"/>
            <a:ext cx="57150" cy="571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cxnSp>
        <p:nvCxnSpPr>
          <p:cNvPr id="12" name="直接连接符 30"/>
          <p:cNvCxnSpPr/>
          <p:nvPr/>
        </p:nvCxnSpPr>
        <p:spPr>
          <a:xfrm>
            <a:off x="4522291" y="4968726"/>
            <a:ext cx="2243137" cy="0"/>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736853" y="4940151"/>
            <a:ext cx="57150" cy="571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cxnSp>
        <p:nvCxnSpPr>
          <p:cNvPr id="14" name="直接连接符 32"/>
          <p:cNvCxnSpPr/>
          <p:nvPr/>
        </p:nvCxnSpPr>
        <p:spPr>
          <a:xfrm flipV="1">
            <a:off x="4506416" y="4475013"/>
            <a:ext cx="0" cy="503238"/>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34"/>
          <p:cNvCxnSpPr/>
          <p:nvPr/>
        </p:nvCxnSpPr>
        <p:spPr>
          <a:xfrm>
            <a:off x="821828" y="2849413"/>
            <a:ext cx="2243138" cy="0"/>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21828" y="2820838"/>
            <a:ext cx="57150" cy="571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buFontTx/>
              <a:buNone/>
              <a:defRPr/>
            </a:pPr>
            <a:endParaRPr lang="zh-CN" altLang="en-US" sz="1800">
              <a:latin typeface="+mn-ea"/>
            </a:endParaRPr>
          </a:p>
        </p:txBody>
      </p:sp>
      <p:cxnSp>
        <p:nvCxnSpPr>
          <p:cNvPr id="17" name="直接连接符 36"/>
          <p:cNvCxnSpPr/>
          <p:nvPr/>
        </p:nvCxnSpPr>
        <p:spPr>
          <a:xfrm flipH="1" flipV="1">
            <a:off x="3042741" y="2847826"/>
            <a:ext cx="349250" cy="260350"/>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45"/>
          <p:cNvSpPr txBox="1">
            <a:spLocks noChangeArrowheads="1"/>
          </p:cNvSpPr>
          <p:nvPr/>
        </p:nvSpPr>
        <p:spPr bwMode="auto">
          <a:xfrm>
            <a:off x="6025653" y="2181076"/>
            <a:ext cx="2290763" cy="369887"/>
          </a:xfrm>
          <a:prstGeom prst="rect">
            <a:avLst/>
          </a:prstGeom>
          <a:noFill/>
          <a:ln w="9525">
            <a:noFill/>
            <a:miter lim="800000"/>
            <a:headEnd/>
            <a:tailEnd/>
          </a:ln>
        </p:spPr>
        <p:txBody>
          <a:bodyPr>
            <a:spAutoFit/>
          </a:bodyPr>
          <a:lstStyle/>
          <a:p>
            <a:pPr algn="l">
              <a:buFontTx/>
              <a:buNone/>
            </a:pPr>
            <a:r>
              <a:rPr lang="zh-CN" altLang="en-US" sz="1800" b="1" dirty="0">
                <a:solidFill>
                  <a:schemeClr val="accent5">
                    <a:lumMod val="75000"/>
                  </a:schemeClr>
                </a:solidFill>
                <a:latin typeface="+mn-ea"/>
                <a:ea typeface="+mn-ea"/>
              </a:rPr>
              <a:t>工作职责与任职要求</a:t>
            </a:r>
          </a:p>
        </p:txBody>
      </p:sp>
      <p:sp>
        <p:nvSpPr>
          <p:cNvPr id="19" name="文本框 145"/>
          <p:cNvSpPr txBox="1">
            <a:spLocks noChangeArrowheads="1"/>
          </p:cNvSpPr>
          <p:nvPr/>
        </p:nvSpPr>
        <p:spPr bwMode="auto">
          <a:xfrm>
            <a:off x="4831853" y="4644876"/>
            <a:ext cx="1560513" cy="368300"/>
          </a:xfrm>
          <a:prstGeom prst="rect">
            <a:avLst/>
          </a:prstGeom>
          <a:noFill/>
          <a:ln w="9525">
            <a:noFill/>
            <a:miter lim="800000"/>
            <a:headEnd/>
            <a:tailEnd/>
          </a:ln>
        </p:spPr>
        <p:txBody>
          <a:bodyPr>
            <a:spAutoFit/>
          </a:bodyPr>
          <a:lstStyle/>
          <a:p>
            <a:pPr algn="l">
              <a:buFontTx/>
              <a:buNone/>
            </a:pPr>
            <a:r>
              <a:rPr lang="zh-CN" altLang="en-US" sz="1800" b="1" dirty="0">
                <a:solidFill>
                  <a:schemeClr val="accent4">
                    <a:lumMod val="75000"/>
                  </a:schemeClr>
                </a:solidFill>
                <a:latin typeface="+mn-ea"/>
                <a:ea typeface="+mn-ea"/>
              </a:rPr>
              <a:t>薪酬结构</a:t>
            </a:r>
          </a:p>
        </p:txBody>
      </p:sp>
      <p:sp>
        <p:nvSpPr>
          <p:cNvPr id="20" name="文本框 145"/>
          <p:cNvSpPr txBox="1">
            <a:spLocks noChangeArrowheads="1"/>
          </p:cNvSpPr>
          <p:nvPr/>
        </p:nvSpPr>
        <p:spPr bwMode="auto">
          <a:xfrm>
            <a:off x="890090" y="2484288"/>
            <a:ext cx="1809701" cy="369332"/>
          </a:xfrm>
          <a:prstGeom prst="rect">
            <a:avLst/>
          </a:prstGeom>
          <a:noFill/>
          <a:ln w="9525">
            <a:noFill/>
            <a:miter lim="800000"/>
            <a:headEnd/>
            <a:tailEnd/>
          </a:ln>
        </p:spPr>
        <p:txBody>
          <a:bodyPr wrap="square">
            <a:spAutoFit/>
          </a:bodyPr>
          <a:lstStyle/>
          <a:p>
            <a:pPr algn="l">
              <a:buFontTx/>
              <a:buNone/>
            </a:pPr>
            <a:r>
              <a:rPr lang="zh-CN" altLang="en-US" sz="1800" b="1" dirty="0">
                <a:solidFill>
                  <a:schemeClr val="accent2">
                    <a:lumMod val="75000"/>
                  </a:schemeClr>
                </a:solidFill>
                <a:latin typeface="+mn-ea"/>
                <a:ea typeface="+mn-ea"/>
              </a:rPr>
              <a:t>职位基本信息</a:t>
            </a:r>
          </a:p>
        </p:txBody>
      </p:sp>
      <p:sp>
        <p:nvSpPr>
          <p:cNvPr id="21" name="TextBox 70"/>
          <p:cNvSpPr txBox="1">
            <a:spLocks noChangeArrowheads="1"/>
          </p:cNvSpPr>
          <p:nvPr/>
        </p:nvSpPr>
        <p:spPr bwMode="auto">
          <a:xfrm>
            <a:off x="3634878" y="2722413"/>
            <a:ext cx="423863"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mn-ea"/>
                <a:ea typeface="+mn-ea"/>
              </a:rPr>
              <a:t>01</a:t>
            </a:r>
            <a:endParaRPr lang="zh-CN" altLang="en-US">
              <a:latin typeface="+mn-ea"/>
              <a:ea typeface="+mn-ea"/>
            </a:endParaRPr>
          </a:p>
        </p:txBody>
      </p:sp>
      <p:sp>
        <p:nvSpPr>
          <p:cNvPr id="22" name="TextBox 71"/>
          <p:cNvSpPr txBox="1">
            <a:spLocks noChangeArrowheads="1"/>
          </p:cNvSpPr>
          <p:nvPr/>
        </p:nvSpPr>
        <p:spPr bwMode="auto">
          <a:xfrm>
            <a:off x="4971553" y="2722413"/>
            <a:ext cx="492125"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mn-ea"/>
                <a:ea typeface="+mn-ea"/>
              </a:rPr>
              <a:t>02</a:t>
            </a:r>
            <a:endParaRPr lang="zh-CN" altLang="en-US">
              <a:latin typeface="+mn-ea"/>
              <a:ea typeface="+mn-ea"/>
            </a:endParaRPr>
          </a:p>
        </p:txBody>
      </p:sp>
      <p:sp>
        <p:nvSpPr>
          <p:cNvPr id="23" name="TextBox 72"/>
          <p:cNvSpPr txBox="1">
            <a:spLocks noChangeArrowheads="1"/>
          </p:cNvSpPr>
          <p:nvPr/>
        </p:nvSpPr>
        <p:spPr bwMode="auto">
          <a:xfrm>
            <a:off x="4276228" y="3855888"/>
            <a:ext cx="492125" cy="346230"/>
          </a:xfrm>
          <a:prstGeom prst="rect">
            <a:avLst/>
          </a:prstGeom>
          <a:noFill/>
          <a:ln w="9525">
            <a:noFill/>
            <a:miter lim="800000"/>
            <a:headEnd/>
            <a:tailEnd/>
          </a:ln>
        </p:spPr>
        <p:txBody>
          <a:bodyPr lIns="68562" tIns="34281" rIns="68562" bIns="34281">
            <a:spAutoFit/>
          </a:bodyPr>
          <a:lstStyle/>
          <a:p>
            <a:pPr algn="l">
              <a:buFontTx/>
              <a:buNone/>
            </a:pPr>
            <a:r>
              <a:rPr lang="en-US" altLang="zh-CN">
                <a:latin typeface="+mn-ea"/>
                <a:ea typeface="+mn-ea"/>
              </a:rPr>
              <a:t>03</a:t>
            </a:r>
            <a:endParaRPr lang="zh-CN" altLang="en-US">
              <a:latin typeface="+mn-ea"/>
              <a:ea typeface="+mn-ea"/>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611560" y="332656"/>
            <a:ext cx="4365625" cy="609600"/>
          </a:xfrm>
          <a:prstGeom prst="rect">
            <a:avLst/>
          </a:prstGeom>
          <a:noFill/>
          <a:ln w="9525">
            <a:noFill/>
            <a:miter lim="800000"/>
            <a:headEnd/>
            <a:tailEnd/>
          </a:ln>
        </p:spPr>
        <p:txBody>
          <a:bodyPr anchor="ctr"/>
          <a:lstStyle/>
          <a:p>
            <a:pPr eaLnBrk="0" hangingPunct="0"/>
            <a:r>
              <a:rPr lang="zh-CN" altLang="en-US" sz="2400" b="1" dirty="0">
                <a:latin typeface="微软雅黑" pitchFamily="34" charset="-122"/>
                <a:ea typeface="微软雅黑" pitchFamily="34" charset="-122"/>
              </a:rPr>
              <a:t>统计分析</a:t>
            </a:r>
            <a:endParaRPr lang="zh-TW" altLang="en-US" sz="2400" b="1" dirty="0">
              <a:latin typeface="微软雅黑" pitchFamily="34" charset="-122"/>
              <a:ea typeface="微软雅黑" pitchFamily="34" charset="-122"/>
            </a:endParaRPr>
          </a:p>
        </p:txBody>
      </p:sp>
      <p:sp>
        <p:nvSpPr>
          <p:cNvPr id="380931" name="Rectangle 3" descr="Rectangle: Click to edit Master text styles&#10;Second level&#10;Third level&#10;Fourth level&#10;Fifth level"/>
          <p:cNvSpPr>
            <a:spLocks noChangeArrowheads="1"/>
          </p:cNvSpPr>
          <p:nvPr/>
        </p:nvSpPr>
        <p:spPr bwMode="auto">
          <a:xfrm>
            <a:off x="3514725" y="1138238"/>
            <a:ext cx="370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Tx/>
              <a:buChar char="•"/>
            </a:pPr>
            <a:r>
              <a:rPr lang="zh-TW" altLang="en-US" sz="2000" dirty="0">
                <a:latin typeface="微软雅黑" pitchFamily="34" charset="-122"/>
                <a:ea typeface="微软雅黑" pitchFamily="34" charset="-122"/>
              </a:rPr>
              <a:t>样本数：100</a:t>
            </a:r>
          </a:p>
        </p:txBody>
      </p:sp>
      <p:graphicFrame>
        <p:nvGraphicFramePr>
          <p:cNvPr id="57347" name="Object 4"/>
          <p:cNvGraphicFramePr>
            <a:graphicFrameLocks noChangeAspect="1"/>
          </p:cNvGraphicFramePr>
          <p:nvPr/>
        </p:nvGraphicFramePr>
        <p:xfrm>
          <a:off x="946150" y="1068388"/>
          <a:ext cx="4235450" cy="5486400"/>
        </p:xfrm>
        <a:graphic>
          <a:graphicData uri="http://schemas.openxmlformats.org/presentationml/2006/ole">
            <mc:AlternateContent xmlns:mc="http://schemas.openxmlformats.org/markup-compatibility/2006">
              <mc:Choice xmlns:v="urn:schemas-microsoft-com:vml" Requires="v">
                <p:oleObj spid="_x0000_s657411" name="工作表" r:id="rId4" imgW="4842360" imgH="9356760" progId="">
                  <p:embed/>
                </p:oleObj>
              </mc:Choice>
              <mc:Fallback>
                <p:oleObj name="工作表" r:id="rId4" imgW="4842360" imgH="93567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15294"/>
                      <a:stretch>
                        <a:fillRect/>
                      </a:stretch>
                    </p:blipFill>
                    <p:spPr bwMode="auto">
                      <a:xfrm>
                        <a:off x="946150" y="1068388"/>
                        <a:ext cx="42354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0933" name="Text Box 5"/>
          <p:cNvSpPr txBox="1">
            <a:spLocks noChangeArrowheads="1"/>
          </p:cNvSpPr>
          <p:nvPr/>
        </p:nvSpPr>
        <p:spPr bwMode="auto">
          <a:xfrm>
            <a:off x="5057775" y="1809750"/>
            <a:ext cx="3763963" cy="1815882"/>
          </a:xfrm>
          <a:prstGeom prst="rect">
            <a:avLst/>
          </a:prstGeom>
          <a:noFill/>
          <a:ln w="6350" cmpd="thinThick">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sz="1600" b="1" dirty="0">
                <a:latin typeface="微软雅黑" pitchFamily="34" charset="-122"/>
                <a:ea typeface="微软雅黑" pitchFamily="34" charset="-122"/>
              </a:rPr>
              <a:t>计算公式：</a:t>
            </a:r>
          </a:p>
          <a:p>
            <a:pPr>
              <a:spcBef>
                <a:spcPct val="50000"/>
              </a:spcBef>
            </a:pPr>
            <a:r>
              <a:rPr lang="zh-TW" altLang="en-US" sz="1600" dirty="0">
                <a:latin typeface="微软雅黑" pitchFamily="34" charset="-122"/>
                <a:ea typeface="微软雅黑" pitchFamily="34" charset="-122"/>
              </a:rPr>
              <a:t>1. 先将样本由小到大排列</a:t>
            </a:r>
          </a:p>
          <a:p>
            <a:pPr>
              <a:spcBef>
                <a:spcPct val="50000"/>
              </a:spcBef>
            </a:pPr>
            <a:r>
              <a:rPr lang="zh-TW" altLang="en-US" sz="1600" dirty="0">
                <a:latin typeface="微软雅黑" pitchFamily="34" charset="-122"/>
                <a:ea typeface="微软雅黑" pitchFamily="34" charset="-122"/>
              </a:rPr>
              <a:t>2. 样本数 * </a:t>
            </a:r>
            <a:r>
              <a:rPr lang="en-US" altLang="zh-TW" sz="1600" dirty="0">
                <a:latin typeface="微软雅黑" pitchFamily="34" charset="-122"/>
                <a:ea typeface="微软雅黑" pitchFamily="34" charset="-122"/>
              </a:rPr>
              <a:t>X% = a</a:t>
            </a:r>
          </a:p>
          <a:p>
            <a:pPr>
              <a:spcBef>
                <a:spcPct val="50000"/>
              </a:spcBef>
            </a:pPr>
            <a:r>
              <a:rPr lang="en-US" altLang="zh-TW" sz="1600" dirty="0">
                <a:latin typeface="微软雅黑" pitchFamily="34" charset="-122"/>
                <a:ea typeface="微软雅黑" pitchFamily="34" charset="-122"/>
              </a:rPr>
              <a:t>   </a:t>
            </a:r>
            <a:r>
              <a:rPr lang="zh-TW" altLang="en-US" sz="1600" dirty="0">
                <a:latin typeface="微软雅黑" pitchFamily="34" charset="-122"/>
                <a:ea typeface="微软雅黑" pitchFamily="34" charset="-122"/>
              </a:rPr>
              <a:t>将 </a:t>
            </a:r>
            <a:r>
              <a:rPr lang="en-US" altLang="zh-TW" sz="1600" dirty="0">
                <a:latin typeface="微软雅黑" pitchFamily="34" charset="-122"/>
                <a:ea typeface="微软雅黑" pitchFamily="34" charset="-122"/>
              </a:rPr>
              <a:t>a </a:t>
            </a:r>
            <a:r>
              <a:rPr lang="zh-TW" altLang="en-US" sz="1600" dirty="0">
                <a:latin typeface="微软雅黑" pitchFamily="34" charset="-122"/>
                <a:ea typeface="微软雅黑" pitchFamily="34" charset="-122"/>
              </a:rPr>
              <a:t>进位成整数 </a:t>
            </a:r>
            <a:r>
              <a:rPr lang="en-US" altLang="zh-TW" sz="1600" dirty="0">
                <a:latin typeface="微软雅黑" pitchFamily="34" charset="-122"/>
                <a:ea typeface="微软雅黑" pitchFamily="34" charset="-122"/>
              </a:rPr>
              <a:t>A</a:t>
            </a:r>
          </a:p>
          <a:p>
            <a:pPr>
              <a:spcBef>
                <a:spcPct val="50000"/>
              </a:spcBef>
            </a:pPr>
            <a:r>
              <a:rPr lang="en-US" altLang="zh-TW" sz="1600" dirty="0">
                <a:latin typeface="微软雅黑" pitchFamily="34" charset="-122"/>
                <a:ea typeface="微软雅黑" pitchFamily="34" charset="-122"/>
              </a:rPr>
              <a:t>   </a:t>
            </a:r>
            <a:r>
              <a:rPr lang="zh-TW" altLang="en-US" sz="1600" dirty="0">
                <a:latin typeface="微软雅黑" pitchFamily="34" charset="-122"/>
                <a:ea typeface="微软雅黑" pitchFamily="34" charset="-122"/>
              </a:rPr>
              <a:t>则第</a:t>
            </a:r>
            <a:r>
              <a:rPr lang="en-US" altLang="zh-TW" sz="1600" dirty="0">
                <a:latin typeface="微软雅黑" pitchFamily="34" charset="-122"/>
                <a:ea typeface="微软雅黑" pitchFamily="34" charset="-122"/>
              </a:rPr>
              <a:t>A</a:t>
            </a:r>
            <a:r>
              <a:rPr lang="zh-TW" altLang="en-US" sz="1600" dirty="0">
                <a:latin typeface="微软雅黑" pitchFamily="34" charset="-122"/>
                <a:ea typeface="微软雅黑" pitchFamily="34" charset="-122"/>
              </a:rPr>
              <a:t>个位置的数字就是 </a:t>
            </a:r>
            <a:r>
              <a:rPr lang="en-US" altLang="zh-TW" sz="1600" dirty="0">
                <a:latin typeface="微软雅黑" pitchFamily="34" charset="-122"/>
                <a:ea typeface="微软雅黑" pitchFamily="34" charset="-122"/>
              </a:rPr>
              <a:t>PX </a:t>
            </a:r>
            <a:r>
              <a:rPr lang="zh-TW" altLang="en-US" sz="1600" dirty="0">
                <a:latin typeface="微软雅黑" pitchFamily="34" charset="-122"/>
                <a:ea typeface="微软雅黑" pitchFamily="34" charset="-122"/>
              </a:rPr>
              <a:t>百分位数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0933"/>
                                        </p:tgtEl>
                                        <p:attrNameLst>
                                          <p:attrName>style.visibility</p:attrName>
                                        </p:attrNameLst>
                                      </p:cBhvr>
                                      <p:to>
                                        <p:strVal val="visible"/>
                                      </p:to>
                                    </p:set>
                                    <p:anim calcmode="lin" valueType="num">
                                      <p:cBhvr additive="base">
                                        <p:cTn id="7" dur="500" fill="hold"/>
                                        <p:tgtEl>
                                          <p:spTgt spid="380933"/>
                                        </p:tgtEl>
                                        <p:attrNameLst>
                                          <p:attrName>ppt_x</p:attrName>
                                        </p:attrNameLst>
                                      </p:cBhvr>
                                      <p:tavLst>
                                        <p:tav tm="0">
                                          <p:val>
                                            <p:strVal val="1+#ppt_w/2"/>
                                          </p:val>
                                        </p:tav>
                                        <p:tav tm="100000">
                                          <p:val>
                                            <p:strVal val="#ppt_x"/>
                                          </p:val>
                                        </p:tav>
                                      </p:tavLst>
                                    </p:anim>
                                    <p:anim calcmode="lin" valueType="num">
                                      <p:cBhvr additive="base">
                                        <p:cTn id="8" dur="500" fill="hold"/>
                                        <p:tgtEl>
                                          <p:spTgt spid="380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528" y="587598"/>
            <a:ext cx="3059634" cy="465138"/>
          </a:xfrm>
          <a:prstGeom prst="rect">
            <a:avLst/>
          </a:prstGeom>
        </p:spPr>
        <p:txBody>
          <a:bodyPr/>
          <a:lstStyle/>
          <a:p>
            <a:pPr marL="0" marR="0" lvl="0" indent="0" defTabSz="914400" eaLnBrk="1" latinLnBrk="0" hangingPunct="1">
              <a:lnSpc>
                <a:spcPct val="100000"/>
              </a:lnSpc>
              <a:buClrTx/>
              <a:buSzTx/>
              <a:buFontTx/>
              <a:buNone/>
              <a:tabLst/>
              <a:defRPr/>
            </a:pPr>
            <a:r>
              <a:rPr lang="zh-CN" altLang="en-US" sz="2400" b="1" dirty="0" smtClean="0">
                <a:latin typeface="微软雅黑" pitchFamily="34" charset="-122"/>
                <a:ea typeface="微软雅黑" pitchFamily="34" charset="-122"/>
              </a:rPr>
              <a:t>薪酬调查报告样本</a:t>
            </a:r>
          </a:p>
        </p:txBody>
      </p:sp>
      <p:sp>
        <p:nvSpPr>
          <p:cNvPr id="3" name="日期占位符 3"/>
          <p:cNvSpPr>
            <a:spLocks noGrp="1"/>
          </p:cNvSpPr>
          <p:nvPr>
            <p:ph type="dt" sz="quarter" idx="10"/>
          </p:nvPr>
        </p:nvSpPr>
        <p:spPr bwMode="auto">
          <a:xfrm>
            <a:off x="780727" y="5140995"/>
            <a:ext cx="2133600" cy="274637"/>
          </a:xfrm>
          <a:noFill/>
          <a:ln>
            <a:miter lim="800000"/>
            <a:headEnd/>
            <a:tailEnd/>
          </a:ln>
        </p:spPr>
        <p:txBody>
          <a:bodyPr/>
          <a:lstStyle/>
          <a:p>
            <a:fld id="{45105A5F-603F-4DD3-A0DA-3D4A708867B6}" type="slidenum">
              <a:rPr lang="en-US" altLang="zh-CN" sz="1000">
                <a:solidFill>
                  <a:schemeClr val="tx1"/>
                </a:solidFill>
                <a:latin typeface="楷体_GB2312" pitchFamily="49" charset="-122"/>
                <a:ea typeface="楷体_GB2312" pitchFamily="49" charset="-122"/>
              </a:rPr>
              <a:pPr/>
              <a:t>35</a:t>
            </a:fld>
            <a:endParaRPr lang="en-US" altLang="zh-CN" sz="1000">
              <a:solidFill>
                <a:schemeClr val="tx1"/>
              </a:solidFill>
              <a:latin typeface="楷体_GB2312" pitchFamily="49" charset="-122"/>
              <a:ea typeface="楷体_GB2312" pitchFamily="49" charset="-122"/>
            </a:endParaRPr>
          </a:p>
        </p:txBody>
      </p:sp>
      <p:pic>
        <p:nvPicPr>
          <p:cNvPr id="4" name="Picture 5" descr="未命名"/>
          <p:cNvPicPr>
            <a:picLocks noChangeAspect="1" noChangeArrowheads="1"/>
          </p:cNvPicPr>
          <p:nvPr/>
        </p:nvPicPr>
        <p:blipFill>
          <a:blip r:embed="rId2" cstate="print"/>
          <a:srcRect/>
          <a:stretch>
            <a:fillRect/>
          </a:stretch>
        </p:blipFill>
        <p:spPr bwMode="auto">
          <a:xfrm>
            <a:off x="683568" y="3284984"/>
            <a:ext cx="8244706" cy="2984975"/>
          </a:xfrm>
          <a:prstGeom prst="rect">
            <a:avLst/>
          </a:prstGeom>
          <a:noFill/>
          <a:ln w="9525">
            <a:noFill/>
            <a:miter lim="800000"/>
            <a:headEnd/>
            <a:tailEnd/>
          </a:ln>
        </p:spPr>
      </p:pic>
      <p:pic>
        <p:nvPicPr>
          <p:cNvPr id="5" name="Picture 6" descr="未命名"/>
          <p:cNvPicPr>
            <a:picLocks noChangeAspect="1" noChangeArrowheads="1"/>
          </p:cNvPicPr>
          <p:nvPr/>
        </p:nvPicPr>
        <p:blipFill>
          <a:blip r:embed="rId3" cstate="print"/>
          <a:srcRect/>
          <a:stretch>
            <a:fillRect/>
          </a:stretch>
        </p:blipFill>
        <p:spPr bwMode="auto">
          <a:xfrm>
            <a:off x="4139952" y="997762"/>
            <a:ext cx="4716388" cy="219581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8230" y="587598"/>
            <a:ext cx="3059634" cy="465138"/>
          </a:xfrm>
          <a:prstGeom prst="rect">
            <a:avLst/>
          </a:prstGeom>
        </p:spPr>
        <p:txBody>
          <a:bodyPr/>
          <a:lstStyle/>
          <a:p>
            <a:pPr marL="0" marR="0" lvl="0" indent="0" defTabSz="914400" eaLnBrk="1" latinLnBrk="0" hangingPunct="1">
              <a:lnSpc>
                <a:spcPct val="100000"/>
              </a:lnSpc>
              <a:buClrTx/>
              <a:buSzTx/>
              <a:buFontTx/>
              <a:buNone/>
              <a:tabLst/>
              <a:defRPr/>
            </a:pPr>
            <a:r>
              <a:rPr lang="zh-CN" altLang="en-US" sz="2400" b="1" dirty="0" smtClean="0">
                <a:latin typeface="微软雅黑" pitchFamily="34" charset="-122"/>
                <a:ea typeface="微软雅黑" pitchFamily="34" charset="-122"/>
              </a:rPr>
              <a:t>薪酬调查报告样本</a:t>
            </a:r>
          </a:p>
        </p:txBody>
      </p:sp>
      <p:pic>
        <p:nvPicPr>
          <p:cNvPr id="3" name="内容占位符 4"/>
          <p:cNvPicPr>
            <a:picLocks noChangeAspect="1"/>
          </p:cNvPicPr>
          <p:nvPr/>
        </p:nvPicPr>
        <p:blipFill>
          <a:blip r:embed="rId2" cstate="email">
            <a:extLst>
              <a:ext uri="{28A0092B-C50C-407E-A947-70E740481C1C}">
                <a14:useLocalDpi xmlns:a14="http://schemas.microsoft.com/office/drawing/2010/main"/>
              </a:ext>
            </a:extLst>
          </a:blip>
          <a:srcRect l="-10239" r="-10239"/>
          <a:stretch>
            <a:fillRect/>
          </a:stretch>
        </p:blipFill>
        <p:spPr>
          <a:xfrm>
            <a:off x="35496" y="1587682"/>
            <a:ext cx="4752528" cy="1553286"/>
          </a:xfrm>
          <a:prstGeom prst="rect">
            <a:avLst/>
          </a:prstGeom>
        </p:spPr>
      </p:pic>
      <p:pic>
        <p:nvPicPr>
          <p:cNvPr id="4" name="图片 5"/>
          <p:cNvPicPr>
            <a:picLocks noChangeAspect="1"/>
          </p:cNvPicPr>
          <p:nvPr/>
        </p:nvPicPr>
        <p:blipFill>
          <a:blip r:embed="rId3" cstate="print"/>
          <a:srcRect/>
          <a:stretch>
            <a:fillRect/>
          </a:stretch>
        </p:blipFill>
        <p:spPr bwMode="auto">
          <a:xfrm>
            <a:off x="422571" y="3212976"/>
            <a:ext cx="8253885" cy="2448272"/>
          </a:xfrm>
          <a:prstGeom prst="rect">
            <a:avLst/>
          </a:prstGeom>
          <a:noFill/>
          <a:ln w="9525">
            <a:noFill/>
            <a:miter lim="800000"/>
            <a:headEnd/>
            <a:tailEnd/>
          </a:ln>
        </p:spPr>
      </p:pic>
      <p:pic>
        <p:nvPicPr>
          <p:cNvPr id="5" name="图片 6"/>
          <p:cNvPicPr>
            <a:picLocks noChangeAspect="1"/>
          </p:cNvPicPr>
          <p:nvPr/>
        </p:nvPicPr>
        <p:blipFill>
          <a:blip r:embed="rId4" cstate="print"/>
          <a:srcRect/>
          <a:stretch>
            <a:fillRect/>
          </a:stretch>
        </p:blipFill>
        <p:spPr bwMode="auto">
          <a:xfrm>
            <a:off x="4411601" y="1556792"/>
            <a:ext cx="4264855" cy="158417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27585" y="2303495"/>
            <a:ext cx="6929755" cy="3429761"/>
          </a:xfrm>
          <a:prstGeom prst="rect">
            <a:avLst/>
          </a:prstGeom>
          <a:noFill/>
          <a:ln w="9525">
            <a:noFill/>
            <a:miter lim="800000"/>
            <a:headEnd/>
            <a:tailEnd/>
          </a:ln>
        </p:spPr>
      </p:pic>
      <p:sp>
        <p:nvSpPr>
          <p:cNvPr id="3" name="Rectangle 2"/>
          <p:cNvSpPr txBox="1">
            <a:spLocks noChangeArrowheads="1"/>
          </p:cNvSpPr>
          <p:nvPr/>
        </p:nvSpPr>
        <p:spPr>
          <a:xfrm>
            <a:off x="720278" y="404664"/>
            <a:ext cx="3059634" cy="465138"/>
          </a:xfrm>
          <a:prstGeom prst="rect">
            <a:avLst/>
          </a:prstGeom>
        </p:spPr>
        <p:txBody>
          <a:bodyPr/>
          <a:lstStyle/>
          <a:p>
            <a:pPr marL="0" marR="0" lvl="0" indent="0" defTabSz="914400" eaLnBrk="1" latinLnBrk="0" hangingPunct="1">
              <a:lnSpc>
                <a:spcPct val="100000"/>
              </a:lnSpc>
              <a:buClrTx/>
              <a:buSzTx/>
              <a:buFontTx/>
              <a:buNone/>
              <a:tabLst/>
              <a:defRPr/>
            </a:pPr>
            <a:r>
              <a:rPr lang="zh-CN" altLang="en-US" sz="2400" b="1" dirty="0" smtClean="0">
                <a:latin typeface="微软雅黑" pitchFamily="34" charset="-122"/>
                <a:ea typeface="微软雅黑" pitchFamily="34" charset="-122"/>
              </a:rPr>
              <a:t>薪酬回归分析</a:t>
            </a:r>
          </a:p>
        </p:txBody>
      </p:sp>
      <p:sp>
        <p:nvSpPr>
          <p:cNvPr id="4" name="Rectangle 2"/>
          <p:cNvSpPr txBox="1">
            <a:spLocks noChangeArrowheads="1"/>
          </p:cNvSpPr>
          <p:nvPr/>
        </p:nvSpPr>
        <p:spPr>
          <a:xfrm>
            <a:off x="755576" y="1052736"/>
            <a:ext cx="7128792" cy="1080120"/>
          </a:xfrm>
          <a:prstGeom prst="rect">
            <a:avLst/>
          </a:prstGeom>
        </p:spPr>
        <p:txBody>
          <a:bodyPr/>
          <a:lstStyle/>
          <a:p>
            <a:pPr marL="0" marR="0" lvl="0" indent="0" defTabSz="914400" eaLnBrk="1" latinLnBrk="0" hangingPunct="1">
              <a:lnSpc>
                <a:spcPts val="2600"/>
              </a:lnSpc>
              <a:buClrTx/>
              <a:buSzTx/>
              <a:buFontTx/>
              <a:buNone/>
              <a:tabLst/>
              <a:defRPr/>
            </a:pPr>
            <a:r>
              <a:rPr lang="zh-CN" altLang="en-US" sz="1600" dirty="0" smtClean="0">
                <a:latin typeface="微软雅黑" pitchFamily="34" charset="-122"/>
                <a:ea typeface="微软雅黑" pitchFamily="34" charset="-122"/>
              </a:rPr>
              <a:t>回归分析法是借用一些数据统计软件，如 </a:t>
            </a:r>
            <a:r>
              <a:rPr lang="en-US" altLang="zh-CN" sz="1600" dirty="0" smtClean="0">
                <a:latin typeface="微软雅黑" pitchFamily="34" charset="-122"/>
                <a:ea typeface="微软雅黑" pitchFamily="34" charset="-122"/>
              </a:rPr>
              <a:t>SPSS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EXCEL </a:t>
            </a:r>
            <a:r>
              <a:rPr lang="zh-CN" altLang="en-US" sz="1600" dirty="0" smtClean="0">
                <a:latin typeface="微软雅黑" pitchFamily="34" charset="-122"/>
                <a:ea typeface="微软雅黑" pitchFamily="34" charset="-122"/>
              </a:rPr>
              <a:t>等所提供的回归分析功能，分析两种 或多种数据之间的关系，从而找出影响薪酬水平、薪酬差距或薪酬结构的发展趋势进行预测。</a:t>
            </a:r>
            <a:endParaRPr lang="zh-CN" altLang="en-US" sz="1600" b="1" dirty="0" smtClean="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827534" y="404664"/>
            <a:ext cx="5688682"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薪酬的外部均衡</a:t>
            </a:r>
          </a:p>
        </p:txBody>
      </p:sp>
      <p:graphicFrame>
        <p:nvGraphicFramePr>
          <p:cNvPr id="568337" name="Group 1041"/>
          <p:cNvGraphicFramePr>
            <a:graphicFrameLocks noGrp="1"/>
          </p:cNvGraphicFramePr>
          <p:nvPr>
            <p:extLst>
              <p:ext uri="{D42A27DB-BD31-4B8C-83A1-F6EECF244321}">
                <p14:modId xmlns:p14="http://schemas.microsoft.com/office/powerpoint/2010/main" val="3119545843"/>
              </p:ext>
            </p:extLst>
          </p:nvPr>
        </p:nvGraphicFramePr>
        <p:xfrm>
          <a:off x="1331640" y="1484785"/>
          <a:ext cx="6858000" cy="3816424"/>
        </p:xfrm>
        <a:graphic>
          <a:graphicData uri="http://schemas.openxmlformats.org/drawingml/2006/table">
            <a:tbl>
              <a:tblPr/>
              <a:tblGrid>
                <a:gridCol w="457200"/>
                <a:gridCol w="838200"/>
                <a:gridCol w="5562600"/>
              </a:tblGrid>
              <a:tr h="2254694">
                <a:tc rowSpan="2">
                  <a:txBody>
                    <a:bodyPr/>
                    <a:lstStyle/>
                    <a:p>
                      <a:pPr marL="0" marR="0" lvl="0" indent="0" algn="l" defTabSz="914400" rtl="0" eaLnBrk="1" fontAlgn="base" latinLnBrk="0" hangingPunct="1">
                        <a:lnSpc>
                          <a:spcPts val="2400"/>
                        </a:lnSpc>
                        <a:spcBef>
                          <a:spcPct val="2000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薪酬外部失衡</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高于外部平均水平</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ts val="2600"/>
                        </a:lnSpc>
                        <a:spcBef>
                          <a:spcPct val="2000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企业的薪酬水平高于外部平均水平，将会对员工产生激励作用，促使员工更好的进行工作，提高工作效率；稳定员工，降低企业员工流失率；同时，还可以吸引更多的优秀人才申请加入。但是如果企业的薪酬水平过高，无疑会加大企业的人力资源成本，另外，如果没有与</a:t>
                      </a:r>
                      <a:r>
                        <a:rPr kumimoji="1"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HR</a:t>
                      </a:r>
                      <a:r>
                        <a:rPr kumimoji="1"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体系良好的结合，将会导致公司很难输入新鲜血液。</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1730">
                <a:tc vMerge="1">
                  <a:txBody>
                    <a:bodyPr/>
                    <a:lstStyle/>
                    <a:p>
                      <a:endParaRPr lang="zh-CN" altLang="en-US"/>
                    </a:p>
                  </a:txBody>
                  <a:tcPr/>
                </a:tc>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低于外部平均水平</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ts val="2600"/>
                        </a:lnSpc>
                        <a:spcBef>
                          <a:spcPct val="2000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企业的薪酬水平低于外部平均水平时，降低了企业的人力资源成本。但是，它会使员工失去工作的热情和主动性，降低了工作效率；另外，薪酬水平较低会增加企业员工流失率。</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68337"/>
                                        </p:tgtEl>
                                        <p:attrNameLst>
                                          <p:attrName>style.visibility</p:attrName>
                                        </p:attrNameLst>
                                      </p:cBhvr>
                                      <p:to>
                                        <p:strVal val="visible"/>
                                      </p:to>
                                    </p:set>
                                    <p:anim calcmode="lin" valueType="num">
                                      <p:cBhvr additive="base">
                                        <p:cTn id="7" dur="500" fill="hold"/>
                                        <p:tgtEl>
                                          <p:spTgt spid="568337"/>
                                        </p:tgtEl>
                                        <p:attrNameLst>
                                          <p:attrName>ppt_x</p:attrName>
                                        </p:attrNameLst>
                                      </p:cBhvr>
                                      <p:tavLst>
                                        <p:tav tm="0">
                                          <p:val>
                                            <p:strVal val="1+#ppt_w/2"/>
                                          </p:val>
                                        </p:tav>
                                        <p:tav tm="100000">
                                          <p:val>
                                            <p:strVal val="#ppt_x"/>
                                          </p:val>
                                        </p:tav>
                                      </p:tavLst>
                                    </p:anim>
                                    <p:anim calcmode="lin" valueType="num">
                                      <p:cBhvr additive="base">
                                        <p:cTn id="8" dur="500" fill="hold"/>
                                        <p:tgtEl>
                                          <p:spTgt spid="568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职位评估</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微软雅黑" pitchFamily="34" charset="-122"/>
                <a:ea typeface="微软雅黑" pitchFamily="34" charset="-122"/>
              </a:rPr>
              <a:t>薪酬战略与分析</a:t>
            </a:r>
            <a:endParaRPr kumimoji="1" lang="zh-CN" altLang="en-US" sz="3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30970" y="485800"/>
            <a:ext cx="5781328" cy="56693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职位评估流程</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grpSp>
        <p:nvGrpSpPr>
          <p:cNvPr id="5" name="Group 2"/>
          <p:cNvGrpSpPr>
            <a:grpSpLocks/>
          </p:cNvGrpSpPr>
          <p:nvPr/>
        </p:nvGrpSpPr>
        <p:grpSpPr bwMode="auto">
          <a:xfrm>
            <a:off x="6024885" y="2475384"/>
            <a:ext cx="2795587" cy="2514600"/>
            <a:chOff x="4129" y="1968"/>
            <a:chExt cx="1919" cy="1536"/>
          </a:xfrm>
        </p:grpSpPr>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3" y="2195"/>
              <a:ext cx="1030"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9" y="2119"/>
              <a:ext cx="1073"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5"/>
            <p:cNvSpPr>
              <a:spLocks noChangeArrowheads="1"/>
            </p:cNvSpPr>
            <p:nvPr/>
          </p:nvSpPr>
          <p:spPr bwMode="auto">
            <a:xfrm>
              <a:off x="4129" y="1968"/>
              <a:ext cx="1055" cy="151"/>
            </a:xfrm>
            <a:prstGeom prst="rect">
              <a:avLst/>
            </a:prstGeom>
            <a:gradFill rotWithShape="0">
              <a:gsLst>
                <a:gs pos="0">
                  <a:srgbClr val="003399"/>
                </a:gs>
                <a:gs pos="100000">
                  <a:srgbClr val="0000FF"/>
                </a:gs>
              </a:gsLst>
              <a:lin ang="2700000" scaled="1"/>
            </a:gradFill>
            <a:ln w="12700">
              <a:solidFill>
                <a:schemeClr val="bg1"/>
              </a:solidFill>
              <a:miter lim="800000"/>
              <a:headEnd/>
              <a:tailEnd/>
            </a:ln>
            <a:effectLst/>
          </p:spPr>
          <p:txBody>
            <a:bodyPr lIns="45720" rIns="45720" anchor="ctr" anchorCtr="1"/>
            <a:lstStyle/>
            <a:p>
              <a:pPr algn="ctr">
                <a:defRPr/>
              </a:pPr>
              <a:r>
                <a:rPr lang="zh-CN" altLang="en-US" sz="1600" b="1">
                  <a:solidFill>
                    <a:schemeClr val="bg1"/>
                  </a:solidFill>
                  <a:effectLst>
                    <a:outerShdw blurRad="38100" dist="38100" dir="2700000" algn="tl">
                      <a:srgbClr val="000000"/>
                    </a:outerShdw>
                  </a:effectLst>
                  <a:latin typeface="Arial" charset="0"/>
                  <a:ea typeface="宋体" pitchFamily="2" charset="-122"/>
                </a:rPr>
                <a:t>职位说明书</a:t>
              </a:r>
              <a:endParaRPr lang="zh-CN" altLang="en-US" sz="1000" b="1">
                <a:solidFill>
                  <a:schemeClr val="bg1"/>
                </a:solidFill>
                <a:effectLst>
                  <a:outerShdw blurRad="38100" dist="38100" dir="2700000" algn="tl">
                    <a:srgbClr val="000000"/>
                  </a:outerShdw>
                </a:effectLst>
                <a:latin typeface="Arial" charset="0"/>
                <a:ea typeface="宋体" pitchFamily="2" charset="-122"/>
              </a:endParaRPr>
            </a:p>
          </p:txBody>
        </p:sp>
        <p:sp>
          <p:nvSpPr>
            <p:cNvPr id="11" name="AutoShape 6"/>
            <p:cNvSpPr>
              <a:spLocks noChangeArrowheads="1"/>
            </p:cNvSpPr>
            <p:nvPr/>
          </p:nvSpPr>
          <p:spPr bwMode="auto">
            <a:xfrm>
              <a:off x="5281" y="2115"/>
              <a:ext cx="767" cy="422"/>
            </a:xfrm>
            <a:prstGeom prst="cloudCallout">
              <a:avLst>
                <a:gd name="adj1" fmla="val -44250"/>
                <a:gd name="adj2" fmla="val 76556"/>
              </a:avLst>
            </a:prstGeom>
            <a:solidFill>
              <a:schemeClr val="accent1"/>
            </a:solidFill>
            <a:ln w="12700">
              <a:solidFill>
                <a:schemeClr val="tx1"/>
              </a:solidFill>
              <a:round/>
              <a:headEnd/>
              <a:tailEnd/>
            </a:ln>
          </p:spPr>
          <p:txBody>
            <a:bodyPr wrap="none"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zh-CN" sz="1400" b="1">
                  <a:latin typeface="宋体" panose="02010600030101010101" pitchFamily="2" charset="-122"/>
                  <a:ea typeface="宋体" panose="02010600030101010101" pitchFamily="2" charset="-122"/>
                </a:rPr>
                <a:t>责任范围</a:t>
              </a:r>
              <a:endParaRPr kumimoji="1" lang="zh-CN" altLang="en-US" sz="1400">
                <a:ea typeface="宋体" panose="02010600030101010101" pitchFamily="2" charset="-122"/>
              </a:endParaRPr>
            </a:p>
          </p:txBody>
        </p:sp>
      </p:grpSp>
      <p:pic>
        <p:nvPicPr>
          <p:cNvPr id="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3096" y="2475384"/>
            <a:ext cx="2591032" cy="2470150"/>
          </a:xfrm>
          <a:prstGeom prst="rect">
            <a:avLst/>
          </a:prstGeom>
          <a:solidFill>
            <a:srgbClr val="FF99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3" name="Group 8"/>
          <p:cNvGrpSpPr>
            <a:grpSpLocks/>
          </p:cNvGrpSpPr>
          <p:nvPr/>
        </p:nvGrpSpPr>
        <p:grpSpPr bwMode="auto">
          <a:xfrm>
            <a:off x="162302" y="2475384"/>
            <a:ext cx="2609498" cy="2209800"/>
            <a:chOff x="96" y="2016"/>
            <a:chExt cx="1741" cy="1104"/>
          </a:xfrm>
        </p:grpSpPr>
        <p:sp>
          <p:nvSpPr>
            <p:cNvPr id="14" name="Line 9"/>
            <p:cNvSpPr>
              <a:spLocks noChangeShapeType="1"/>
            </p:cNvSpPr>
            <p:nvPr/>
          </p:nvSpPr>
          <p:spPr bwMode="auto">
            <a:xfrm>
              <a:off x="1698" y="2641"/>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15" name="Line 10"/>
            <p:cNvSpPr>
              <a:spLocks noChangeShapeType="1"/>
            </p:cNvSpPr>
            <p:nvPr/>
          </p:nvSpPr>
          <p:spPr bwMode="auto">
            <a:xfrm flipH="1">
              <a:off x="1536" y="2318"/>
              <a:ext cx="4" cy="3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16" name="Line 11"/>
            <p:cNvSpPr>
              <a:spLocks noChangeShapeType="1"/>
            </p:cNvSpPr>
            <p:nvPr/>
          </p:nvSpPr>
          <p:spPr bwMode="auto">
            <a:xfrm>
              <a:off x="942" y="2232"/>
              <a:ext cx="0" cy="3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17" name="Line 12"/>
            <p:cNvSpPr>
              <a:spLocks noChangeShapeType="1"/>
            </p:cNvSpPr>
            <p:nvPr/>
          </p:nvSpPr>
          <p:spPr bwMode="auto">
            <a:xfrm>
              <a:off x="999" y="2612"/>
              <a:ext cx="0"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18" name="Line 13"/>
            <p:cNvSpPr>
              <a:spLocks noChangeShapeType="1"/>
            </p:cNvSpPr>
            <p:nvPr/>
          </p:nvSpPr>
          <p:spPr bwMode="auto">
            <a:xfrm>
              <a:off x="861" y="2606"/>
              <a:ext cx="0"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19" name="Rectangle 14"/>
            <p:cNvSpPr>
              <a:spLocks noChangeArrowheads="1"/>
            </p:cNvSpPr>
            <p:nvPr/>
          </p:nvSpPr>
          <p:spPr bwMode="auto">
            <a:xfrm>
              <a:off x="740" y="2016"/>
              <a:ext cx="365" cy="216"/>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en-US" altLang="zh-CN" sz="1000">
                  <a:solidFill>
                    <a:schemeClr val="folHlink"/>
                  </a:solidFill>
                  <a:ea typeface="宋体" panose="02010600030101010101" pitchFamily="2" charset="-122"/>
                </a:rPr>
                <a:t>CEO</a:t>
              </a:r>
            </a:p>
          </p:txBody>
        </p:sp>
        <p:sp>
          <p:nvSpPr>
            <p:cNvPr id="20" name="Rectangle 15"/>
            <p:cNvSpPr>
              <a:spLocks noChangeArrowheads="1"/>
            </p:cNvSpPr>
            <p:nvPr/>
          </p:nvSpPr>
          <p:spPr bwMode="auto">
            <a:xfrm>
              <a:off x="256" y="2466"/>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结算部</a:t>
              </a:r>
            </a:p>
          </p:txBody>
        </p:sp>
        <p:sp>
          <p:nvSpPr>
            <p:cNvPr id="21" name="Rectangle 16"/>
            <p:cNvSpPr>
              <a:spLocks noChangeArrowheads="1"/>
            </p:cNvSpPr>
            <p:nvPr/>
          </p:nvSpPr>
          <p:spPr bwMode="auto">
            <a:xfrm>
              <a:off x="96" y="2822"/>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高级审单</a:t>
              </a:r>
            </a:p>
          </p:txBody>
        </p:sp>
        <p:sp>
          <p:nvSpPr>
            <p:cNvPr id="22" name="Rectangle 17"/>
            <p:cNvSpPr>
              <a:spLocks noChangeArrowheads="1"/>
            </p:cNvSpPr>
            <p:nvPr/>
          </p:nvSpPr>
          <p:spPr bwMode="auto">
            <a:xfrm>
              <a:off x="383" y="2930"/>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en-US" altLang="zh-CN" sz="800">
                  <a:solidFill>
                    <a:schemeClr val="folHlink"/>
                  </a:solidFill>
                  <a:ea typeface="宋体" panose="02010600030101010101" pitchFamily="2" charset="-122"/>
                </a:rPr>
                <a:t>……</a:t>
              </a:r>
            </a:p>
          </p:txBody>
        </p:sp>
        <p:sp>
          <p:nvSpPr>
            <p:cNvPr id="23" name="Rectangle 18"/>
            <p:cNvSpPr>
              <a:spLocks noChangeArrowheads="1"/>
            </p:cNvSpPr>
            <p:nvPr/>
          </p:nvSpPr>
          <p:spPr bwMode="auto">
            <a:xfrm>
              <a:off x="821" y="2470"/>
              <a:ext cx="236"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信贷部</a:t>
              </a:r>
            </a:p>
          </p:txBody>
        </p:sp>
        <p:sp>
          <p:nvSpPr>
            <p:cNvPr id="24" name="Rectangle 19"/>
            <p:cNvSpPr>
              <a:spLocks noChangeArrowheads="1"/>
            </p:cNvSpPr>
            <p:nvPr/>
          </p:nvSpPr>
          <p:spPr bwMode="auto">
            <a:xfrm>
              <a:off x="948" y="2736"/>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en-US" altLang="zh-CN" sz="800">
                  <a:solidFill>
                    <a:schemeClr val="folHlink"/>
                  </a:solidFill>
                  <a:ea typeface="宋体" panose="02010600030101010101" pitchFamily="2" charset="-122"/>
                </a:rPr>
                <a:t>…..</a:t>
              </a:r>
            </a:p>
          </p:txBody>
        </p:sp>
        <p:sp>
          <p:nvSpPr>
            <p:cNvPr id="25" name="Rectangle 20"/>
            <p:cNvSpPr>
              <a:spLocks noChangeArrowheads="1"/>
            </p:cNvSpPr>
            <p:nvPr/>
          </p:nvSpPr>
          <p:spPr bwMode="auto">
            <a:xfrm>
              <a:off x="1152" y="2969"/>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信用分析</a:t>
              </a:r>
            </a:p>
          </p:txBody>
        </p:sp>
        <p:sp>
          <p:nvSpPr>
            <p:cNvPr id="26" name="Line 21"/>
            <p:cNvSpPr>
              <a:spLocks noChangeShapeType="1"/>
            </p:cNvSpPr>
            <p:nvPr/>
          </p:nvSpPr>
          <p:spPr bwMode="auto">
            <a:xfrm>
              <a:off x="204" y="2757"/>
              <a:ext cx="3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27" name="Line 22"/>
            <p:cNvSpPr>
              <a:spLocks noChangeShapeType="1"/>
            </p:cNvSpPr>
            <p:nvPr/>
          </p:nvSpPr>
          <p:spPr bwMode="auto">
            <a:xfrm>
              <a:off x="204" y="2757"/>
              <a:ext cx="0" cy="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28" name="Line 23"/>
            <p:cNvSpPr>
              <a:spLocks noChangeShapeType="1"/>
            </p:cNvSpPr>
            <p:nvPr/>
          </p:nvSpPr>
          <p:spPr bwMode="auto">
            <a:xfrm>
              <a:off x="365" y="2315"/>
              <a:ext cx="0" cy="1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29" name="Rectangle 24"/>
            <p:cNvSpPr>
              <a:spLocks noChangeArrowheads="1"/>
            </p:cNvSpPr>
            <p:nvPr/>
          </p:nvSpPr>
          <p:spPr bwMode="auto">
            <a:xfrm>
              <a:off x="1602" y="2688"/>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客户经理</a:t>
              </a:r>
            </a:p>
          </p:txBody>
        </p:sp>
        <p:sp>
          <p:nvSpPr>
            <p:cNvPr id="30" name="Rectangle 25"/>
            <p:cNvSpPr>
              <a:spLocks noChangeArrowheads="1"/>
            </p:cNvSpPr>
            <p:nvPr/>
          </p:nvSpPr>
          <p:spPr bwMode="auto">
            <a:xfrm>
              <a:off x="1417" y="2966"/>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en-US" altLang="zh-CN" sz="800">
                  <a:solidFill>
                    <a:schemeClr val="folHlink"/>
                  </a:solidFill>
                  <a:ea typeface="宋体" panose="02010600030101010101" pitchFamily="2" charset="-122"/>
                </a:rPr>
                <a:t>……</a:t>
              </a:r>
            </a:p>
          </p:txBody>
        </p:sp>
        <p:sp>
          <p:nvSpPr>
            <p:cNvPr id="31" name="Line 26"/>
            <p:cNvSpPr>
              <a:spLocks noChangeShapeType="1"/>
            </p:cNvSpPr>
            <p:nvPr/>
          </p:nvSpPr>
          <p:spPr bwMode="auto">
            <a:xfrm>
              <a:off x="1294" y="2852"/>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2" name="Line 27"/>
            <p:cNvSpPr>
              <a:spLocks noChangeShapeType="1"/>
            </p:cNvSpPr>
            <p:nvPr/>
          </p:nvSpPr>
          <p:spPr bwMode="auto">
            <a:xfrm>
              <a:off x="1296" y="2860"/>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3" name="Rectangle 28"/>
            <p:cNvSpPr>
              <a:spLocks noChangeArrowheads="1"/>
            </p:cNvSpPr>
            <p:nvPr/>
          </p:nvSpPr>
          <p:spPr bwMode="auto">
            <a:xfrm>
              <a:off x="1392" y="2405"/>
              <a:ext cx="306"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客户经理</a:t>
              </a:r>
            </a:p>
          </p:txBody>
        </p:sp>
        <p:sp>
          <p:nvSpPr>
            <p:cNvPr id="34" name="Line 29"/>
            <p:cNvSpPr>
              <a:spLocks noChangeShapeType="1"/>
            </p:cNvSpPr>
            <p:nvPr/>
          </p:nvSpPr>
          <p:spPr bwMode="auto">
            <a:xfrm>
              <a:off x="1409" y="2640"/>
              <a:ext cx="2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5" name="Line 30"/>
            <p:cNvSpPr>
              <a:spLocks noChangeShapeType="1"/>
            </p:cNvSpPr>
            <p:nvPr/>
          </p:nvSpPr>
          <p:spPr bwMode="auto">
            <a:xfrm>
              <a:off x="1409" y="2651"/>
              <a:ext cx="0"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6" name="Line 31"/>
            <p:cNvSpPr>
              <a:spLocks noChangeShapeType="1"/>
            </p:cNvSpPr>
            <p:nvPr/>
          </p:nvSpPr>
          <p:spPr bwMode="auto">
            <a:xfrm>
              <a:off x="510" y="2757"/>
              <a:ext cx="0" cy="1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7" name="Line 32"/>
            <p:cNvSpPr>
              <a:spLocks noChangeShapeType="1"/>
            </p:cNvSpPr>
            <p:nvPr/>
          </p:nvSpPr>
          <p:spPr bwMode="auto">
            <a:xfrm>
              <a:off x="365" y="2318"/>
              <a:ext cx="1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8" name="Line 33"/>
            <p:cNvSpPr>
              <a:spLocks noChangeShapeType="1"/>
            </p:cNvSpPr>
            <p:nvPr/>
          </p:nvSpPr>
          <p:spPr bwMode="auto">
            <a:xfrm>
              <a:off x="1502" y="2859"/>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p>
          </p:txBody>
        </p:sp>
        <p:sp>
          <p:nvSpPr>
            <p:cNvPr id="39" name="Rectangle 34"/>
            <p:cNvSpPr>
              <a:spLocks noChangeArrowheads="1"/>
            </p:cNvSpPr>
            <p:nvPr/>
          </p:nvSpPr>
          <p:spPr bwMode="auto">
            <a:xfrm>
              <a:off x="666" y="2736"/>
              <a:ext cx="235" cy="151"/>
            </a:xfrm>
            <a:prstGeom prst="rect">
              <a:avLst/>
            </a:prstGeom>
            <a:solidFill>
              <a:srgbClr val="FFFFB7"/>
            </a:solidFill>
            <a:ln w="9525">
              <a:solidFill>
                <a:schemeClr val="tx1"/>
              </a:solidFill>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kumimoji="1" lang="zh-CN" altLang="en-US" sz="800">
                  <a:solidFill>
                    <a:schemeClr val="folHlink"/>
                  </a:solidFill>
                  <a:ea typeface="宋体" panose="02010600030101010101" pitchFamily="2" charset="-122"/>
                </a:rPr>
                <a:t>汇款员</a:t>
              </a:r>
            </a:p>
          </p:txBody>
        </p:sp>
        <p:sp>
          <p:nvSpPr>
            <p:cNvPr id="40" name="Line 35"/>
            <p:cNvSpPr>
              <a:spLocks noChangeShapeType="1"/>
            </p:cNvSpPr>
            <p:nvPr/>
          </p:nvSpPr>
          <p:spPr bwMode="auto">
            <a:xfrm>
              <a:off x="360" y="261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grpSp>
      <p:sp>
        <p:nvSpPr>
          <p:cNvPr id="41" name="Rectangle 36"/>
          <p:cNvSpPr>
            <a:spLocks noChangeArrowheads="1"/>
          </p:cNvSpPr>
          <p:nvPr/>
        </p:nvSpPr>
        <p:spPr bwMode="gray">
          <a:xfrm>
            <a:off x="227645" y="1484784"/>
            <a:ext cx="2544155"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ea typeface="DotumChe" pitchFamily="49" charset="-127"/>
            </a:endParaRPr>
          </a:p>
        </p:txBody>
      </p:sp>
      <p:sp>
        <p:nvSpPr>
          <p:cNvPr id="42" name="Text Box 37"/>
          <p:cNvSpPr txBox="1">
            <a:spLocks noChangeArrowheads="1"/>
          </p:cNvSpPr>
          <p:nvPr/>
        </p:nvSpPr>
        <p:spPr bwMode="auto">
          <a:xfrm>
            <a:off x="683568" y="1629380"/>
            <a:ext cx="1500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en-US" altLang="zh-CN" sz="1400" b="1" dirty="0">
                <a:solidFill>
                  <a:schemeClr val="bg1"/>
                </a:solidFill>
                <a:ea typeface="宋体" panose="02010600030101010101" pitchFamily="2" charset="-122"/>
              </a:rPr>
              <a:t>1</a:t>
            </a:r>
            <a:r>
              <a:rPr lang="zh-CN" altLang="en-US" sz="1400" b="1" dirty="0">
                <a:solidFill>
                  <a:schemeClr val="bg1"/>
                </a:solidFill>
                <a:ea typeface="宋体" panose="02010600030101010101" pitchFamily="2" charset="-122"/>
              </a:rPr>
              <a:t>、澄清部门职责</a:t>
            </a:r>
          </a:p>
        </p:txBody>
      </p:sp>
      <p:sp>
        <p:nvSpPr>
          <p:cNvPr id="43" name="Rectangle 38"/>
          <p:cNvSpPr>
            <a:spLocks noChangeArrowheads="1"/>
          </p:cNvSpPr>
          <p:nvPr/>
        </p:nvSpPr>
        <p:spPr bwMode="gray">
          <a:xfrm>
            <a:off x="3131840" y="1484784"/>
            <a:ext cx="2544155"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solidFill>
                <a:schemeClr val="bg1"/>
              </a:solidFill>
              <a:ea typeface="DotumChe" pitchFamily="49" charset="-127"/>
            </a:endParaRPr>
          </a:p>
        </p:txBody>
      </p:sp>
      <p:sp>
        <p:nvSpPr>
          <p:cNvPr id="44" name="Text Box 39"/>
          <p:cNvSpPr txBox="1">
            <a:spLocks noChangeArrowheads="1"/>
          </p:cNvSpPr>
          <p:nvPr/>
        </p:nvSpPr>
        <p:spPr bwMode="auto">
          <a:xfrm>
            <a:off x="3131840" y="1629380"/>
            <a:ext cx="23864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1400" b="1" dirty="0">
                <a:solidFill>
                  <a:schemeClr val="bg1"/>
                </a:solidFill>
                <a:ea typeface="宋体" panose="02010600030101010101" pitchFamily="2" charset="-122"/>
              </a:rPr>
              <a:t>2</a:t>
            </a:r>
            <a:r>
              <a:rPr lang="zh-CN" altLang="en-US" sz="1400" b="1" dirty="0">
                <a:solidFill>
                  <a:schemeClr val="bg1"/>
                </a:solidFill>
                <a:ea typeface="宋体" panose="02010600030101010101" pitchFamily="2" charset="-122"/>
              </a:rPr>
              <a:t>、职责匹配、职位设置优化</a:t>
            </a:r>
          </a:p>
        </p:txBody>
      </p:sp>
      <p:sp>
        <p:nvSpPr>
          <p:cNvPr id="45" name="Rectangle 40"/>
          <p:cNvSpPr>
            <a:spLocks noChangeArrowheads="1"/>
          </p:cNvSpPr>
          <p:nvPr/>
        </p:nvSpPr>
        <p:spPr bwMode="gray">
          <a:xfrm>
            <a:off x="6012160" y="1484784"/>
            <a:ext cx="2736304"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solidFill>
                <a:schemeClr val="bg1"/>
              </a:solidFill>
              <a:ea typeface="DotumChe" pitchFamily="49" charset="-127"/>
            </a:endParaRPr>
          </a:p>
        </p:txBody>
      </p:sp>
      <p:sp>
        <p:nvSpPr>
          <p:cNvPr id="46" name="Text Box 41"/>
          <p:cNvSpPr txBox="1">
            <a:spLocks noChangeArrowheads="1"/>
          </p:cNvSpPr>
          <p:nvPr/>
        </p:nvSpPr>
        <p:spPr bwMode="auto">
          <a:xfrm>
            <a:off x="6084168" y="1629380"/>
            <a:ext cx="26642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1400" b="1" dirty="0">
                <a:solidFill>
                  <a:schemeClr val="bg1"/>
                </a:solidFill>
                <a:ea typeface="宋体" panose="02010600030101010101" pitchFamily="2" charset="-122"/>
              </a:rPr>
              <a:t>3</a:t>
            </a:r>
            <a:r>
              <a:rPr lang="zh-CN" altLang="en-US" sz="1400" b="1" dirty="0">
                <a:solidFill>
                  <a:schemeClr val="bg1"/>
                </a:solidFill>
                <a:ea typeface="宋体" panose="02010600030101010101" pitchFamily="2" charset="-122"/>
              </a:rPr>
              <a:t>、基于上述分析，完善职位说明</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28906" t="8333" r="30469" b="8333"/>
          <a:stretch>
            <a:fillRect/>
          </a:stretch>
        </p:blipFill>
        <p:spPr bwMode="auto">
          <a:xfrm>
            <a:off x="3419872" y="1963068"/>
            <a:ext cx="2604745" cy="29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rrowheads="1"/>
          </p:cNvSpPr>
          <p:nvPr/>
        </p:nvSpPr>
        <p:spPr bwMode="auto">
          <a:xfrm rot="5400000">
            <a:off x="2312343" y="3311650"/>
            <a:ext cx="1655763" cy="304800"/>
          </a:xfrm>
          <a:prstGeom prst="triangle">
            <a:avLst>
              <a:gd name="adj" fmla="val 50000"/>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50000"/>
              </a:spcBef>
              <a:defRPr/>
            </a:pPr>
            <a:endParaRPr lang="zh-CN" altLang="en-US" smtClean="0">
              <a:ea typeface="宋体" panose="02010600030101010101" pitchFamily="2" charset="-122"/>
            </a:endParaRPr>
          </a:p>
        </p:txBody>
      </p:sp>
      <p:sp>
        <p:nvSpPr>
          <p:cNvPr id="4" name="AutoShape 5"/>
          <p:cNvSpPr>
            <a:spLocks noChangeArrowheads="1"/>
          </p:cNvSpPr>
          <p:nvPr/>
        </p:nvSpPr>
        <p:spPr bwMode="auto">
          <a:xfrm rot="5400000">
            <a:off x="5408687" y="3311650"/>
            <a:ext cx="1655763" cy="304800"/>
          </a:xfrm>
          <a:prstGeom prst="triangle">
            <a:avLst>
              <a:gd name="adj" fmla="val 50000"/>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50000"/>
              </a:spcBef>
              <a:defRPr/>
            </a:pPr>
            <a:endParaRPr lang="zh-CN" altLang="en-US" smtClean="0">
              <a:ea typeface="宋体" panose="02010600030101010101" pitchFamily="2" charset="-122"/>
            </a:endParaRPr>
          </a:p>
        </p:txBody>
      </p:sp>
      <p:sp>
        <p:nvSpPr>
          <p:cNvPr id="5" name="Text Box 6"/>
          <p:cNvSpPr txBox="1">
            <a:spLocks noChangeArrowheads="1"/>
          </p:cNvSpPr>
          <p:nvPr/>
        </p:nvSpPr>
        <p:spPr bwMode="auto">
          <a:xfrm>
            <a:off x="174114" y="5150768"/>
            <a:ext cx="3070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latinLnBrk="1" hangingPunct="1">
              <a:spcBef>
                <a:spcPct val="0"/>
              </a:spcBef>
            </a:pPr>
            <a:r>
              <a:rPr kumimoji="1" lang="zh-CN" altLang="en-US" dirty="0" smtClean="0">
                <a:latin typeface="微软雅黑" pitchFamily="34" charset="-122"/>
                <a:ea typeface="微软雅黑" pitchFamily="34" charset="-122"/>
              </a:rPr>
              <a:t>使用七要素评估法，评估基准</a:t>
            </a:r>
            <a:r>
              <a:rPr kumimoji="1" lang="zh-CN" altLang="en-US" dirty="0">
                <a:latin typeface="微软雅黑" pitchFamily="34" charset="-122"/>
                <a:ea typeface="微软雅黑" pitchFamily="34" charset="-122"/>
              </a:rPr>
              <a:t>职位评估</a:t>
            </a:r>
          </a:p>
        </p:txBody>
      </p:sp>
      <p:sp>
        <p:nvSpPr>
          <p:cNvPr id="6" name="Text Box 7"/>
          <p:cNvSpPr txBox="1">
            <a:spLocks noChangeArrowheads="1"/>
          </p:cNvSpPr>
          <p:nvPr/>
        </p:nvSpPr>
        <p:spPr bwMode="auto">
          <a:xfrm>
            <a:off x="3347864" y="5220072"/>
            <a:ext cx="2759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latinLnBrk="1" hangingPunct="1">
              <a:spcBef>
                <a:spcPct val="0"/>
              </a:spcBef>
            </a:pPr>
            <a:r>
              <a:rPr kumimoji="1" lang="zh-CN" altLang="en-US" dirty="0">
                <a:latin typeface="微软雅黑" pitchFamily="34" charset="-122"/>
                <a:ea typeface="微软雅黑" pitchFamily="34" charset="-122"/>
              </a:rPr>
              <a:t>根据职位评估的结果，</a:t>
            </a:r>
            <a:r>
              <a:rPr kumimoji="1" lang="zh-CN" altLang="en-US" dirty="0" smtClean="0">
                <a:latin typeface="微软雅黑" pitchFamily="34" charset="-122"/>
                <a:ea typeface="微软雅黑" pitchFamily="34" charset="-122"/>
              </a:rPr>
              <a:t>形成职级</a:t>
            </a:r>
            <a:r>
              <a:rPr kumimoji="1" lang="zh-CN" altLang="en-US" dirty="0">
                <a:latin typeface="微软雅黑" pitchFamily="34" charset="-122"/>
                <a:ea typeface="微软雅黑" pitchFamily="34" charset="-122"/>
              </a:rPr>
              <a:t>图</a:t>
            </a:r>
          </a:p>
        </p:txBody>
      </p:sp>
      <p:sp>
        <p:nvSpPr>
          <p:cNvPr id="7" name="Text Box 8"/>
          <p:cNvSpPr txBox="1">
            <a:spLocks noChangeArrowheads="1"/>
          </p:cNvSpPr>
          <p:nvPr/>
        </p:nvSpPr>
        <p:spPr bwMode="auto">
          <a:xfrm>
            <a:off x="6516216" y="5220072"/>
            <a:ext cx="2440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latinLnBrk="1" hangingPunct="1">
              <a:spcBef>
                <a:spcPct val="0"/>
              </a:spcBef>
            </a:pPr>
            <a:r>
              <a:rPr kumimoji="1" lang="zh-CN" altLang="en-US" dirty="0">
                <a:latin typeface="微软雅黑" pitchFamily="34" charset="-122"/>
                <a:ea typeface="微软雅黑" pitchFamily="34" charset="-122"/>
              </a:rPr>
              <a:t>根据确定</a:t>
            </a:r>
            <a:r>
              <a:rPr kumimoji="1" lang="zh-CN" altLang="en-US" dirty="0" smtClean="0">
                <a:latin typeface="微软雅黑" pitchFamily="34" charset="-122"/>
                <a:ea typeface="微软雅黑" pitchFamily="34" charset="-122"/>
              </a:rPr>
              <a:t>的总分范围，</a:t>
            </a:r>
            <a:r>
              <a:rPr kumimoji="1" lang="zh-CN" altLang="en-US" dirty="0">
                <a:latin typeface="微软雅黑" pitchFamily="34" charset="-122"/>
                <a:ea typeface="微软雅黑" pitchFamily="34" charset="-122"/>
              </a:rPr>
              <a:t>设计薪酬等级</a:t>
            </a:r>
          </a:p>
        </p:txBody>
      </p:sp>
      <p:sp>
        <p:nvSpPr>
          <p:cNvPr id="8" name="Rectangle 9"/>
          <p:cNvSpPr>
            <a:spLocks noChangeArrowheads="1"/>
          </p:cNvSpPr>
          <p:nvPr/>
        </p:nvSpPr>
        <p:spPr bwMode="gray">
          <a:xfrm>
            <a:off x="201227" y="1340768"/>
            <a:ext cx="2772074"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ea typeface="DotumChe" pitchFamily="49" charset="-127"/>
            </a:endParaRPr>
          </a:p>
        </p:txBody>
      </p:sp>
      <p:sp>
        <p:nvSpPr>
          <p:cNvPr id="9" name="Text Box 10"/>
          <p:cNvSpPr txBox="1">
            <a:spLocks noChangeArrowheads="1"/>
          </p:cNvSpPr>
          <p:nvPr/>
        </p:nvSpPr>
        <p:spPr bwMode="auto">
          <a:xfrm>
            <a:off x="683568" y="1433265"/>
            <a:ext cx="1676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en-US" altLang="zh-CN" sz="1400" b="1" dirty="0">
                <a:solidFill>
                  <a:schemeClr val="bg1"/>
                </a:solidFill>
                <a:ea typeface="宋体" panose="02010600030101010101" pitchFamily="2" charset="-122"/>
              </a:rPr>
              <a:t>4</a:t>
            </a:r>
            <a:r>
              <a:rPr lang="zh-CN" altLang="en-US" sz="1400" b="1" dirty="0">
                <a:solidFill>
                  <a:schemeClr val="bg1"/>
                </a:solidFill>
                <a:ea typeface="宋体" panose="02010600030101010101" pitchFamily="2" charset="-122"/>
              </a:rPr>
              <a:t>、职位评估</a:t>
            </a:r>
          </a:p>
        </p:txBody>
      </p:sp>
      <p:sp>
        <p:nvSpPr>
          <p:cNvPr id="10" name="Rectangle 11"/>
          <p:cNvSpPr>
            <a:spLocks noChangeArrowheads="1"/>
          </p:cNvSpPr>
          <p:nvPr/>
        </p:nvSpPr>
        <p:spPr bwMode="gray">
          <a:xfrm>
            <a:off x="3347864" y="1340768"/>
            <a:ext cx="2570584"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ea typeface="DotumChe" pitchFamily="49" charset="-127"/>
            </a:endParaRPr>
          </a:p>
        </p:txBody>
      </p:sp>
      <p:sp>
        <p:nvSpPr>
          <p:cNvPr id="11" name="Rectangle 13"/>
          <p:cNvSpPr>
            <a:spLocks noChangeArrowheads="1"/>
          </p:cNvSpPr>
          <p:nvPr/>
        </p:nvSpPr>
        <p:spPr bwMode="gray">
          <a:xfrm>
            <a:off x="6228184" y="1340768"/>
            <a:ext cx="2590800" cy="457200"/>
          </a:xfrm>
          <a:prstGeom prst="rect">
            <a:avLst/>
          </a:prstGeom>
          <a:solidFill>
            <a:srgbClr val="00CCFF"/>
          </a:solidFill>
          <a:ln w="28575" algn="ctr">
            <a:solidFill>
              <a:schemeClr val="bg1"/>
            </a:solidFill>
            <a:miter lim="800000"/>
            <a:headEnd/>
            <a:tailEnd/>
          </a:ln>
          <a:effectLst>
            <a:outerShdw dist="17961" dir="2700000" algn="ctr" rotWithShape="0">
              <a:srgbClr val="777777"/>
            </a:outerShdw>
          </a:effectLst>
        </p:spPr>
        <p:txBody>
          <a:bodyPr lIns="72000" tIns="72000" rIns="72000" bIns="72000" anchor="ctr"/>
          <a:lstStyle>
            <a:lvl1pPr marL="100013" indent="-100013"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eaLnBrk="1" hangingPunct="1">
              <a:spcBef>
                <a:spcPct val="0"/>
              </a:spcBef>
            </a:pPr>
            <a:endParaRPr kumimoji="1" lang="en-US" altLang="ko-KR" sz="1400" b="1">
              <a:ea typeface="DotumChe" pitchFamily="49" charset="-127"/>
            </a:endParaRPr>
          </a:p>
        </p:txBody>
      </p:sp>
      <p:sp>
        <p:nvSpPr>
          <p:cNvPr id="12" name="Text Box 14"/>
          <p:cNvSpPr txBox="1">
            <a:spLocks noChangeArrowheads="1"/>
          </p:cNvSpPr>
          <p:nvPr/>
        </p:nvSpPr>
        <p:spPr bwMode="auto">
          <a:xfrm>
            <a:off x="6515099" y="1447131"/>
            <a:ext cx="2233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pPr>
            <a:r>
              <a:rPr lang="en-US" altLang="zh-CN" sz="1400" b="1" dirty="0">
                <a:solidFill>
                  <a:schemeClr val="bg1"/>
                </a:solidFill>
                <a:ea typeface="宋体" panose="02010600030101010101" pitchFamily="2" charset="-122"/>
              </a:rPr>
              <a:t>6</a:t>
            </a:r>
            <a:r>
              <a:rPr lang="zh-CN" altLang="en-US" sz="1400" b="1" dirty="0">
                <a:solidFill>
                  <a:schemeClr val="bg1"/>
                </a:solidFill>
                <a:ea typeface="宋体" panose="02010600030101010101" pitchFamily="2" charset="-122"/>
              </a:rPr>
              <a:t>、确定薪酬等级</a:t>
            </a:r>
          </a:p>
        </p:txBody>
      </p:sp>
      <p:sp>
        <p:nvSpPr>
          <p:cNvPr id="13" name="Text Box 76"/>
          <p:cNvSpPr txBox="1">
            <a:spLocks noChangeArrowheads="1"/>
          </p:cNvSpPr>
          <p:nvPr/>
        </p:nvSpPr>
        <p:spPr bwMode="auto">
          <a:xfrm>
            <a:off x="3563888" y="1447131"/>
            <a:ext cx="1676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en-US" altLang="zh-CN" sz="1400" b="1" dirty="0">
                <a:solidFill>
                  <a:schemeClr val="bg1"/>
                </a:solidFill>
                <a:ea typeface="宋体" panose="02010600030101010101" pitchFamily="2" charset="-122"/>
              </a:rPr>
              <a:t>5</a:t>
            </a:r>
            <a:r>
              <a:rPr lang="zh-CN" altLang="en-US" sz="1400" b="1" dirty="0">
                <a:solidFill>
                  <a:schemeClr val="bg1"/>
                </a:solidFill>
                <a:ea typeface="宋体" panose="02010600030101010101" pitchFamily="2" charset="-122"/>
              </a:rPr>
              <a:t>、形成职级图</a:t>
            </a:r>
          </a:p>
        </p:txBody>
      </p:sp>
      <p:pic>
        <p:nvPicPr>
          <p:cNvPr id="14" name="图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209" y="2281514"/>
            <a:ext cx="2776607" cy="2176087"/>
          </a:xfrm>
          <a:prstGeom prst="rect">
            <a:avLst/>
          </a:prstGeom>
        </p:spPr>
      </p:pic>
      <p:pic>
        <p:nvPicPr>
          <p:cNvPr id="15" name="图片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208" y="2188272"/>
            <a:ext cx="2282000" cy="3031800"/>
          </a:xfrm>
          <a:prstGeom prst="rect">
            <a:avLst/>
          </a:prstGeom>
        </p:spPr>
      </p:pic>
      <p:sp>
        <p:nvSpPr>
          <p:cNvPr id="16" name="标题 1"/>
          <p:cNvSpPr txBox="1">
            <a:spLocks/>
          </p:cNvSpPr>
          <p:nvPr/>
        </p:nvSpPr>
        <p:spPr>
          <a:xfrm>
            <a:off x="530970" y="485800"/>
            <a:ext cx="5781328" cy="56693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职位评估流程</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a:xfrm>
            <a:off x="530970" y="485800"/>
            <a:ext cx="5781328" cy="56693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latin typeface="微软雅黑" panose="020B0503020204020204" pitchFamily="34" charset="-122"/>
                <a:ea typeface="微软雅黑" panose="020B0503020204020204" pitchFamily="34" charset="-122"/>
                <a:cs typeface="微软雅黑"/>
              </a:rPr>
              <a:t>目前主要的评估方法</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graphicFrame>
        <p:nvGraphicFramePr>
          <p:cNvPr id="18" name="表格 17"/>
          <p:cNvGraphicFramePr>
            <a:graphicFrameLocks noGrp="1"/>
          </p:cNvGraphicFramePr>
          <p:nvPr/>
        </p:nvGraphicFramePr>
        <p:xfrm>
          <a:off x="683568" y="1268760"/>
          <a:ext cx="7848872" cy="3914413"/>
        </p:xfrm>
        <a:graphic>
          <a:graphicData uri="http://schemas.openxmlformats.org/drawingml/2006/table">
            <a:tbl>
              <a:tblPr firstRow="1" bandRow="1">
                <a:tableStyleId>{5C22544A-7EE6-4342-B048-85BDC9FD1C3A}</a:tableStyleId>
              </a:tblPr>
              <a:tblGrid>
                <a:gridCol w="806893"/>
                <a:gridCol w="953601"/>
                <a:gridCol w="1393725"/>
                <a:gridCol w="1467079"/>
                <a:gridCol w="1320371"/>
                <a:gridCol w="1907203"/>
              </a:tblGrid>
              <a:tr h="475253">
                <a:tc>
                  <a:txBody>
                    <a:bodyPr/>
                    <a:lstStyle/>
                    <a:p>
                      <a:pPr algn="ctr">
                        <a:lnSpc>
                          <a:spcPts val="2200"/>
                        </a:lnSpc>
                      </a:pPr>
                      <a:r>
                        <a:rPr lang="zh-CN" altLang="en-US" sz="1400" dirty="0" smtClean="0">
                          <a:latin typeface="微软雅黑" pitchFamily="34" charset="-122"/>
                          <a:ea typeface="微软雅黑" pitchFamily="34" charset="-122"/>
                        </a:rPr>
                        <a:t>方  法</a:t>
                      </a:r>
                      <a:endParaRPr lang="zh-CN" altLang="en-US" sz="1400" dirty="0">
                        <a:latin typeface="微软雅黑" pitchFamily="34" charset="-122"/>
                        <a:ea typeface="微软雅黑" pitchFamily="34" charset="-122"/>
                      </a:endParaRPr>
                    </a:p>
                  </a:txBody>
                  <a:tcPr/>
                </a:tc>
                <a:tc>
                  <a:txBody>
                    <a:bodyPr/>
                    <a:lstStyle/>
                    <a:p>
                      <a:pPr algn="ctr">
                        <a:lnSpc>
                          <a:spcPts val="2200"/>
                        </a:lnSpc>
                      </a:pPr>
                      <a:r>
                        <a:rPr lang="zh-CN" altLang="en-US" sz="1400" dirty="0" smtClean="0">
                          <a:latin typeface="微软雅黑" pitchFamily="34" charset="-122"/>
                          <a:ea typeface="微软雅黑" pitchFamily="34" charset="-122"/>
                        </a:rPr>
                        <a:t>是否量化</a:t>
                      </a:r>
                      <a:endParaRPr lang="zh-CN" altLang="en-US" sz="1400" dirty="0">
                        <a:latin typeface="微软雅黑" pitchFamily="34" charset="-122"/>
                        <a:ea typeface="微软雅黑" pitchFamily="34" charset="-122"/>
                      </a:endParaRPr>
                    </a:p>
                  </a:txBody>
                  <a:tcPr/>
                </a:tc>
                <a:tc>
                  <a:txBody>
                    <a:bodyPr/>
                    <a:lstStyle/>
                    <a:p>
                      <a:pPr algn="ctr">
                        <a:lnSpc>
                          <a:spcPts val="2200"/>
                        </a:lnSpc>
                      </a:pPr>
                      <a:r>
                        <a:rPr lang="zh-CN" altLang="en-US" sz="1400" dirty="0" smtClean="0">
                          <a:latin typeface="微软雅黑" pitchFamily="34" charset="-122"/>
                          <a:ea typeface="微软雅黑" pitchFamily="34" charset="-122"/>
                        </a:rPr>
                        <a:t>评价对象</a:t>
                      </a:r>
                      <a:endParaRPr lang="zh-CN" altLang="en-US" sz="1400" dirty="0">
                        <a:latin typeface="微软雅黑" pitchFamily="34" charset="-122"/>
                        <a:ea typeface="微软雅黑" pitchFamily="34" charset="-122"/>
                      </a:endParaRPr>
                    </a:p>
                  </a:txBody>
                  <a:tcPr/>
                </a:tc>
                <a:tc>
                  <a:txBody>
                    <a:bodyPr/>
                    <a:lstStyle/>
                    <a:p>
                      <a:pPr algn="ctr">
                        <a:lnSpc>
                          <a:spcPts val="2200"/>
                        </a:lnSpc>
                      </a:pPr>
                      <a:r>
                        <a:rPr lang="zh-CN" altLang="en-US" sz="1400" dirty="0" smtClean="0">
                          <a:latin typeface="微软雅黑" pitchFamily="34" charset="-122"/>
                          <a:ea typeface="微软雅黑" pitchFamily="34" charset="-122"/>
                        </a:rPr>
                        <a:t>比较的方法</a:t>
                      </a:r>
                      <a:endParaRPr lang="zh-CN" altLang="en-US" sz="1400" dirty="0">
                        <a:latin typeface="微软雅黑" pitchFamily="34" charset="-122"/>
                        <a:ea typeface="微软雅黑" pitchFamily="34" charset="-122"/>
                      </a:endParaRPr>
                    </a:p>
                  </a:txBody>
                  <a:tcPr/>
                </a:tc>
                <a:tc>
                  <a:txBody>
                    <a:bodyPr/>
                    <a:lstStyle/>
                    <a:p>
                      <a:pPr algn="ctr">
                        <a:lnSpc>
                          <a:spcPts val="2200"/>
                        </a:lnSpc>
                      </a:pPr>
                      <a:r>
                        <a:rPr lang="zh-CN" altLang="en-US" sz="1400" dirty="0" smtClean="0">
                          <a:latin typeface="微软雅黑" pitchFamily="34" charset="-122"/>
                          <a:ea typeface="微软雅黑" pitchFamily="34" charset="-122"/>
                        </a:rPr>
                        <a:t>优  点</a:t>
                      </a:r>
                      <a:endParaRPr lang="zh-CN" altLang="en-US" sz="1400" dirty="0">
                        <a:latin typeface="微软雅黑" pitchFamily="34" charset="-122"/>
                        <a:ea typeface="微软雅黑" pitchFamily="34" charset="-122"/>
                      </a:endParaRPr>
                    </a:p>
                  </a:txBody>
                  <a:tcPr/>
                </a:tc>
                <a:tc>
                  <a:txBody>
                    <a:bodyPr/>
                    <a:lstStyle/>
                    <a:p>
                      <a:pPr algn="ctr">
                        <a:lnSpc>
                          <a:spcPts val="2200"/>
                        </a:lnSpc>
                      </a:pPr>
                      <a:r>
                        <a:rPr lang="zh-CN" altLang="en-US" sz="1400" dirty="0" smtClean="0">
                          <a:latin typeface="微软雅黑" pitchFamily="34" charset="-122"/>
                          <a:ea typeface="微软雅黑" pitchFamily="34" charset="-122"/>
                        </a:rPr>
                        <a:t>缺  点</a:t>
                      </a:r>
                      <a:endParaRPr lang="zh-CN" altLang="en-US" sz="1400" dirty="0">
                        <a:latin typeface="微软雅黑" pitchFamily="34" charset="-122"/>
                        <a:ea typeface="微软雅黑" pitchFamily="34" charset="-122"/>
                      </a:endParaRPr>
                    </a:p>
                  </a:txBody>
                  <a:tcPr/>
                </a:tc>
              </a:tr>
              <a:tr h="475253">
                <a:tc>
                  <a:txBody>
                    <a:bodyPr/>
                    <a:lstStyle/>
                    <a:p>
                      <a:pPr algn="ctr">
                        <a:lnSpc>
                          <a:spcPts val="2200"/>
                        </a:lnSpc>
                      </a:pPr>
                      <a:r>
                        <a:rPr lang="zh-CN" altLang="en-US" sz="1400" dirty="0" smtClean="0">
                          <a:latin typeface="微软雅黑" pitchFamily="34" charset="-122"/>
                          <a:ea typeface="微软雅黑" pitchFamily="34" charset="-122"/>
                        </a:rPr>
                        <a:t>岗位排序法</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否</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对岗位整体进行评价</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是在岗位与岗位之间进行比较</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简单、操作容易</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主观性大，无法准确确定相对价值</a:t>
                      </a:r>
                      <a:endParaRPr lang="zh-CN" altLang="en-US" sz="1400" dirty="0">
                        <a:latin typeface="微软雅黑" pitchFamily="34" charset="-122"/>
                        <a:ea typeface="微软雅黑" pitchFamily="34" charset="-122"/>
                      </a:endParaRPr>
                    </a:p>
                  </a:txBody>
                  <a:tcPr anchor="ctr"/>
                </a:tc>
              </a:tr>
              <a:tr h="475253">
                <a:tc>
                  <a:txBody>
                    <a:bodyPr/>
                    <a:lstStyle/>
                    <a:p>
                      <a:pPr algn="ctr">
                        <a:lnSpc>
                          <a:spcPts val="2200"/>
                        </a:lnSpc>
                      </a:pPr>
                      <a:r>
                        <a:rPr lang="zh-CN" altLang="en-US" sz="1400" dirty="0" smtClean="0">
                          <a:latin typeface="微软雅黑" pitchFamily="34" charset="-122"/>
                          <a:ea typeface="微软雅黑" pitchFamily="34" charset="-122"/>
                        </a:rPr>
                        <a:t>岗位分类法</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否</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对岗位整体进行评价</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是将岗位与特定的级别标准进行比较</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灵活性高、可以用于大型组织</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对岗位等级的划分和界定存在一定人难度、无法确定相对价值。</a:t>
                      </a:r>
                      <a:endParaRPr lang="zh-CN" altLang="en-US" sz="1400" dirty="0">
                        <a:latin typeface="微软雅黑" pitchFamily="34" charset="-122"/>
                        <a:ea typeface="微软雅黑" pitchFamily="34" charset="-122"/>
                      </a:endParaRPr>
                    </a:p>
                  </a:txBody>
                  <a:tcPr anchor="ctr"/>
                </a:tc>
              </a:tr>
              <a:tr h="475253">
                <a:tc>
                  <a:txBody>
                    <a:bodyPr/>
                    <a:lstStyle/>
                    <a:p>
                      <a:pPr algn="ctr">
                        <a:lnSpc>
                          <a:spcPts val="2200"/>
                        </a:lnSpc>
                      </a:pPr>
                      <a:r>
                        <a:rPr lang="zh-CN" altLang="en-US" sz="1400" dirty="0" smtClean="0">
                          <a:latin typeface="微软雅黑" pitchFamily="34" charset="-122"/>
                          <a:ea typeface="微软雅黑" pitchFamily="34" charset="-122"/>
                        </a:rPr>
                        <a:t>因素比较法</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是</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对岗位要素进行评价</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在岗位与岗位之间进行比较</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可以较准确确定相对价值</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因素的选择困难、市场工资随时在变化</a:t>
                      </a:r>
                      <a:endParaRPr lang="zh-CN" altLang="en-US" sz="1400" dirty="0">
                        <a:latin typeface="微软雅黑" pitchFamily="34" charset="-122"/>
                        <a:ea typeface="微软雅黑" pitchFamily="34" charset="-122"/>
                      </a:endParaRPr>
                    </a:p>
                  </a:txBody>
                  <a:tcPr anchor="ctr"/>
                </a:tc>
              </a:tr>
              <a:tr h="475253">
                <a:tc>
                  <a:txBody>
                    <a:bodyPr/>
                    <a:lstStyle/>
                    <a:p>
                      <a:pPr algn="ctr">
                        <a:lnSpc>
                          <a:spcPts val="2200"/>
                        </a:lnSpc>
                      </a:pPr>
                      <a:r>
                        <a:rPr lang="zh-CN" altLang="en-US" sz="1400" dirty="0" smtClean="0">
                          <a:latin typeface="微软雅黑" pitchFamily="34" charset="-122"/>
                          <a:ea typeface="微软雅黑" pitchFamily="34" charset="-122"/>
                        </a:rPr>
                        <a:t>要素计点法</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是</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对岗位要素进行评价</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将岗位与特定的级别标准进行比较</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可以较准确确定相对价值、适用于多类型岗位</a:t>
                      </a:r>
                      <a:endParaRPr lang="zh-CN" altLang="en-US" sz="1400" dirty="0">
                        <a:latin typeface="微软雅黑" pitchFamily="34" charset="-122"/>
                        <a:ea typeface="微软雅黑" pitchFamily="34" charset="-122"/>
                      </a:endParaRPr>
                    </a:p>
                  </a:txBody>
                  <a:tcPr anchor="ctr"/>
                </a:tc>
                <a:tc>
                  <a:txBody>
                    <a:bodyPr/>
                    <a:lstStyle/>
                    <a:p>
                      <a:pPr algn="ctr">
                        <a:lnSpc>
                          <a:spcPts val="2200"/>
                        </a:lnSpc>
                      </a:pPr>
                      <a:r>
                        <a:rPr lang="zh-CN" altLang="en-US" sz="1400" dirty="0" smtClean="0">
                          <a:latin typeface="微软雅黑" pitchFamily="34" charset="-122"/>
                          <a:ea typeface="微软雅黑" pitchFamily="34" charset="-122"/>
                        </a:rPr>
                        <a:t>工作量大，费时费力</a:t>
                      </a:r>
                      <a:endParaRPr lang="zh-CN" altLang="en-US" sz="1400" dirty="0">
                        <a:latin typeface="微软雅黑" pitchFamily="34" charset="-122"/>
                        <a:ea typeface="微软雅黑" pitchFamily="34" charset="-122"/>
                      </a:endParaRPr>
                    </a:p>
                  </a:txBody>
                  <a:tcPr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874" name="Group 2"/>
          <p:cNvGraphicFramePr>
            <a:graphicFrameLocks noGrp="1"/>
          </p:cNvGraphicFramePr>
          <p:nvPr>
            <p:extLst>
              <p:ext uri="{D42A27DB-BD31-4B8C-83A1-F6EECF244321}">
                <p14:modId xmlns:p14="http://schemas.microsoft.com/office/powerpoint/2010/main" val="162885927"/>
              </p:ext>
            </p:extLst>
          </p:nvPr>
        </p:nvGraphicFramePr>
        <p:xfrm>
          <a:off x="556026" y="1560483"/>
          <a:ext cx="8048422" cy="4265615"/>
        </p:xfrm>
        <a:graphic>
          <a:graphicData uri="http://schemas.openxmlformats.org/drawingml/2006/table">
            <a:tbl>
              <a:tblPr/>
              <a:tblGrid>
                <a:gridCol w="522784"/>
                <a:gridCol w="828894"/>
                <a:gridCol w="720080"/>
                <a:gridCol w="1152128"/>
                <a:gridCol w="1195714"/>
                <a:gridCol w="1180550"/>
                <a:gridCol w="1224136"/>
                <a:gridCol w="1224136"/>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参考</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管理</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专业职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级</a:t>
                      </a:r>
                      <a:endParaRPr kumimoji="1" lang="zh-TW"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点数</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技术职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研发职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资讯职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业务职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行政职</a:t>
                      </a:r>
                      <a:endParaRPr kumimoji="1" lang="zh-TW"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511-600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处长</a:t>
                      </a: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431-510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处长</a:t>
                      </a: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二</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总工程师</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总工程师</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371-439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经理</a:t>
                      </a: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主办工程师一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正研究员一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高级系统分析师一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高级业务员一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XX</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专员一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311-370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经理</a:t>
                      </a: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二</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主办工程师二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正研究员二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高级系统分析师二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高级业务员二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XX</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专员二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251-310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主任</a:t>
                      </a: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高级工程师一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副研究员一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系统分析师一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业务专员一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XX</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专员一</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211-250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主任</a:t>
                      </a: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二</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高级工程师二</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副研究员二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系统分析师二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业务专员二</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XX</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专员一</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181-250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班长</a:t>
                      </a: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工程师一</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工程师一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程序设计师一</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高级业务代表</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高级事务员</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151-180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班长</a:t>
                      </a: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二</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工程师二</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工程师二</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程序设计师二</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业务代表</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事务员</a:t>
                      </a:r>
                      <a:endPar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131-150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技术员</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111-130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助理技术员</a:t>
                      </a:r>
                      <a:endParaRPr kumimoji="1" lang="zh-TW"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78" name="Rectangle 3"/>
          <p:cNvSpPr txBox="1">
            <a:spLocks noChangeArrowheads="1"/>
          </p:cNvSpPr>
          <p:nvPr/>
        </p:nvSpPr>
        <p:spPr bwMode="auto">
          <a:xfrm>
            <a:off x="179512" y="549399"/>
            <a:ext cx="5327947" cy="863377"/>
          </a:xfrm>
          <a:prstGeom prst="rect">
            <a:avLst/>
          </a:prstGeom>
          <a:noFill/>
          <a:ln w="9525">
            <a:noFill/>
            <a:miter lim="800000"/>
            <a:headEnd/>
            <a:tailEnd/>
          </a:ln>
        </p:spPr>
        <p:txBody>
          <a:bodyPr/>
          <a:lstStyle/>
          <a:p>
            <a:pPr marL="342900" indent="-342900">
              <a:spcBef>
                <a:spcPct val="20000"/>
              </a:spcBef>
            </a:pPr>
            <a:r>
              <a:rPr lang="zh-CN" altLang="en-US" sz="2000" b="1" dirty="0" smtClean="0">
                <a:latin typeface="微软雅黑" panose="020B0503020204020204" pitchFamily="34" charset="-122"/>
                <a:ea typeface="微软雅黑" panose="020B0503020204020204" pitchFamily="34" charset="-122"/>
              </a:rPr>
              <a:t>     职位</a:t>
            </a:r>
            <a:r>
              <a:rPr lang="zh-CN" altLang="en-US" sz="2000" b="1" dirty="0">
                <a:latin typeface="微软雅黑" panose="020B0503020204020204" pitchFamily="34" charset="-122"/>
                <a:ea typeface="微软雅黑" panose="020B0503020204020204" pitchFamily="34" charset="-122"/>
              </a:rPr>
              <a:t>评估是指通过一些方法来</a:t>
            </a:r>
            <a:r>
              <a:rPr lang="zh-CN" altLang="en-US" sz="2000" b="1" dirty="0" smtClean="0">
                <a:latin typeface="微软雅黑" panose="020B0503020204020204" pitchFamily="34" charset="-122"/>
                <a:ea typeface="微软雅黑" panose="020B0503020204020204" pitchFamily="34" charset="-122"/>
              </a:rPr>
              <a:t>确定企业内</a:t>
            </a:r>
            <a:r>
              <a:rPr lang="zh-CN" altLang="en-US" sz="2000" b="1" dirty="0">
                <a:latin typeface="微软雅黑" panose="020B0503020204020204" pitchFamily="34" charset="-122"/>
                <a:ea typeface="微软雅黑" panose="020B0503020204020204" pitchFamily="34" charset="-122"/>
              </a:rPr>
              <a:t>部工作与工作之间的相对价值。</a:t>
            </a:r>
          </a:p>
        </p:txBody>
      </p:sp>
      <p:sp>
        <p:nvSpPr>
          <p:cNvPr id="4" name="TextBox 3"/>
          <p:cNvSpPr txBox="1"/>
          <p:nvPr/>
        </p:nvSpPr>
        <p:spPr>
          <a:xfrm rot="18174739">
            <a:off x="7748283" y="1183550"/>
            <a:ext cx="700833" cy="400110"/>
          </a:xfrm>
          <a:prstGeom prst="rect">
            <a:avLst/>
          </a:prstGeom>
          <a:noFill/>
          <a:ln w="38100">
            <a:solidFill>
              <a:srgbClr val="FF0000"/>
            </a:solidFill>
            <a:prstDash val="dashDot"/>
          </a:ln>
        </p:spPr>
        <p:txBody>
          <a:bodyPr wrap="none" rtlCol="0">
            <a:spAutoFit/>
          </a:bodyPr>
          <a:lstStyle/>
          <a:p>
            <a:r>
              <a:rPr lang="zh-CN" altLang="en-US" sz="2000" b="1" dirty="0" smtClean="0">
                <a:solidFill>
                  <a:srgbClr val="FF0000"/>
                </a:solidFill>
              </a:rPr>
              <a:t>举例</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1050925" y="651984"/>
            <a:ext cx="1417055" cy="462307"/>
          </a:xfrm>
          <a:prstGeom prst="rect">
            <a:avLst/>
          </a:prstGeom>
          <a:noFill/>
          <a:ln w="9525">
            <a:noFill/>
            <a:miter lim="800000"/>
            <a:headEnd/>
            <a:tailEnd/>
          </a:ln>
        </p:spPr>
        <p:txBody>
          <a:bodyPr wrap="none" lIns="92075" tIns="46038" rIns="92075" bIns="46038">
            <a:spAutoFit/>
          </a:bodyPr>
          <a:lstStyle/>
          <a:p>
            <a:pPr defTabSz="762000" eaLnBrk="0" hangingPunct="0"/>
            <a:r>
              <a:rPr kumimoji="0" lang="zh-CN" altLang="en-US" sz="2400" b="1" dirty="0">
                <a:latin typeface="微软雅黑" panose="020B0503020204020204" pitchFamily="34" charset="-122"/>
                <a:ea typeface="微软雅黑" panose="020B0503020204020204" pitchFamily="34" charset="-122"/>
              </a:rPr>
              <a:t>职位评估</a:t>
            </a:r>
          </a:p>
        </p:txBody>
      </p:sp>
      <p:sp>
        <p:nvSpPr>
          <p:cNvPr id="8" name="矩形 7"/>
          <p:cNvSpPr/>
          <p:nvPr/>
        </p:nvSpPr>
        <p:spPr>
          <a:xfrm>
            <a:off x="1043608" y="1708188"/>
            <a:ext cx="3312368" cy="240065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nSpc>
                <a:spcPts val="2500"/>
              </a:lnSpc>
              <a:spcAft>
                <a:spcPts val="600"/>
              </a:spcAft>
              <a:defRPr/>
            </a:pPr>
            <a:r>
              <a:rPr lang="zh-CN" altLang="en-US" b="1" dirty="0" smtClean="0">
                <a:latin typeface="微软雅黑" panose="020B0503020204020204" pitchFamily="34" charset="-122"/>
                <a:ea typeface="微软雅黑" panose="020B0503020204020204" pitchFamily="34" charset="-122"/>
              </a:rPr>
              <a:t>是</a:t>
            </a:r>
            <a:endParaRPr lang="en-US" altLang="zh-CN" b="1" dirty="0" smtClean="0">
              <a:latin typeface="微软雅黑" panose="020B0503020204020204" pitchFamily="34" charset="-122"/>
              <a:ea typeface="微软雅黑" panose="020B0503020204020204" pitchFamily="34" charset="-122"/>
            </a:endParaRPr>
          </a:p>
          <a:p>
            <a:pPr>
              <a:lnSpc>
                <a:spcPts val="2500"/>
              </a:lnSpc>
              <a:spcAft>
                <a:spcPts val="600"/>
              </a:spcAft>
              <a:defRPr/>
            </a:pPr>
            <a:endParaRPr lang="en-US" altLang="zh-CN" b="1" dirty="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对比性的：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判断性的；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层次分明的；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以工作为中心的。</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4788024" y="1700808"/>
            <a:ext cx="3312368" cy="240065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nSpc>
                <a:spcPts val="2500"/>
              </a:lnSpc>
              <a:spcAft>
                <a:spcPts val="600"/>
              </a:spcAft>
              <a:defRPr/>
            </a:pPr>
            <a:r>
              <a:rPr lang="zh-CN" altLang="en-US" b="1" dirty="0" smtClean="0">
                <a:latin typeface="微软雅黑" panose="020B0503020204020204" pitchFamily="34" charset="-122"/>
                <a:ea typeface="微软雅黑" panose="020B0503020204020204" pitchFamily="34" charset="-122"/>
              </a:rPr>
              <a:t>不是</a:t>
            </a:r>
            <a:endParaRPr lang="en-US" altLang="zh-CN" b="1" dirty="0" smtClean="0">
              <a:latin typeface="微软雅黑" panose="020B0503020204020204" pitchFamily="34" charset="-122"/>
              <a:ea typeface="微软雅黑" panose="020B0503020204020204" pitchFamily="34" charset="-122"/>
            </a:endParaRPr>
          </a:p>
          <a:p>
            <a:pPr>
              <a:lnSpc>
                <a:spcPts val="2500"/>
              </a:lnSpc>
              <a:spcAft>
                <a:spcPts val="600"/>
              </a:spcAft>
              <a:defRPr/>
            </a:pPr>
            <a:endParaRPr lang="en-US" altLang="zh-CN" b="1" dirty="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绝对的：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科学的；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无层次的；</a:t>
            </a:r>
            <a:endParaRPr lang="en-US" altLang="zh-CN" sz="1600" dirty="0" smtClean="0">
              <a:latin typeface="微软雅黑" panose="020B0503020204020204" pitchFamily="34" charset="-122"/>
              <a:ea typeface="微软雅黑" panose="020B0503020204020204" pitchFamily="34" charset="-122"/>
            </a:endParaRPr>
          </a:p>
          <a:p>
            <a:pPr>
              <a:lnSpc>
                <a:spcPts val="2500"/>
              </a:lnSpc>
              <a:spcAft>
                <a:spcPts val="600"/>
              </a:spcAft>
              <a:buFont typeface="Wingdings" pitchFamily="2" charset="2"/>
              <a:buChar char="u"/>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以人为中心的。</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00113" y="476250"/>
            <a:ext cx="7543800" cy="685800"/>
          </a:xfrm>
        </p:spPr>
        <p:txBody>
          <a:bodyPr>
            <a:no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职位评估的流程</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成立并培训评估小组</a:t>
            </a:r>
          </a:p>
        </p:txBody>
      </p:sp>
      <p:sp>
        <p:nvSpPr>
          <p:cNvPr id="49155" name="Rectangle 3"/>
          <p:cNvSpPr>
            <a:spLocks noGrp="1" noChangeArrowheads="1"/>
          </p:cNvSpPr>
          <p:nvPr>
            <p:ph type="body" idx="1"/>
          </p:nvPr>
        </p:nvSpPr>
        <p:spPr>
          <a:xfrm>
            <a:off x="611188" y="1484313"/>
            <a:ext cx="7777162" cy="4176935"/>
          </a:xfrm>
        </p:spPr>
        <p:txBody>
          <a:bodyPr>
            <a:normAutofit/>
          </a:bodyPr>
          <a:lstStyle/>
          <a:p>
            <a:pPr eaLnBrk="1" hangingPunct="1">
              <a:lnSpc>
                <a:spcPct val="90000"/>
              </a:lnSpc>
              <a:spcAft>
                <a:spcPts val="300"/>
              </a:spcAft>
            </a:pPr>
            <a:r>
              <a:rPr lang="zh-CN" altLang="en-US" sz="1600" b="1" dirty="0" smtClean="0">
                <a:latin typeface="微软雅黑" panose="020B0503020204020204" pitchFamily="34" charset="-122"/>
                <a:ea typeface="微软雅黑" panose="020B0503020204020204" pitchFamily="34" charset="-122"/>
              </a:rPr>
              <a:t>选择标准职位</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90000"/>
              </a:lnSpc>
              <a:spcAft>
                <a:spcPts val="300"/>
              </a:spcAft>
            </a:pPr>
            <a:r>
              <a:rPr lang="zh-CN" altLang="en-US" sz="1600" b="1" dirty="0" smtClean="0">
                <a:latin typeface="微软雅黑" panose="020B0503020204020204" pitchFamily="34" charset="-122"/>
                <a:ea typeface="微软雅黑" panose="020B0503020204020204" pitchFamily="34" charset="-122"/>
              </a:rPr>
              <a:t>评估小组的构成</a:t>
            </a:r>
            <a:r>
              <a:rPr lang="zh-CN" altLang="en-US" sz="1600" dirty="0" smtClean="0">
                <a:latin typeface="微软雅黑" panose="020B0503020204020204" pitchFamily="34" charset="-122"/>
                <a:ea typeface="微软雅黑" panose="020B0503020204020204" pitchFamily="34" charset="-122"/>
              </a:rPr>
              <a:t>；</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外部专家</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高层管理者</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各部门经理</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员工代表</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专业组与评审组</a:t>
            </a:r>
          </a:p>
          <a:p>
            <a:pPr eaLnBrk="1" hangingPunct="1">
              <a:lnSpc>
                <a:spcPct val="90000"/>
              </a:lnSpc>
              <a:spcAft>
                <a:spcPts val="300"/>
              </a:spcAft>
            </a:pPr>
            <a:r>
              <a:rPr lang="zh-CN" altLang="en-US" sz="1600" b="1" dirty="0" smtClean="0">
                <a:latin typeface="微软雅黑" panose="020B0503020204020204" pitchFamily="34" charset="-122"/>
                <a:ea typeface="微软雅黑" panose="020B0503020204020204" pitchFamily="34" charset="-122"/>
              </a:rPr>
              <a:t>评估小组的规则</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代表公司利益，而不是某个部门的利益。</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您评估的是岗位而不是该岗位的任职者。</a:t>
            </a:r>
          </a:p>
          <a:p>
            <a:pPr lvl="1" eaLnBrk="1" hangingPunct="1">
              <a:lnSpc>
                <a:spcPct val="90000"/>
              </a:lnSpc>
              <a:spcAft>
                <a:spcPts val="300"/>
              </a:spcAft>
            </a:pPr>
            <a:r>
              <a:rPr lang="zh-CN" altLang="en-US" sz="1600" dirty="0" smtClean="0">
                <a:latin typeface="微软雅黑" panose="020B0503020204020204" pitchFamily="34" charset="-122"/>
                <a:ea typeface="微软雅黑" panose="020B0503020204020204" pitchFamily="34" charset="-122"/>
              </a:rPr>
              <a:t>岗位评估是基于对岗位的了解，所以您须以岗位说明书为基础。如果岗位说明书的描述不够充分，我们需要与岗位任职者的直接主管联系。</a:t>
            </a:r>
            <a:endParaRPr lang="en-US" altLang="zh-CN" sz="1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职位评估的流程</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评估阶段</a:t>
            </a:r>
          </a:p>
        </p:txBody>
      </p:sp>
      <p:sp>
        <p:nvSpPr>
          <p:cNvPr id="50179" name="Rectangle 3"/>
          <p:cNvSpPr>
            <a:spLocks noGrp="1" noChangeArrowheads="1"/>
          </p:cNvSpPr>
          <p:nvPr>
            <p:ph type="body" idx="1"/>
          </p:nvPr>
        </p:nvSpPr>
        <p:spPr>
          <a:xfrm>
            <a:off x="457200" y="1600201"/>
            <a:ext cx="7355160" cy="2404864"/>
          </a:xfrm>
        </p:spPr>
        <p:txBody>
          <a:bodyPr>
            <a:normAutofit/>
          </a:bodyPr>
          <a:lstStyle/>
          <a:p>
            <a:pPr eaLnBrk="1" hangingPunct="1"/>
            <a:r>
              <a:rPr lang="zh-CN" altLang="en-US" sz="1600" dirty="0" smtClean="0">
                <a:latin typeface="微软雅黑" panose="020B0503020204020204" pitchFamily="34" charset="-122"/>
                <a:ea typeface="微软雅黑" panose="020B0503020204020204" pitchFamily="34" charset="-122"/>
              </a:rPr>
              <a:t>评估的组织模式</a:t>
            </a:r>
          </a:p>
          <a:p>
            <a:pPr lvl="1" eaLnBrk="1" hangingPunct="1"/>
            <a:r>
              <a:rPr lang="zh-CN" altLang="en-US" sz="1600" dirty="0" smtClean="0">
                <a:latin typeface="微软雅黑" panose="020B0503020204020204" pitchFamily="34" charset="-122"/>
                <a:ea typeface="微软雅黑" panose="020B0503020204020204" pitchFamily="34" charset="-122"/>
              </a:rPr>
              <a:t>集体讨论，形成一致的意见后打分；</a:t>
            </a:r>
          </a:p>
          <a:p>
            <a:pPr lvl="1" eaLnBrk="1" hangingPunct="1"/>
            <a:r>
              <a:rPr lang="zh-CN" altLang="en-US" sz="1600" dirty="0" smtClean="0">
                <a:latin typeface="微软雅黑" panose="020B0503020204020204" pitchFamily="34" charset="-122"/>
                <a:ea typeface="微软雅黑" panose="020B0503020204020204" pitchFamily="34" charset="-122"/>
              </a:rPr>
              <a:t>集体研讨，分头打分；</a:t>
            </a:r>
          </a:p>
          <a:p>
            <a:pPr lvl="1" eaLnBrk="1" hangingPunct="1"/>
            <a:r>
              <a:rPr lang="zh-CN" altLang="en-US" sz="1600" dirty="0" smtClean="0">
                <a:latin typeface="微软雅黑" panose="020B0503020204020204" pitchFamily="34" charset="-122"/>
                <a:ea typeface="微软雅黑" panose="020B0503020204020204" pitchFamily="34" charset="-122"/>
              </a:rPr>
              <a:t>自由讨论，分别打分；</a:t>
            </a:r>
          </a:p>
          <a:p>
            <a:pPr lvl="1" eaLnBrk="1" hangingPunct="1"/>
            <a:r>
              <a:rPr lang="zh-CN" altLang="en-US" sz="1600" dirty="0" smtClean="0">
                <a:latin typeface="微软雅黑" panose="020B0503020204020204" pitchFamily="34" charset="-122"/>
                <a:ea typeface="微软雅黑" panose="020B0503020204020204" pitchFamily="34" charset="-122"/>
              </a:rPr>
              <a:t>设置评估组，检验组，两组分数对照；（组内可以采用前三种方式）</a:t>
            </a:r>
          </a:p>
          <a:p>
            <a:pPr eaLnBrk="1" hangingPunct="1"/>
            <a:endParaRPr lang="zh-CN" altLang="en-US" sz="1600" dirty="0" smtClean="0">
              <a:latin typeface="微软雅黑" panose="020B0503020204020204" pitchFamily="34" charset="-122"/>
              <a:ea typeface="微软雅黑" panose="020B0503020204020204" pitchFamily="34" charset="-122"/>
            </a:endParaRPr>
          </a:p>
          <a:p>
            <a:pPr eaLnBrk="1" hangingPunct="1"/>
            <a:endParaRPr lang="en-US" altLang="zh-CN" sz="1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024880" y="4437112"/>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4072880" y="3617814"/>
            <a:ext cx="1689720" cy="536202"/>
          </a:xfrm>
          <a:prstGeom prst="rect">
            <a:avLst/>
          </a:prstGeom>
          <a:solidFill>
            <a:srgbClr val="A50021"/>
          </a:solidFill>
          <a:ln w="9525">
            <a:solidFill>
              <a:srgbClr val="000000"/>
            </a:solidFill>
            <a:miter lim="800000"/>
            <a:headEnd/>
            <a:tailEnd/>
          </a:ln>
        </p:spPr>
        <p:txBody>
          <a:bodyPr wrap="none" anchor="ctr"/>
          <a:lstStyle/>
          <a:p>
            <a:pPr algn="ctr"/>
            <a:r>
              <a:rPr lang="zh-CN" altLang="en-US" b="1">
                <a:solidFill>
                  <a:schemeClr val="tx2"/>
                </a:solidFill>
                <a:latin typeface="微软雅黑" panose="020B0503020204020204" pitchFamily="34" charset="-122"/>
                <a:ea typeface="微软雅黑" panose="020B0503020204020204" pitchFamily="34" charset="-122"/>
              </a:rPr>
              <a:t>职责范围</a:t>
            </a:r>
          </a:p>
        </p:txBody>
      </p:sp>
      <p:sp>
        <p:nvSpPr>
          <p:cNvPr id="84997" name="Rectangle 5"/>
          <p:cNvSpPr>
            <a:spLocks noChangeArrowheads="1"/>
          </p:cNvSpPr>
          <p:nvPr/>
        </p:nvSpPr>
        <p:spPr bwMode="auto">
          <a:xfrm>
            <a:off x="4072880" y="4725144"/>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4998" name="Rectangle 6"/>
          <p:cNvSpPr>
            <a:spLocks noChangeArrowheads="1"/>
          </p:cNvSpPr>
          <p:nvPr/>
        </p:nvSpPr>
        <p:spPr bwMode="auto">
          <a:xfrm>
            <a:off x="1024880" y="3617814"/>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4999" name="Rectangle 7"/>
          <p:cNvSpPr>
            <a:spLocks noChangeArrowheads="1"/>
          </p:cNvSpPr>
          <p:nvPr/>
        </p:nvSpPr>
        <p:spPr bwMode="auto">
          <a:xfrm>
            <a:off x="6338664" y="3617814"/>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5000" name="Text Box 8"/>
          <p:cNvSpPr txBox="1">
            <a:spLocks noChangeArrowheads="1"/>
          </p:cNvSpPr>
          <p:nvPr/>
        </p:nvSpPr>
        <p:spPr bwMode="auto">
          <a:xfrm>
            <a:off x="882650" y="1412776"/>
            <a:ext cx="8153400" cy="369332"/>
          </a:xfrm>
          <a:prstGeom prst="rect">
            <a:avLst/>
          </a:prstGeom>
          <a:noFill/>
          <a:ln w="9525">
            <a:noFill/>
            <a:miter lim="800000"/>
            <a:headEnd/>
            <a:tailEnd/>
          </a:ln>
        </p:spPr>
        <p:txBody>
          <a:bodyPr>
            <a:spAutoFit/>
          </a:bodyPr>
          <a:lstStyle/>
          <a:p>
            <a:pPr algn="just"/>
            <a:r>
              <a:rPr lang="zh-CN" altLang="en-US" b="1" dirty="0">
                <a:solidFill>
                  <a:srgbClr val="A50021"/>
                </a:solidFill>
                <a:latin typeface="微软雅黑" panose="020B0503020204020204" pitchFamily="34" charset="-122"/>
                <a:ea typeface="微软雅黑" panose="020B0503020204020204" pitchFamily="34" charset="-122"/>
              </a:rPr>
              <a:t>采用七要素计分的方法，七大要素及其相互关系如下：</a:t>
            </a:r>
          </a:p>
        </p:txBody>
      </p:sp>
      <p:sp>
        <p:nvSpPr>
          <p:cNvPr id="85001" name="Rectangle 9"/>
          <p:cNvSpPr>
            <a:spLocks noChangeArrowheads="1"/>
          </p:cNvSpPr>
          <p:nvPr/>
        </p:nvSpPr>
        <p:spPr bwMode="auto">
          <a:xfrm>
            <a:off x="1024880" y="2748782"/>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cxnSp>
        <p:nvCxnSpPr>
          <p:cNvPr id="85002" name="AutoShape 10"/>
          <p:cNvCxnSpPr>
            <a:cxnSpLocks noChangeShapeType="1"/>
            <a:stCxn id="84996" idx="3"/>
            <a:endCxn id="84999" idx="1"/>
          </p:cNvCxnSpPr>
          <p:nvPr/>
        </p:nvCxnSpPr>
        <p:spPr bwMode="auto">
          <a:xfrm>
            <a:off x="5762600" y="3885915"/>
            <a:ext cx="576064" cy="0"/>
          </a:xfrm>
          <a:prstGeom prst="straightConnector1">
            <a:avLst/>
          </a:prstGeom>
          <a:noFill/>
          <a:ln w="9525">
            <a:solidFill>
              <a:schemeClr val="tx1"/>
            </a:solidFill>
            <a:round/>
            <a:headEnd/>
            <a:tailEnd type="triangle" w="med" len="med"/>
          </a:ln>
          <a:effectLst/>
        </p:spPr>
      </p:cxnSp>
      <p:cxnSp>
        <p:nvCxnSpPr>
          <p:cNvPr id="85003" name="AutoShape 11"/>
          <p:cNvCxnSpPr>
            <a:cxnSpLocks noChangeShapeType="1"/>
            <a:stCxn id="84996" idx="2"/>
            <a:endCxn id="84997" idx="0"/>
          </p:cNvCxnSpPr>
          <p:nvPr/>
        </p:nvCxnSpPr>
        <p:spPr bwMode="auto">
          <a:xfrm>
            <a:off x="4917740" y="4154016"/>
            <a:ext cx="0" cy="571128"/>
          </a:xfrm>
          <a:prstGeom prst="straightConnector1">
            <a:avLst/>
          </a:prstGeom>
          <a:noFill/>
          <a:ln w="9525">
            <a:solidFill>
              <a:schemeClr val="tx1"/>
            </a:solidFill>
            <a:round/>
            <a:headEnd/>
            <a:tailEnd type="triangle" w="med" len="med"/>
          </a:ln>
          <a:effectLst/>
        </p:spPr>
      </p:cxnSp>
      <p:cxnSp>
        <p:nvCxnSpPr>
          <p:cNvPr id="85004" name="AutoShape 12"/>
          <p:cNvCxnSpPr>
            <a:cxnSpLocks noChangeShapeType="1"/>
            <a:stCxn id="84996" idx="1"/>
            <a:endCxn id="84998" idx="3"/>
          </p:cNvCxnSpPr>
          <p:nvPr/>
        </p:nvCxnSpPr>
        <p:spPr bwMode="auto">
          <a:xfrm flipH="1">
            <a:off x="2714600" y="3885915"/>
            <a:ext cx="1358280" cy="0"/>
          </a:xfrm>
          <a:prstGeom prst="straightConnector1">
            <a:avLst/>
          </a:prstGeom>
          <a:noFill/>
          <a:ln w="9525">
            <a:solidFill>
              <a:schemeClr val="tx1"/>
            </a:solidFill>
            <a:round/>
            <a:headEnd/>
            <a:tailEnd type="triangle" w="med" len="med"/>
          </a:ln>
          <a:effectLst/>
        </p:spPr>
      </p:cxnSp>
      <p:cxnSp>
        <p:nvCxnSpPr>
          <p:cNvPr id="85005" name="AutoShape 13"/>
          <p:cNvCxnSpPr>
            <a:cxnSpLocks noChangeShapeType="1"/>
            <a:endCxn id="85001" idx="3"/>
          </p:cNvCxnSpPr>
          <p:nvPr/>
        </p:nvCxnSpPr>
        <p:spPr bwMode="auto">
          <a:xfrm rot="16200000" flipV="1">
            <a:off x="2613391" y="3118092"/>
            <a:ext cx="1027300" cy="824881"/>
          </a:xfrm>
          <a:prstGeom prst="bentConnector2">
            <a:avLst/>
          </a:prstGeom>
          <a:noFill/>
          <a:ln w="9525">
            <a:solidFill>
              <a:schemeClr val="tx1"/>
            </a:solidFill>
            <a:miter lim="800000"/>
            <a:headEnd/>
            <a:tailEnd type="triangle" w="med" len="med"/>
          </a:ln>
          <a:effectLst/>
        </p:spPr>
      </p:cxnSp>
      <p:cxnSp>
        <p:nvCxnSpPr>
          <p:cNvPr id="85006" name="AutoShape 14"/>
          <p:cNvCxnSpPr>
            <a:cxnSpLocks noChangeShapeType="1"/>
            <a:endCxn id="84995" idx="3"/>
          </p:cNvCxnSpPr>
          <p:nvPr/>
        </p:nvCxnSpPr>
        <p:spPr bwMode="auto">
          <a:xfrm rot="5400000">
            <a:off x="2650090" y="3815822"/>
            <a:ext cx="953902" cy="824881"/>
          </a:xfrm>
          <a:prstGeom prst="bentConnector2">
            <a:avLst/>
          </a:prstGeom>
          <a:noFill/>
          <a:ln w="9525">
            <a:solidFill>
              <a:schemeClr val="tx1"/>
            </a:solidFill>
            <a:miter lim="800000"/>
            <a:headEnd/>
            <a:tailEnd type="triangle" w="med" len="med"/>
          </a:ln>
          <a:effectLst/>
        </p:spPr>
      </p:cxnSp>
      <p:sp>
        <p:nvSpPr>
          <p:cNvPr id="85007" name="Rectangle 15"/>
          <p:cNvSpPr>
            <a:spLocks noChangeArrowheads="1"/>
          </p:cNvSpPr>
          <p:nvPr/>
        </p:nvSpPr>
        <p:spPr bwMode="auto">
          <a:xfrm>
            <a:off x="4072880" y="2347814"/>
            <a:ext cx="1689720" cy="536202"/>
          </a:xfrm>
          <a:prstGeom prst="rect">
            <a:avLst/>
          </a:prstGeom>
          <a:solidFill>
            <a:schemeClr val="bg1"/>
          </a:solidFill>
          <a:ln w="9525">
            <a:solidFill>
              <a:srgbClr val="000000"/>
            </a:solidFill>
            <a:miter lim="800000"/>
            <a:headEnd/>
            <a:tailEnd/>
          </a:ln>
        </p:spPr>
        <p:txBody>
          <a:bodyPr wrap="none" anchor="ctr"/>
          <a:lstStyle/>
          <a:p>
            <a:pPr algn="ctr"/>
            <a:endParaRPr lang="zh-CN" altLang="en-US" b="1" dirty="0">
              <a:solidFill>
                <a:schemeClr val="tx2"/>
              </a:solidFill>
              <a:latin typeface="微软雅黑" panose="020B0503020204020204" pitchFamily="34" charset="-122"/>
              <a:ea typeface="微软雅黑" panose="020B0503020204020204" pitchFamily="34" charset="-122"/>
            </a:endParaRPr>
          </a:p>
        </p:txBody>
      </p:sp>
      <p:cxnSp>
        <p:nvCxnSpPr>
          <p:cNvPr id="85008" name="AutoShape 16"/>
          <p:cNvCxnSpPr>
            <a:cxnSpLocks noChangeShapeType="1"/>
            <a:stCxn id="85007" idx="2"/>
            <a:endCxn id="84996" idx="0"/>
          </p:cNvCxnSpPr>
          <p:nvPr/>
        </p:nvCxnSpPr>
        <p:spPr bwMode="auto">
          <a:xfrm>
            <a:off x="4917740" y="2884016"/>
            <a:ext cx="0" cy="733798"/>
          </a:xfrm>
          <a:prstGeom prst="straightConnector1">
            <a:avLst/>
          </a:prstGeom>
          <a:noFill/>
          <a:ln w="9525">
            <a:solidFill>
              <a:schemeClr val="tx1"/>
            </a:solidFill>
            <a:round/>
            <a:headEnd/>
            <a:tailEnd type="triangle" w="med" len="med"/>
          </a:ln>
          <a:effectLst/>
        </p:spPr>
      </p:cxnSp>
      <p:sp>
        <p:nvSpPr>
          <p:cNvPr id="85009" name="Text Box 17"/>
          <p:cNvSpPr txBox="1">
            <a:spLocks noChangeArrowheads="1"/>
          </p:cNvSpPr>
          <p:nvPr/>
        </p:nvSpPr>
        <p:spPr bwMode="auto">
          <a:xfrm>
            <a:off x="1042988" y="620688"/>
            <a:ext cx="1723549" cy="461665"/>
          </a:xfrm>
          <a:prstGeom prst="rect">
            <a:avLst/>
          </a:prstGeom>
          <a:noFill/>
          <a:ln w="9525">
            <a:noFill/>
            <a:miter lim="800000"/>
            <a:headEnd/>
            <a:tailEnd/>
          </a:ln>
          <a:effectLst/>
        </p:spPr>
        <p:txBody>
          <a:bodyPr wrap="none">
            <a:spAutoFit/>
          </a:bodyPr>
          <a:lstStyle/>
          <a:p>
            <a:r>
              <a:rPr lang="zh-CN" altLang="en-US" sz="2400" b="1" dirty="0">
                <a:latin typeface="微软雅黑" panose="020B0503020204020204" pitchFamily="34" charset="-122"/>
                <a:ea typeface="微软雅黑" panose="020B0503020204020204" pitchFamily="34" charset="-122"/>
              </a:rPr>
              <a:t>职位评估：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4997"/>
                                        </p:tgtEl>
                                        <p:attrNameLst>
                                          <p:attrName>style.visibility</p:attrName>
                                        </p:attrNameLst>
                                      </p:cBhvr>
                                      <p:to>
                                        <p:strVal val="visible"/>
                                      </p:to>
                                    </p:set>
                                    <p:anim calcmode="lin" valueType="num">
                                      <p:cBhvr additive="base">
                                        <p:cTn id="13" dur="500" fill="hold"/>
                                        <p:tgtEl>
                                          <p:spTgt spid="84997"/>
                                        </p:tgtEl>
                                        <p:attrNameLst>
                                          <p:attrName>ppt_x</p:attrName>
                                        </p:attrNameLst>
                                      </p:cBhvr>
                                      <p:tavLst>
                                        <p:tav tm="0">
                                          <p:val>
                                            <p:strVal val="#ppt_x"/>
                                          </p:val>
                                        </p:tav>
                                        <p:tav tm="100000">
                                          <p:val>
                                            <p:strVal val="#ppt_x"/>
                                          </p:val>
                                        </p:tav>
                                      </p:tavLst>
                                    </p:anim>
                                    <p:anim calcmode="lin" valueType="num">
                                      <p:cBhvr additive="base">
                                        <p:cTn id="14" dur="500" fill="hold"/>
                                        <p:tgtEl>
                                          <p:spTgt spid="8499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5007"/>
                                        </p:tgtEl>
                                        <p:attrNameLst>
                                          <p:attrName>style.visibility</p:attrName>
                                        </p:attrNameLst>
                                      </p:cBhvr>
                                      <p:to>
                                        <p:strVal val="visible"/>
                                      </p:to>
                                    </p:set>
                                    <p:anim calcmode="lin" valueType="num">
                                      <p:cBhvr additive="base">
                                        <p:cTn id="19" dur="500" fill="hold"/>
                                        <p:tgtEl>
                                          <p:spTgt spid="85007"/>
                                        </p:tgtEl>
                                        <p:attrNameLst>
                                          <p:attrName>ppt_x</p:attrName>
                                        </p:attrNameLst>
                                      </p:cBhvr>
                                      <p:tavLst>
                                        <p:tav tm="0">
                                          <p:val>
                                            <p:strVal val="#ppt_x"/>
                                          </p:val>
                                        </p:tav>
                                        <p:tav tm="100000">
                                          <p:val>
                                            <p:strVal val="#ppt_x"/>
                                          </p:val>
                                        </p:tav>
                                      </p:tavLst>
                                    </p:anim>
                                    <p:anim calcmode="lin" valueType="num">
                                      <p:cBhvr additive="base">
                                        <p:cTn id="20" dur="500" fill="hold"/>
                                        <p:tgtEl>
                                          <p:spTgt spid="8500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4995"/>
                                        </p:tgtEl>
                                        <p:attrNameLst>
                                          <p:attrName>style.visibility</p:attrName>
                                        </p:attrNameLst>
                                      </p:cBhvr>
                                      <p:to>
                                        <p:strVal val="visible"/>
                                      </p:to>
                                    </p:set>
                                    <p:anim calcmode="lin" valueType="num">
                                      <p:cBhvr additive="base">
                                        <p:cTn id="25" dur="500" fill="hold"/>
                                        <p:tgtEl>
                                          <p:spTgt spid="84995"/>
                                        </p:tgtEl>
                                        <p:attrNameLst>
                                          <p:attrName>ppt_x</p:attrName>
                                        </p:attrNameLst>
                                      </p:cBhvr>
                                      <p:tavLst>
                                        <p:tav tm="0">
                                          <p:val>
                                            <p:strVal val="#ppt_x"/>
                                          </p:val>
                                        </p:tav>
                                        <p:tav tm="100000">
                                          <p:val>
                                            <p:strVal val="#ppt_x"/>
                                          </p:val>
                                        </p:tav>
                                      </p:tavLst>
                                    </p:anim>
                                    <p:anim calcmode="lin" valueType="num">
                                      <p:cBhvr additive="base">
                                        <p:cTn id="26" dur="500" fill="hold"/>
                                        <p:tgtEl>
                                          <p:spTgt spid="8499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4998"/>
                                        </p:tgtEl>
                                        <p:attrNameLst>
                                          <p:attrName>style.visibility</p:attrName>
                                        </p:attrNameLst>
                                      </p:cBhvr>
                                      <p:to>
                                        <p:strVal val="visible"/>
                                      </p:to>
                                    </p:set>
                                    <p:anim calcmode="lin" valueType="num">
                                      <p:cBhvr additive="base">
                                        <p:cTn id="31" dur="500" fill="hold"/>
                                        <p:tgtEl>
                                          <p:spTgt spid="84998"/>
                                        </p:tgtEl>
                                        <p:attrNameLst>
                                          <p:attrName>ppt_x</p:attrName>
                                        </p:attrNameLst>
                                      </p:cBhvr>
                                      <p:tavLst>
                                        <p:tav tm="0">
                                          <p:val>
                                            <p:strVal val="#ppt_x"/>
                                          </p:val>
                                        </p:tav>
                                        <p:tav tm="100000">
                                          <p:val>
                                            <p:strVal val="#ppt_x"/>
                                          </p:val>
                                        </p:tav>
                                      </p:tavLst>
                                    </p:anim>
                                    <p:anim calcmode="lin" valueType="num">
                                      <p:cBhvr additive="base">
                                        <p:cTn id="32" dur="500" fill="hold"/>
                                        <p:tgtEl>
                                          <p:spTgt spid="8499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5001"/>
                                        </p:tgtEl>
                                        <p:attrNameLst>
                                          <p:attrName>style.visibility</p:attrName>
                                        </p:attrNameLst>
                                      </p:cBhvr>
                                      <p:to>
                                        <p:strVal val="visible"/>
                                      </p:to>
                                    </p:set>
                                    <p:anim calcmode="lin" valueType="num">
                                      <p:cBhvr additive="base">
                                        <p:cTn id="37" dur="500" fill="hold"/>
                                        <p:tgtEl>
                                          <p:spTgt spid="85001"/>
                                        </p:tgtEl>
                                        <p:attrNameLst>
                                          <p:attrName>ppt_x</p:attrName>
                                        </p:attrNameLst>
                                      </p:cBhvr>
                                      <p:tavLst>
                                        <p:tav tm="0">
                                          <p:val>
                                            <p:strVal val="#ppt_x"/>
                                          </p:val>
                                        </p:tav>
                                        <p:tav tm="100000">
                                          <p:val>
                                            <p:strVal val="#ppt_x"/>
                                          </p:val>
                                        </p:tav>
                                      </p:tavLst>
                                    </p:anim>
                                    <p:anim calcmode="lin" valueType="num">
                                      <p:cBhvr additive="base">
                                        <p:cTn id="38" dur="500" fill="hold"/>
                                        <p:tgtEl>
                                          <p:spTgt spid="8500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84999"/>
                                        </p:tgtEl>
                                        <p:attrNameLst>
                                          <p:attrName>style.visibility</p:attrName>
                                        </p:attrNameLst>
                                      </p:cBhvr>
                                      <p:to>
                                        <p:strVal val="visible"/>
                                      </p:to>
                                    </p:set>
                                    <p:anim calcmode="lin" valueType="num">
                                      <p:cBhvr additive="base">
                                        <p:cTn id="43" dur="500" fill="hold"/>
                                        <p:tgtEl>
                                          <p:spTgt spid="84999"/>
                                        </p:tgtEl>
                                        <p:attrNameLst>
                                          <p:attrName>ppt_x</p:attrName>
                                        </p:attrNameLst>
                                      </p:cBhvr>
                                      <p:tavLst>
                                        <p:tav tm="0">
                                          <p:val>
                                            <p:strVal val="#ppt_x"/>
                                          </p:val>
                                        </p:tav>
                                        <p:tav tm="100000">
                                          <p:val>
                                            <p:strVal val="#ppt_x"/>
                                          </p:val>
                                        </p:tav>
                                      </p:tavLst>
                                    </p:anim>
                                    <p:anim calcmode="lin" valueType="num">
                                      <p:cBhvr additive="base">
                                        <p:cTn id="44" dur="500" fill="hold"/>
                                        <p:tgtEl>
                                          <p:spTgt spid="849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autoUpdateAnimBg="0"/>
      <p:bldP spid="84996" grpId="0" animBg="1" autoUpdateAnimBg="0"/>
      <p:bldP spid="84997" grpId="0" animBg="1" autoUpdateAnimBg="0"/>
      <p:bldP spid="84998" grpId="0" animBg="1" autoUpdateAnimBg="0"/>
      <p:bldP spid="84999" grpId="0" animBg="1" autoUpdateAnimBg="0"/>
      <p:bldP spid="85001" grpId="0" animBg="1" autoUpdateAnimBg="0"/>
      <p:bldP spid="85007"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504215" y="914400"/>
          <a:ext cx="8460273" cy="4386808"/>
        </p:xfrm>
        <a:graphic>
          <a:graphicData uri="http://schemas.openxmlformats.org/presentationml/2006/ole">
            <mc:AlternateContent xmlns:mc="http://schemas.openxmlformats.org/markup-compatibility/2006">
              <mc:Choice xmlns:v="urn:schemas-microsoft-com:vml" Requires="v">
                <p:oleObj spid="_x0000_s230434" name="文档" r:id="rId4" imgW="9261672" imgH="4798291" progId="">
                  <p:embed/>
                </p:oleObj>
              </mc:Choice>
              <mc:Fallback>
                <p:oleObj name="文档" r:id="rId4" imgW="9261672" imgH="4798291"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15" y="914400"/>
                        <a:ext cx="8460273" cy="438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rot="18174739">
            <a:off x="8180332" y="1255558"/>
            <a:ext cx="700833" cy="400110"/>
          </a:xfrm>
          <a:prstGeom prst="rect">
            <a:avLst/>
          </a:prstGeom>
          <a:noFill/>
          <a:ln w="38100">
            <a:solidFill>
              <a:srgbClr val="FF0000"/>
            </a:solidFill>
            <a:prstDash val="dashDot"/>
          </a:ln>
        </p:spPr>
        <p:txBody>
          <a:bodyPr wrap="none" rtlCol="0">
            <a:spAutoFit/>
          </a:bodyPr>
          <a:lstStyle/>
          <a:p>
            <a:r>
              <a:rPr lang="zh-CN" altLang="en-US" sz="2000" b="1" dirty="0" smtClean="0">
                <a:solidFill>
                  <a:srgbClr val="FF0000"/>
                </a:solidFill>
              </a:rPr>
              <a:t>举例</a:t>
            </a:r>
            <a:endParaRPr lang="zh-CN" altLang="en-US" sz="2000" b="1" dirty="0">
              <a:solidFill>
                <a:srgbClr val="FF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638437" y="837755"/>
          <a:ext cx="7317939" cy="5111525"/>
        </p:xfrm>
        <a:graphic>
          <a:graphicData uri="http://schemas.openxmlformats.org/presentationml/2006/ole">
            <mc:AlternateContent xmlns:mc="http://schemas.openxmlformats.org/markup-compatibility/2006">
              <mc:Choice xmlns:v="urn:schemas-microsoft-com:vml" Requires="v">
                <p:oleObj spid="_x0000_s231458" name="Document" r:id="rId4" imgW="7632964" imgH="5210879" progId="">
                  <p:embed/>
                </p:oleObj>
              </mc:Choice>
              <mc:Fallback>
                <p:oleObj name="Document" r:id="rId4" imgW="7632964" imgH="5210879"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37" y="837755"/>
                        <a:ext cx="7317939" cy="51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rot="18174739">
            <a:off x="7823676" y="895518"/>
            <a:ext cx="700833" cy="400110"/>
          </a:xfrm>
          <a:prstGeom prst="rect">
            <a:avLst/>
          </a:prstGeom>
          <a:noFill/>
          <a:ln w="38100">
            <a:solidFill>
              <a:srgbClr val="FF0000"/>
            </a:solidFill>
            <a:prstDash val="dashDot"/>
          </a:ln>
        </p:spPr>
        <p:txBody>
          <a:bodyPr wrap="none" rtlCol="0">
            <a:spAutoFit/>
          </a:bodyPr>
          <a:lstStyle/>
          <a:p>
            <a:r>
              <a:rPr lang="zh-CN" altLang="en-US" sz="2000" b="1" smtClean="0">
                <a:solidFill>
                  <a:srgbClr val="FF0000"/>
                </a:solidFill>
              </a:rPr>
              <a:t>举例</a:t>
            </a:r>
            <a:endParaRPr lang="zh-CN" altLang="en-US" sz="2000" b="1">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880" y="332656"/>
            <a:ext cx="4485184" cy="11430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薪酬战略</a:t>
            </a:r>
            <a:endParaRPr lang="zh-CN" altLang="en-US" sz="2400" b="1" dirty="0">
              <a:latin typeface="微软雅黑" panose="020B0503020204020204" pitchFamily="34" charset="-122"/>
              <a:ea typeface="微软雅黑" panose="020B0503020204020204" pitchFamily="34" charset="-122"/>
            </a:endParaRPr>
          </a:p>
        </p:txBody>
      </p:sp>
      <p:sp>
        <p:nvSpPr>
          <p:cNvPr id="5" name="Text Box 3"/>
          <p:cNvSpPr txBox="1">
            <a:spLocks noChangeArrowheads="1"/>
          </p:cNvSpPr>
          <p:nvPr/>
        </p:nvSpPr>
        <p:spPr bwMode="auto">
          <a:xfrm>
            <a:off x="1116013" y="1772816"/>
            <a:ext cx="6425157" cy="2944973"/>
          </a:xfrm>
          <a:prstGeom prst="rect">
            <a:avLst/>
          </a:prstGeom>
          <a:noFill/>
          <a:ln w="9525">
            <a:noFill/>
            <a:miter lim="800000"/>
            <a:headEnd/>
            <a:tailEnd/>
          </a:ln>
        </p:spPr>
        <p:txBody>
          <a:bodyPr wrap="none">
            <a:spAutoFit/>
          </a:bodyPr>
          <a:lstStyle/>
          <a:p>
            <a:pPr lvl="1">
              <a:lnSpc>
                <a:spcPct val="200000"/>
              </a:lnSpc>
              <a:spcBef>
                <a:spcPct val="20000"/>
              </a:spcBef>
              <a:buClr>
                <a:schemeClr val="hlink"/>
              </a:buClr>
              <a:buSzPct val="55000"/>
              <a:buFont typeface="Wingdings" pitchFamily="2" charset="2"/>
              <a:buChar char="n"/>
            </a:pPr>
            <a:r>
              <a:rPr lang="zh-CN" altLang="en-US" dirty="0">
                <a:latin typeface="微软雅黑" panose="020B0503020204020204" pitchFamily="34" charset="-122"/>
                <a:ea typeface="微软雅黑" panose="020B0503020204020204" pitchFamily="34" charset="-122"/>
              </a:rPr>
              <a:t>行业薪酬水平（领先、跟随、中等、偏低、最低）</a:t>
            </a:r>
          </a:p>
          <a:p>
            <a:pPr lvl="1">
              <a:lnSpc>
                <a:spcPct val="200000"/>
              </a:lnSpc>
              <a:spcBef>
                <a:spcPct val="20000"/>
              </a:spcBef>
              <a:buClr>
                <a:schemeClr val="hlink"/>
              </a:buClr>
              <a:buSzPct val="55000"/>
              <a:buFont typeface="Wingdings" pitchFamily="2" charset="2"/>
              <a:buChar char="n"/>
            </a:pPr>
            <a:r>
              <a:rPr lang="zh-CN" altLang="en-US" dirty="0">
                <a:latin typeface="微软雅黑" panose="020B0503020204020204" pitchFamily="34" charset="-122"/>
                <a:ea typeface="微软雅黑" panose="020B0503020204020204" pitchFamily="34" charset="-122"/>
              </a:rPr>
              <a:t>薪酬方式（长期为主、当期为主、长与短相结合、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p>
          <a:p>
            <a:pPr lvl="1">
              <a:lnSpc>
                <a:spcPct val="200000"/>
              </a:lnSpc>
              <a:spcBef>
                <a:spcPct val="20000"/>
              </a:spcBef>
              <a:buClr>
                <a:schemeClr val="hlink"/>
              </a:buClr>
              <a:buSzPct val="55000"/>
              <a:buFont typeface="Wingdings" pitchFamily="2" charset="2"/>
              <a:buChar char="n"/>
            </a:pPr>
            <a:r>
              <a:rPr lang="zh-CN" altLang="en-US" dirty="0">
                <a:latin typeface="微软雅黑" panose="020B0503020204020204" pitchFamily="34" charset="-122"/>
                <a:ea typeface="微软雅黑" panose="020B0503020204020204" pitchFamily="34" charset="-122"/>
              </a:rPr>
              <a:t>薪酬导向</a:t>
            </a:r>
            <a:r>
              <a:rPr lang="zh-CN" altLang="en-US" dirty="0" smtClean="0">
                <a:latin typeface="微软雅黑" panose="020B0503020204020204" pitchFamily="34" charset="-122"/>
                <a:ea typeface="微软雅黑" panose="020B0503020204020204" pitchFamily="34" charset="-122"/>
              </a:rPr>
              <a:t>（能力、忠诚、绩效</a:t>
            </a:r>
            <a:r>
              <a:rPr lang="zh-CN" altLang="en-US" dirty="0">
                <a:latin typeface="微软雅黑" panose="020B0503020204020204" pitchFamily="34" charset="-122"/>
                <a:ea typeface="微软雅黑" panose="020B0503020204020204" pitchFamily="34" charset="-122"/>
              </a:rPr>
              <a:t>、结果、</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a:t>
            </a:r>
          </a:p>
          <a:p>
            <a:pPr lvl="1">
              <a:lnSpc>
                <a:spcPct val="200000"/>
              </a:lnSpc>
              <a:spcBef>
                <a:spcPct val="20000"/>
              </a:spcBef>
              <a:buClr>
                <a:schemeClr val="hlink"/>
              </a:buClr>
              <a:buSzPct val="55000"/>
              <a:buFont typeface="Wingdings" pitchFamily="2" charset="2"/>
              <a:buChar char="n"/>
            </a:pPr>
            <a:r>
              <a:rPr lang="zh-CN" altLang="en-US" dirty="0">
                <a:latin typeface="微软雅黑" panose="020B0503020204020204" pitchFamily="34" charset="-122"/>
                <a:ea typeface="微软雅黑" panose="020B0503020204020204" pitchFamily="34" charset="-122"/>
              </a:rPr>
              <a:t>薪酬倾斜（技术、市场、生产、</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p>
          <a:p>
            <a:pPr>
              <a:lnSpc>
                <a:spcPct val="200000"/>
              </a:lnSpc>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65225" y="2134047"/>
            <a:ext cx="184150" cy="457200"/>
          </a:xfrm>
          <a:prstGeom prst="rect">
            <a:avLst/>
          </a:prstGeom>
          <a:noFill/>
          <a:ln w="9525">
            <a:noFill/>
            <a:miter lim="800000"/>
            <a:headEnd/>
            <a:tailEnd/>
          </a:ln>
          <a:effectLst/>
        </p:spPr>
        <p:txBody>
          <a:bodyPr>
            <a:spAutoFit/>
          </a:bodyPr>
          <a:lstStyle/>
          <a:p>
            <a:pPr>
              <a:spcBef>
                <a:spcPct val="50000"/>
              </a:spcBef>
            </a:pPr>
            <a:endParaRPr lang="zh-CN" altLang="zh-CN" sz="2400">
              <a:latin typeface="Times New Roman" pitchFamily="18" charset="0"/>
            </a:endParaRPr>
          </a:p>
        </p:txBody>
      </p:sp>
      <p:graphicFrame>
        <p:nvGraphicFramePr>
          <p:cNvPr id="52326" name="Group 102"/>
          <p:cNvGraphicFramePr>
            <a:graphicFrameLocks noGrp="1"/>
          </p:cNvGraphicFramePr>
          <p:nvPr>
            <p:extLst>
              <p:ext uri="{D42A27DB-BD31-4B8C-83A1-F6EECF244321}">
                <p14:modId xmlns:p14="http://schemas.microsoft.com/office/powerpoint/2010/main" val="4025482858"/>
              </p:ext>
            </p:extLst>
          </p:nvPr>
        </p:nvGraphicFramePr>
        <p:xfrm>
          <a:off x="755576" y="1585048"/>
          <a:ext cx="7920880" cy="4724272"/>
        </p:xfrm>
        <a:graphic>
          <a:graphicData uri="http://schemas.openxmlformats.org/drawingml/2006/table">
            <a:tbl>
              <a:tblPr/>
              <a:tblGrid>
                <a:gridCol w="707784"/>
                <a:gridCol w="1014326"/>
                <a:gridCol w="1077472"/>
                <a:gridCol w="1154095"/>
                <a:gridCol w="1154095"/>
                <a:gridCol w="1586881"/>
                <a:gridCol w="1226227"/>
              </a:tblGrid>
              <a:tr h="51418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职位等级</a:t>
                      </a: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总经办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营销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研发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生产运营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行政管理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财务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65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营销副总</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研发副总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3</a:t>
                      </a: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生产副总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行政副总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29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市场部经理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技术部经理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生产部经理</a:t>
                      </a: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人力资源部经理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财务部经理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计划部经理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25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开发工程师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6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10" name="Text Box 86"/>
          <p:cNvSpPr txBox="1">
            <a:spLocks noChangeArrowheads="1"/>
          </p:cNvSpPr>
          <p:nvPr/>
        </p:nvSpPr>
        <p:spPr bwMode="auto">
          <a:xfrm>
            <a:off x="683568" y="1052736"/>
            <a:ext cx="3262432" cy="400110"/>
          </a:xfrm>
          <a:prstGeom prst="rect">
            <a:avLst/>
          </a:prstGeom>
          <a:noFill/>
          <a:ln w="9525">
            <a:noFill/>
            <a:miter lim="800000"/>
            <a:headEnd/>
            <a:tailEnd/>
          </a:ln>
          <a:effectLst/>
        </p:spPr>
        <p:txBody>
          <a:bodyPr wrap="none">
            <a:spAutoFit/>
          </a:bodyPr>
          <a:lstStyle/>
          <a:p>
            <a:pPr>
              <a:buFont typeface="Wingdings" pitchFamily="2" charset="2"/>
              <a:buNone/>
            </a:pPr>
            <a:r>
              <a:rPr lang="zh-CN" altLang="en-US" sz="2000" dirty="0">
                <a:latin typeface="微软雅黑" panose="020B0503020204020204" pitchFamily="34" charset="-122"/>
                <a:ea typeface="微软雅黑" panose="020B0503020204020204" pitchFamily="34" charset="-122"/>
              </a:rPr>
              <a:t>职位</a:t>
            </a:r>
            <a:r>
              <a:rPr lang="zh-CN" altLang="en-US" sz="2000" dirty="0" smtClean="0">
                <a:latin typeface="微软雅黑" panose="020B0503020204020204" pitchFamily="34" charset="-122"/>
                <a:ea typeface="微软雅黑" panose="020B0503020204020204" pitchFamily="34" charset="-122"/>
              </a:rPr>
              <a:t>等级矩阵表</a:t>
            </a:r>
            <a:r>
              <a:rPr lang="zh-CN" altLang="en-US" sz="2000" dirty="0">
                <a:latin typeface="微软雅黑" panose="020B0503020204020204" pitchFamily="34" charset="-122"/>
                <a:ea typeface="微软雅黑" panose="020B0503020204020204" pitchFamily="34" charset="-122"/>
              </a:rPr>
              <a:t>（部分）：</a:t>
            </a:r>
          </a:p>
        </p:txBody>
      </p:sp>
      <p:sp>
        <p:nvSpPr>
          <p:cNvPr id="52327" name="Text Box 103"/>
          <p:cNvSpPr txBox="1">
            <a:spLocks noChangeArrowheads="1"/>
          </p:cNvSpPr>
          <p:nvPr/>
        </p:nvSpPr>
        <p:spPr bwMode="auto">
          <a:xfrm>
            <a:off x="683568" y="548680"/>
            <a:ext cx="1723549" cy="461665"/>
          </a:xfrm>
          <a:prstGeom prst="rect">
            <a:avLst/>
          </a:prstGeom>
          <a:noFill/>
          <a:ln w="9525">
            <a:noFill/>
            <a:miter lim="800000"/>
            <a:headEnd/>
            <a:tailEnd/>
          </a:ln>
          <a:effectLst/>
        </p:spPr>
        <p:txBody>
          <a:bodyPr wrap="none">
            <a:spAutoFit/>
          </a:bodyPr>
          <a:lstStyle/>
          <a:p>
            <a:r>
              <a:rPr lang="zh-CN" altLang="en-US" sz="2400" b="1" dirty="0">
                <a:latin typeface="微软雅黑" panose="020B0503020204020204" pitchFamily="34" charset="-122"/>
                <a:ea typeface="微软雅黑" panose="020B0503020204020204" pitchFamily="34" charset="-122"/>
              </a:rPr>
              <a:t>职位评估：</a:t>
            </a:r>
          </a:p>
        </p:txBody>
      </p:sp>
      <p:sp>
        <p:nvSpPr>
          <p:cNvPr id="6" name="TextBox 5"/>
          <p:cNvSpPr txBox="1"/>
          <p:nvPr/>
        </p:nvSpPr>
        <p:spPr>
          <a:xfrm rot="18174739">
            <a:off x="7397898" y="1155570"/>
            <a:ext cx="1111202" cy="646331"/>
          </a:xfrm>
          <a:prstGeom prst="rect">
            <a:avLst/>
          </a:prstGeom>
          <a:noFill/>
          <a:ln w="38100">
            <a:solidFill>
              <a:srgbClr val="FF0000"/>
            </a:solidFill>
            <a:prstDash val="dashDot"/>
          </a:ln>
        </p:spPr>
        <p:txBody>
          <a:bodyPr wrap="none" rtlCol="0">
            <a:spAutoFit/>
          </a:bodyPr>
          <a:lstStyle/>
          <a:p>
            <a:r>
              <a:rPr lang="zh-CN" altLang="en-US" sz="3600" b="1" dirty="0" smtClean="0">
                <a:solidFill>
                  <a:srgbClr val="FF0000"/>
                </a:solidFill>
              </a:rPr>
              <a:t>举例</a:t>
            </a:r>
            <a:endParaRPr lang="zh-CN" altLang="en-US" sz="36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薪点表的设计</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Line 3"/>
          <p:cNvSpPr>
            <a:spLocks noChangeShapeType="1"/>
          </p:cNvSpPr>
          <p:nvPr/>
        </p:nvSpPr>
        <p:spPr bwMode="auto">
          <a:xfrm>
            <a:off x="1828800" y="2470944"/>
            <a:ext cx="0" cy="2819400"/>
          </a:xfrm>
          <a:prstGeom prst="line">
            <a:avLst/>
          </a:prstGeom>
          <a:noFill/>
          <a:ln w="9525">
            <a:solidFill>
              <a:schemeClr val="tx1"/>
            </a:solidFill>
            <a:round/>
            <a:headEnd type="triangle" w="med" len="med"/>
            <a:tailEnd/>
          </a:ln>
          <a:effectLst/>
        </p:spPr>
        <p:txBody>
          <a:bodyPr wrap="none" anchor="ctr"/>
          <a:lstStyle/>
          <a:p>
            <a:endParaRPr lang="zh-CN" altLang="en-US"/>
          </a:p>
        </p:txBody>
      </p:sp>
      <p:sp>
        <p:nvSpPr>
          <p:cNvPr id="92164" name="Line 4"/>
          <p:cNvSpPr>
            <a:spLocks noChangeShapeType="1"/>
          </p:cNvSpPr>
          <p:nvPr/>
        </p:nvSpPr>
        <p:spPr bwMode="auto">
          <a:xfrm>
            <a:off x="1828800" y="5290344"/>
            <a:ext cx="6477000"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92165" name="Text Box 5"/>
          <p:cNvSpPr txBox="1">
            <a:spLocks noChangeArrowheads="1"/>
          </p:cNvSpPr>
          <p:nvPr/>
        </p:nvSpPr>
        <p:spPr bwMode="auto">
          <a:xfrm>
            <a:off x="1371600" y="5214144"/>
            <a:ext cx="3048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0</a:t>
            </a:r>
          </a:p>
        </p:txBody>
      </p:sp>
      <p:sp>
        <p:nvSpPr>
          <p:cNvPr id="92166" name="Text Box 6"/>
          <p:cNvSpPr txBox="1">
            <a:spLocks noChangeArrowheads="1"/>
          </p:cNvSpPr>
          <p:nvPr/>
        </p:nvSpPr>
        <p:spPr bwMode="auto">
          <a:xfrm>
            <a:off x="2057400" y="5214144"/>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1</a:t>
            </a:r>
          </a:p>
        </p:txBody>
      </p:sp>
      <p:sp>
        <p:nvSpPr>
          <p:cNvPr id="92167" name="Text Box 7"/>
          <p:cNvSpPr txBox="1">
            <a:spLocks noChangeArrowheads="1"/>
          </p:cNvSpPr>
          <p:nvPr/>
        </p:nvSpPr>
        <p:spPr bwMode="auto">
          <a:xfrm>
            <a:off x="2555875" y="5214144"/>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2</a:t>
            </a:r>
          </a:p>
        </p:txBody>
      </p:sp>
      <p:sp>
        <p:nvSpPr>
          <p:cNvPr id="92168" name="Text Box 8"/>
          <p:cNvSpPr txBox="1">
            <a:spLocks noChangeArrowheads="1"/>
          </p:cNvSpPr>
          <p:nvPr/>
        </p:nvSpPr>
        <p:spPr bwMode="auto">
          <a:xfrm>
            <a:off x="2987675" y="5214144"/>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3</a:t>
            </a:r>
          </a:p>
        </p:txBody>
      </p:sp>
      <p:sp>
        <p:nvSpPr>
          <p:cNvPr id="92169" name="Text Box 9"/>
          <p:cNvSpPr txBox="1">
            <a:spLocks noChangeArrowheads="1"/>
          </p:cNvSpPr>
          <p:nvPr/>
        </p:nvSpPr>
        <p:spPr bwMode="auto">
          <a:xfrm>
            <a:off x="3419475" y="5214144"/>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4</a:t>
            </a:r>
          </a:p>
        </p:txBody>
      </p:sp>
      <p:sp>
        <p:nvSpPr>
          <p:cNvPr id="92170" name="Text Box 10"/>
          <p:cNvSpPr txBox="1">
            <a:spLocks noChangeArrowheads="1"/>
          </p:cNvSpPr>
          <p:nvPr/>
        </p:nvSpPr>
        <p:spPr bwMode="auto">
          <a:xfrm>
            <a:off x="3851275" y="5214144"/>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5</a:t>
            </a:r>
          </a:p>
        </p:txBody>
      </p:sp>
      <p:sp>
        <p:nvSpPr>
          <p:cNvPr id="92171" name="Text Box 11"/>
          <p:cNvSpPr txBox="1">
            <a:spLocks noChangeArrowheads="1"/>
          </p:cNvSpPr>
          <p:nvPr/>
        </p:nvSpPr>
        <p:spPr bwMode="auto">
          <a:xfrm>
            <a:off x="6659563" y="5230019"/>
            <a:ext cx="533400" cy="457200"/>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rPr>
              <a:t>30</a:t>
            </a:r>
          </a:p>
        </p:txBody>
      </p:sp>
      <p:sp>
        <p:nvSpPr>
          <p:cNvPr id="92172" name="Text Box 12"/>
          <p:cNvSpPr txBox="1">
            <a:spLocks noChangeArrowheads="1"/>
          </p:cNvSpPr>
          <p:nvPr/>
        </p:nvSpPr>
        <p:spPr bwMode="auto">
          <a:xfrm>
            <a:off x="7812360" y="5373216"/>
            <a:ext cx="914400" cy="366713"/>
          </a:xfrm>
          <a:prstGeom prst="rect">
            <a:avLst/>
          </a:prstGeom>
          <a:noFill/>
          <a:ln w="9525">
            <a:noFill/>
            <a:miter lim="800000"/>
            <a:headEnd/>
            <a:tailEnd/>
          </a:ln>
          <a:effectLst/>
        </p:spPr>
        <p:txBody>
          <a:bodyPr>
            <a:spAutoFit/>
          </a:bodyPr>
          <a:lstStyle/>
          <a:p>
            <a:pPr>
              <a:spcBef>
                <a:spcPct val="50000"/>
              </a:spcBef>
            </a:pPr>
            <a:r>
              <a:rPr lang="zh-CN" altLang="en-US" dirty="0">
                <a:latin typeface="Times New Roman" pitchFamily="18" charset="0"/>
              </a:rPr>
              <a:t>等级</a:t>
            </a:r>
          </a:p>
        </p:txBody>
      </p:sp>
      <p:sp>
        <p:nvSpPr>
          <p:cNvPr id="92173" name="Text Box 13"/>
          <p:cNvSpPr txBox="1">
            <a:spLocks noChangeArrowheads="1"/>
          </p:cNvSpPr>
          <p:nvPr/>
        </p:nvSpPr>
        <p:spPr bwMode="auto">
          <a:xfrm>
            <a:off x="1371600" y="2166144"/>
            <a:ext cx="914400" cy="366713"/>
          </a:xfrm>
          <a:prstGeom prst="rect">
            <a:avLst/>
          </a:prstGeom>
          <a:noFill/>
          <a:ln w="9525">
            <a:noFill/>
            <a:miter lim="800000"/>
            <a:headEnd/>
            <a:tailEnd/>
          </a:ln>
          <a:effectLst/>
        </p:spPr>
        <p:txBody>
          <a:bodyPr>
            <a:spAutoFit/>
          </a:bodyPr>
          <a:lstStyle/>
          <a:p>
            <a:pPr>
              <a:spcBef>
                <a:spcPct val="50000"/>
              </a:spcBef>
            </a:pPr>
            <a:r>
              <a:rPr lang="zh-CN" altLang="en-US" dirty="0" smtClean="0">
                <a:latin typeface="Times New Roman" pitchFamily="18" charset="0"/>
              </a:rPr>
              <a:t>收入</a:t>
            </a:r>
            <a:endParaRPr lang="zh-CN" altLang="en-US" dirty="0">
              <a:latin typeface="Times New Roman" pitchFamily="18" charset="0"/>
            </a:endParaRPr>
          </a:p>
        </p:txBody>
      </p:sp>
      <p:sp>
        <p:nvSpPr>
          <p:cNvPr id="92174" name="Rectangle 14"/>
          <p:cNvSpPr>
            <a:spLocks noChangeArrowheads="1"/>
          </p:cNvSpPr>
          <p:nvPr/>
        </p:nvSpPr>
        <p:spPr bwMode="auto">
          <a:xfrm>
            <a:off x="2124075" y="4509294"/>
            <a:ext cx="144463" cy="503238"/>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75" name="Rectangle 15"/>
          <p:cNvSpPr>
            <a:spLocks noChangeArrowheads="1"/>
          </p:cNvSpPr>
          <p:nvPr/>
        </p:nvSpPr>
        <p:spPr bwMode="auto">
          <a:xfrm>
            <a:off x="2555875" y="4364832"/>
            <a:ext cx="144463" cy="5762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76" name="Rectangle 16"/>
          <p:cNvSpPr>
            <a:spLocks noChangeArrowheads="1"/>
          </p:cNvSpPr>
          <p:nvPr/>
        </p:nvSpPr>
        <p:spPr bwMode="auto">
          <a:xfrm>
            <a:off x="2987675" y="4148932"/>
            <a:ext cx="144463" cy="7207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77" name="Rectangle 17"/>
          <p:cNvSpPr>
            <a:spLocks noChangeArrowheads="1"/>
          </p:cNvSpPr>
          <p:nvPr/>
        </p:nvSpPr>
        <p:spPr bwMode="auto">
          <a:xfrm>
            <a:off x="3421063" y="3860007"/>
            <a:ext cx="142875" cy="9366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78" name="Rectangle 18"/>
          <p:cNvSpPr>
            <a:spLocks noChangeArrowheads="1"/>
          </p:cNvSpPr>
          <p:nvPr/>
        </p:nvSpPr>
        <p:spPr bwMode="auto">
          <a:xfrm>
            <a:off x="3852863" y="3572669"/>
            <a:ext cx="142875" cy="10795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79" name="Rectangle 19"/>
          <p:cNvSpPr>
            <a:spLocks noChangeArrowheads="1"/>
          </p:cNvSpPr>
          <p:nvPr/>
        </p:nvSpPr>
        <p:spPr bwMode="auto">
          <a:xfrm>
            <a:off x="4356100" y="3283744"/>
            <a:ext cx="144463" cy="12255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80" name="Rectangle 20"/>
          <p:cNvSpPr>
            <a:spLocks noChangeArrowheads="1"/>
          </p:cNvSpPr>
          <p:nvPr/>
        </p:nvSpPr>
        <p:spPr bwMode="auto">
          <a:xfrm>
            <a:off x="4932363" y="2780507"/>
            <a:ext cx="144462" cy="1512887"/>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81" name="Rectangle 21"/>
          <p:cNvSpPr>
            <a:spLocks noChangeArrowheads="1"/>
          </p:cNvSpPr>
          <p:nvPr/>
        </p:nvSpPr>
        <p:spPr bwMode="auto">
          <a:xfrm>
            <a:off x="5508625" y="2348707"/>
            <a:ext cx="144463" cy="16557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82" name="Rectangle 22"/>
          <p:cNvSpPr>
            <a:spLocks noChangeArrowheads="1"/>
          </p:cNvSpPr>
          <p:nvPr/>
        </p:nvSpPr>
        <p:spPr bwMode="auto">
          <a:xfrm>
            <a:off x="6011863" y="1770857"/>
            <a:ext cx="144462" cy="20161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83" name="Rectangle 23"/>
          <p:cNvSpPr>
            <a:spLocks noChangeArrowheads="1"/>
          </p:cNvSpPr>
          <p:nvPr/>
        </p:nvSpPr>
        <p:spPr bwMode="auto">
          <a:xfrm>
            <a:off x="6515100" y="1124744"/>
            <a:ext cx="146050" cy="24479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zh-CN" altLang="en-US"/>
          </a:p>
        </p:txBody>
      </p:sp>
      <p:sp>
        <p:nvSpPr>
          <p:cNvPr id="92186" name="Rectangle 26"/>
          <p:cNvSpPr>
            <a:spLocks noChangeArrowheads="1"/>
          </p:cNvSpPr>
          <p:nvPr/>
        </p:nvSpPr>
        <p:spPr bwMode="auto">
          <a:xfrm>
            <a:off x="1043608" y="301625"/>
            <a:ext cx="2769939" cy="895350"/>
          </a:xfrm>
          <a:prstGeom prst="rect">
            <a:avLst/>
          </a:prstGeom>
          <a:noFill/>
          <a:ln w="9525">
            <a:noFill/>
            <a:miter lim="800000"/>
            <a:headEnd/>
            <a:tailEnd/>
          </a:ln>
          <a:effectLst/>
        </p:spPr>
        <p:txBody>
          <a:bodyPr anchor="b"/>
          <a:lstStyle/>
          <a:p>
            <a:r>
              <a:rPr lang="zh-CN" altLang="en-US" sz="2400" b="1" dirty="0">
                <a:latin typeface="微软雅黑" pitchFamily="34" charset="-122"/>
                <a:ea typeface="微软雅黑" pitchFamily="34" charset="-122"/>
              </a:rPr>
              <a:t>工资定级</a:t>
            </a:r>
            <a:r>
              <a:rPr lang="en-US" altLang="zh-CN" sz="2400" b="1" dirty="0">
                <a:latin typeface="微软雅黑" pitchFamily="34" charset="-122"/>
                <a:ea typeface="微软雅黑" pitchFamily="34" charset="-122"/>
              </a:rPr>
              <a:t>:</a:t>
            </a:r>
          </a:p>
        </p:txBody>
      </p:sp>
      <p:sp>
        <p:nvSpPr>
          <p:cNvPr id="33" name="任意多边形 32"/>
          <p:cNvSpPr/>
          <p:nvPr/>
        </p:nvSpPr>
        <p:spPr>
          <a:xfrm>
            <a:off x="2191871" y="2224228"/>
            <a:ext cx="4450976" cy="2528047"/>
          </a:xfrm>
          <a:custGeom>
            <a:avLst/>
            <a:gdLst>
              <a:gd name="connsiteX0" fmla="*/ 0 w 4450976"/>
              <a:gd name="connsiteY0" fmla="*/ 2528047 h 2528047"/>
              <a:gd name="connsiteX1" fmla="*/ 874058 w 4450976"/>
              <a:gd name="connsiteY1" fmla="*/ 2312894 h 2528047"/>
              <a:gd name="connsiteX2" fmla="*/ 1748117 w 4450976"/>
              <a:gd name="connsiteY2" fmla="*/ 1882588 h 2528047"/>
              <a:gd name="connsiteX3" fmla="*/ 2837329 w 4450976"/>
              <a:gd name="connsiteY3" fmla="*/ 1304365 h 2528047"/>
              <a:gd name="connsiteX4" fmla="*/ 3913094 w 4450976"/>
              <a:gd name="connsiteY4" fmla="*/ 497541 h 2528047"/>
              <a:gd name="connsiteX5" fmla="*/ 4450976 w 4450976"/>
              <a:gd name="connsiteY5" fmla="*/ 0 h 2528047"/>
              <a:gd name="connsiteX6" fmla="*/ 4450976 w 4450976"/>
              <a:gd name="connsiteY6" fmla="*/ 0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0976" h="2528047">
                <a:moveTo>
                  <a:pt x="0" y="2528047"/>
                </a:moveTo>
                <a:cubicBezTo>
                  <a:pt x="291352" y="2474258"/>
                  <a:pt x="582705" y="2420470"/>
                  <a:pt x="874058" y="2312894"/>
                </a:cubicBezTo>
                <a:cubicBezTo>
                  <a:pt x="1165411" y="2205318"/>
                  <a:pt x="1420905" y="2050676"/>
                  <a:pt x="1748117" y="1882588"/>
                </a:cubicBezTo>
                <a:cubicBezTo>
                  <a:pt x="2075329" y="1714500"/>
                  <a:pt x="2476500" y="1535206"/>
                  <a:pt x="2837329" y="1304365"/>
                </a:cubicBezTo>
                <a:cubicBezTo>
                  <a:pt x="3198159" y="1073524"/>
                  <a:pt x="3644153" y="714935"/>
                  <a:pt x="3913094" y="497541"/>
                </a:cubicBezTo>
                <a:cubicBezTo>
                  <a:pt x="4182035" y="280147"/>
                  <a:pt x="4450976" y="0"/>
                  <a:pt x="4450976" y="0"/>
                </a:cubicBezTo>
                <a:lnTo>
                  <a:pt x="4450976" y="0"/>
                </a:lnTo>
              </a:path>
            </a:pathLst>
          </a:cu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3568" y="404813"/>
            <a:ext cx="7105650" cy="647923"/>
          </a:xfrm>
          <a:noFill/>
        </p:spPr>
        <p:txBody>
          <a:bodyPr lIns="90488" tIns="44450" rIns="90488" bIns="44450">
            <a:noAutofit/>
          </a:bodyPr>
          <a:lstStyle/>
          <a:p>
            <a:pPr algn="l" eaLnBrk="1" hangingPunct="1">
              <a:lnSpc>
                <a:spcPct val="90000"/>
              </a:lnSpc>
            </a:pPr>
            <a:r>
              <a:rPr lang="zh-CN" altLang="en-US" sz="2400" b="1" dirty="0" smtClean="0">
                <a:latin typeface="微软雅黑" panose="020B0503020204020204" pitchFamily="34" charset="-122"/>
                <a:ea typeface="微软雅黑" panose="020B0503020204020204" pitchFamily="34" charset="-122"/>
              </a:rPr>
              <a:t>幅度重叠</a:t>
            </a:r>
            <a:br>
              <a:rPr lang="zh-CN" altLang="en-US" sz="2400" b="1" dirty="0" smtClean="0">
                <a:latin typeface="微软雅黑" panose="020B0503020204020204" pitchFamily="34" charset="-122"/>
                <a:ea typeface="微软雅黑" panose="020B0503020204020204" pitchFamily="34" charset="-122"/>
              </a:rPr>
            </a:br>
            <a:endParaRPr lang="zh-CN" altLang="en-US" sz="2400" b="1" dirty="0" smtClean="0">
              <a:latin typeface="微软雅黑" panose="020B0503020204020204" pitchFamily="34" charset="-122"/>
              <a:ea typeface="微软雅黑" panose="020B0503020204020204" pitchFamily="34" charset="-122"/>
            </a:endParaRPr>
          </a:p>
        </p:txBody>
      </p:sp>
      <p:grpSp>
        <p:nvGrpSpPr>
          <p:cNvPr id="2" name="Group 3"/>
          <p:cNvGrpSpPr>
            <a:grpSpLocks/>
          </p:cNvGrpSpPr>
          <p:nvPr/>
        </p:nvGrpSpPr>
        <p:grpSpPr bwMode="auto">
          <a:xfrm>
            <a:off x="571500" y="1431826"/>
            <a:ext cx="2457451" cy="3127375"/>
            <a:chOff x="360" y="1329"/>
            <a:chExt cx="1548" cy="1970"/>
          </a:xfrm>
        </p:grpSpPr>
        <p:sp>
          <p:nvSpPr>
            <p:cNvPr id="65587" name="Line 4"/>
            <p:cNvSpPr>
              <a:spLocks noChangeShapeType="1"/>
            </p:cNvSpPr>
            <p:nvPr/>
          </p:nvSpPr>
          <p:spPr bwMode="auto">
            <a:xfrm>
              <a:off x="360" y="1329"/>
              <a:ext cx="0" cy="1771"/>
            </a:xfrm>
            <a:prstGeom prst="line">
              <a:avLst/>
            </a:prstGeom>
            <a:noFill/>
            <a:ln w="12700">
              <a:solidFill>
                <a:schemeClr val="tx1"/>
              </a:solidFill>
              <a:round/>
              <a:headEnd type="triangle" w="med" len="me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88" name="Line 5"/>
            <p:cNvSpPr>
              <a:spLocks noChangeShapeType="1"/>
            </p:cNvSpPr>
            <p:nvPr/>
          </p:nvSpPr>
          <p:spPr bwMode="auto">
            <a:xfrm>
              <a:off x="381" y="3120"/>
              <a:ext cx="1423" cy="0"/>
            </a:xfrm>
            <a:prstGeom prst="line">
              <a:avLst/>
            </a:prstGeom>
            <a:noFill/>
            <a:ln w="12700">
              <a:solidFill>
                <a:schemeClr val="tx1"/>
              </a:solidFill>
              <a:round/>
              <a:headEn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3" name="Group 6"/>
            <p:cNvGrpSpPr>
              <a:grpSpLocks/>
            </p:cNvGrpSpPr>
            <p:nvPr/>
          </p:nvGrpSpPr>
          <p:grpSpPr bwMode="auto">
            <a:xfrm>
              <a:off x="508" y="2476"/>
              <a:ext cx="292" cy="496"/>
              <a:chOff x="508" y="2476"/>
              <a:chExt cx="292" cy="496"/>
            </a:xfrm>
          </p:grpSpPr>
          <p:sp>
            <p:nvSpPr>
              <p:cNvPr id="65606" name="Rectangle 7"/>
              <p:cNvSpPr>
                <a:spLocks noChangeArrowheads="1"/>
              </p:cNvSpPr>
              <p:nvPr/>
            </p:nvSpPr>
            <p:spPr bwMode="auto">
              <a:xfrm>
                <a:off x="508" y="2476"/>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607" name="Line 8"/>
              <p:cNvSpPr>
                <a:spLocks noChangeShapeType="1"/>
              </p:cNvSpPr>
              <p:nvPr/>
            </p:nvSpPr>
            <p:spPr bwMode="auto">
              <a:xfrm>
                <a:off x="513" y="2736"/>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4" name="Group 9"/>
            <p:cNvGrpSpPr>
              <a:grpSpLocks/>
            </p:cNvGrpSpPr>
            <p:nvPr/>
          </p:nvGrpSpPr>
          <p:grpSpPr bwMode="auto">
            <a:xfrm>
              <a:off x="808" y="1972"/>
              <a:ext cx="292" cy="496"/>
              <a:chOff x="808" y="1972"/>
              <a:chExt cx="292" cy="496"/>
            </a:xfrm>
          </p:grpSpPr>
          <p:sp>
            <p:nvSpPr>
              <p:cNvPr id="65604" name="Rectangle 10"/>
              <p:cNvSpPr>
                <a:spLocks noChangeArrowheads="1"/>
              </p:cNvSpPr>
              <p:nvPr/>
            </p:nvSpPr>
            <p:spPr bwMode="auto">
              <a:xfrm>
                <a:off x="808" y="1972"/>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605" name="Line 11"/>
              <p:cNvSpPr>
                <a:spLocks noChangeShapeType="1"/>
              </p:cNvSpPr>
              <p:nvPr/>
            </p:nvSpPr>
            <p:spPr bwMode="auto">
              <a:xfrm>
                <a:off x="813" y="2232"/>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5" name="Group 12"/>
            <p:cNvGrpSpPr>
              <a:grpSpLocks/>
            </p:cNvGrpSpPr>
            <p:nvPr/>
          </p:nvGrpSpPr>
          <p:grpSpPr bwMode="auto">
            <a:xfrm>
              <a:off x="1108" y="1468"/>
              <a:ext cx="292" cy="496"/>
              <a:chOff x="1108" y="1468"/>
              <a:chExt cx="292" cy="496"/>
            </a:xfrm>
          </p:grpSpPr>
          <p:sp>
            <p:nvSpPr>
              <p:cNvPr id="65602" name="Rectangle 13"/>
              <p:cNvSpPr>
                <a:spLocks noChangeArrowheads="1"/>
              </p:cNvSpPr>
              <p:nvPr/>
            </p:nvSpPr>
            <p:spPr bwMode="auto">
              <a:xfrm>
                <a:off x="1108" y="1468"/>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603" name="Line 14"/>
              <p:cNvSpPr>
                <a:spLocks noChangeShapeType="1"/>
              </p:cNvSpPr>
              <p:nvPr/>
            </p:nvSpPr>
            <p:spPr bwMode="auto">
              <a:xfrm>
                <a:off x="1113" y="1728"/>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65592" name="Rectangle 15"/>
            <p:cNvSpPr>
              <a:spLocks noChangeArrowheads="1"/>
            </p:cNvSpPr>
            <p:nvPr/>
          </p:nvSpPr>
          <p:spPr bwMode="auto">
            <a:xfrm>
              <a:off x="446" y="2346"/>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1,200</a:t>
              </a:r>
            </a:p>
          </p:txBody>
        </p:sp>
        <p:sp>
          <p:nvSpPr>
            <p:cNvPr id="65593" name="Rectangle 16"/>
            <p:cNvSpPr>
              <a:spLocks noChangeArrowheads="1"/>
            </p:cNvSpPr>
            <p:nvPr/>
          </p:nvSpPr>
          <p:spPr bwMode="auto">
            <a:xfrm>
              <a:off x="458" y="2598"/>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1,000</a:t>
              </a:r>
            </a:p>
          </p:txBody>
        </p:sp>
        <p:sp>
          <p:nvSpPr>
            <p:cNvPr id="65594" name="Rectangle 17"/>
            <p:cNvSpPr>
              <a:spLocks noChangeArrowheads="1"/>
            </p:cNvSpPr>
            <p:nvPr/>
          </p:nvSpPr>
          <p:spPr bwMode="auto">
            <a:xfrm>
              <a:off x="513" y="2946"/>
              <a:ext cx="294"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800</a:t>
              </a:r>
            </a:p>
          </p:txBody>
        </p:sp>
        <p:sp>
          <p:nvSpPr>
            <p:cNvPr id="65595" name="Rectangle 18"/>
            <p:cNvSpPr>
              <a:spLocks noChangeArrowheads="1"/>
            </p:cNvSpPr>
            <p:nvPr/>
          </p:nvSpPr>
          <p:spPr bwMode="auto">
            <a:xfrm>
              <a:off x="770" y="1830"/>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1,800</a:t>
              </a:r>
            </a:p>
          </p:txBody>
        </p:sp>
        <p:sp>
          <p:nvSpPr>
            <p:cNvPr id="65596" name="Rectangle 19"/>
            <p:cNvSpPr>
              <a:spLocks noChangeArrowheads="1"/>
            </p:cNvSpPr>
            <p:nvPr/>
          </p:nvSpPr>
          <p:spPr bwMode="auto">
            <a:xfrm>
              <a:off x="782" y="2082"/>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1,500</a:t>
              </a:r>
            </a:p>
          </p:txBody>
        </p:sp>
        <p:sp>
          <p:nvSpPr>
            <p:cNvPr id="65597" name="Rectangle 20"/>
            <p:cNvSpPr>
              <a:spLocks noChangeArrowheads="1"/>
            </p:cNvSpPr>
            <p:nvPr/>
          </p:nvSpPr>
          <p:spPr bwMode="auto">
            <a:xfrm>
              <a:off x="770" y="2454"/>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1,200</a:t>
              </a:r>
            </a:p>
          </p:txBody>
        </p:sp>
        <p:sp>
          <p:nvSpPr>
            <p:cNvPr id="65598" name="Rectangle 21"/>
            <p:cNvSpPr>
              <a:spLocks noChangeArrowheads="1"/>
            </p:cNvSpPr>
            <p:nvPr/>
          </p:nvSpPr>
          <p:spPr bwMode="auto">
            <a:xfrm>
              <a:off x="1082" y="1974"/>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1,800</a:t>
              </a:r>
            </a:p>
          </p:txBody>
        </p:sp>
        <p:sp>
          <p:nvSpPr>
            <p:cNvPr id="65599" name="Rectangle 22"/>
            <p:cNvSpPr>
              <a:spLocks noChangeArrowheads="1"/>
            </p:cNvSpPr>
            <p:nvPr/>
          </p:nvSpPr>
          <p:spPr bwMode="auto">
            <a:xfrm>
              <a:off x="1070" y="1602"/>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2,250</a:t>
              </a:r>
            </a:p>
          </p:txBody>
        </p:sp>
        <p:sp>
          <p:nvSpPr>
            <p:cNvPr id="65600" name="Rectangle 23"/>
            <p:cNvSpPr>
              <a:spLocks noChangeArrowheads="1"/>
            </p:cNvSpPr>
            <p:nvPr/>
          </p:nvSpPr>
          <p:spPr bwMode="auto">
            <a:xfrm>
              <a:off x="1082" y="1338"/>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2,700</a:t>
              </a:r>
            </a:p>
          </p:txBody>
        </p:sp>
        <p:sp>
          <p:nvSpPr>
            <p:cNvPr id="65601" name="Rectangle 24"/>
            <p:cNvSpPr>
              <a:spLocks noChangeArrowheads="1"/>
            </p:cNvSpPr>
            <p:nvPr/>
          </p:nvSpPr>
          <p:spPr bwMode="auto">
            <a:xfrm>
              <a:off x="1405" y="3126"/>
              <a:ext cx="503" cy="173"/>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200" b="1">
                  <a:latin typeface="微软雅黑" panose="020B0503020204020204" pitchFamily="34" charset="-122"/>
                  <a:ea typeface="微软雅黑" panose="020B0503020204020204" pitchFamily="34" charset="-122"/>
                </a:rPr>
                <a:t>职位级别</a:t>
              </a:r>
            </a:p>
          </p:txBody>
        </p:sp>
      </p:grpSp>
      <p:grpSp>
        <p:nvGrpSpPr>
          <p:cNvPr id="6" name="Group 25"/>
          <p:cNvGrpSpPr>
            <a:grpSpLocks/>
          </p:cNvGrpSpPr>
          <p:nvPr/>
        </p:nvGrpSpPr>
        <p:grpSpPr bwMode="auto">
          <a:xfrm>
            <a:off x="3314701" y="1431826"/>
            <a:ext cx="2457451" cy="3127375"/>
            <a:chOff x="2088" y="1329"/>
            <a:chExt cx="1548" cy="1970"/>
          </a:xfrm>
        </p:grpSpPr>
        <p:sp>
          <p:nvSpPr>
            <p:cNvPr id="65566" name="Line 26"/>
            <p:cNvSpPr>
              <a:spLocks noChangeShapeType="1"/>
            </p:cNvSpPr>
            <p:nvPr/>
          </p:nvSpPr>
          <p:spPr bwMode="auto">
            <a:xfrm>
              <a:off x="2088" y="1329"/>
              <a:ext cx="0" cy="1771"/>
            </a:xfrm>
            <a:prstGeom prst="line">
              <a:avLst/>
            </a:prstGeom>
            <a:noFill/>
            <a:ln w="12700">
              <a:solidFill>
                <a:schemeClr val="tx1"/>
              </a:solidFill>
              <a:round/>
              <a:headEnd type="triangle" w="med" len="me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67" name="Line 27"/>
            <p:cNvSpPr>
              <a:spLocks noChangeShapeType="1"/>
            </p:cNvSpPr>
            <p:nvPr/>
          </p:nvSpPr>
          <p:spPr bwMode="auto">
            <a:xfrm>
              <a:off x="2109" y="3120"/>
              <a:ext cx="1423" cy="0"/>
            </a:xfrm>
            <a:prstGeom prst="line">
              <a:avLst/>
            </a:prstGeom>
            <a:noFill/>
            <a:ln w="12700">
              <a:solidFill>
                <a:schemeClr val="tx1"/>
              </a:solidFill>
              <a:round/>
              <a:headEn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7" name="Group 28"/>
            <p:cNvGrpSpPr>
              <a:grpSpLocks/>
            </p:cNvGrpSpPr>
            <p:nvPr/>
          </p:nvGrpSpPr>
          <p:grpSpPr bwMode="auto">
            <a:xfrm>
              <a:off x="2236" y="2476"/>
              <a:ext cx="292" cy="496"/>
              <a:chOff x="2236" y="2476"/>
              <a:chExt cx="292" cy="496"/>
            </a:xfrm>
          </p:grpSpPr>
          <p:sp>
            <p:nvSpPr>
              <p:cNvPr id="65585" name="Rectangle 29"/>
              <p:cNvSpPr>
                <a:spLocks noChangeArrowheads="1"/>
              </p:cNvSpPr>
              <p:nvPr/>
            </p:nvSpPr>
            <p:spPr bwMode="auto">
              <a:xfrm>
                <a:off x="2236" y="2476"/>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86" name="Line 30"/>
              <p:cNvSpPr>
                <a:spLocks noChangeShapeType="1"/>
              </p:cNvSpPr>
              <p:nvPr/>
            </p:nvSpPr>
            <p:spPr bwMode="auto">
              <a:xfrm>
                <a:off x="2241" y="2736"/>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8" name="Group 31"/>
            <p:cNvGrpSpPr>
              <a:grpSpLocks/>
            </p:cNvGrpSpPr>
            <p:nvPr/>
          </p:nvGrpSpPr>
          <p:grpSpPr bwMode="auto">
            <a:xfrm>
              <a:off x="2536" y="2344"/>
              <a:ext cx="292" cy="496"/>
              <a:chOff x="2536" y="2344"/>
              <a:chExt cx="292" cy="496"/>
            </a:xfrm>
          </p:grpSpPr>
          <p:sp>
            <p:nvSpPr>
              <p:cNvPr id="65583" name="Rectangle 32"/>
              <p:cNvSpPr>
                <a:spLocks noChangeArrowheads="1"/>
              </p:cNvSpPr>
              <p:nvPr/>
            </p:nvSpPr>
            <p:spPr bwMode="auto">
              <a:xfrm>
                <a:off x="2536" y="2344"/>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84" name="Line 33"/>
              <p:cNvSpPr>
                <a:spLocks noChangeShapeType="1"/>
              </p:cNvSpPr>
              <p:nvPr/>
            </p:nvSpPr>
            <p:spPr bwMode="auto">
              <a:xfrm>
                <a:off x="2541" y="2604"/>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9" name="Group 34"/>
            <p:cNvGrpSpPr>
              <a:grpSpLocks/>
            </p:cNvGrpSpPr>
            <p:nvPr/>
          </p:nvGrpSpPr>
          <p:grpSpPr bwMode="auto">
            <a:xfrm>
              <a:off x="2836" y="2200"/>
              <a:ext cx="292" cy="496"/>
              <a:chOff x="2836" y="2200"/>
              <a:chExt cx="292" cy="496"/>
            </a:xfrm>
          </p:grpSpPr>
          <p:sp>
            <p:nvSpPr>
              <p:cNvPr id="65581" name="Rectangle 35"/>
              <p:cNvSpPr>
                <a:spLocks noChangeArrowheads="1"/>
              </p:cNvSpPr>
              <p:nvPr/>
            </p:nvSpPr>
            <p:spPr bwMode="auto">
              <a:xfrm>
                <a:off x="2836" y="2200"/>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82" name="Line 36"/>
              <p:cNvSpPr>
                <a:spLocks noChangeShapeType="1"/>
              </p:cNvSpPr>
              <p:nvPr/>
            </p:nvSpPr>
            <p:spPr bwMode="auto">
              <a:xfrm>
                <a:off x="2841" y="2460"/>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65571" name="Rectangle 37"/>
            <p:cNvSpPr>
              <a:spLocks noChangeArrowheads="1"/>
            </p:cNvSpPr>
            <p:nvPr/>
          </p:nvSpPr>
          <p:spPr bwMode="auto">
            <a:xfrm>
              <a:off x="2174" y="2346"/>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1,200</a:t>
              </a:r>
            </a:p>
          </p:txBody>
        </p:sp>
        <p:sp>
          <p:nvSpPr>
            <p:cNvPr id="65572" name="Rectangle 38"/>
            <p:cNvSpPr>
              <a:spLocks noChangeArrowheads="1"/>
            </p:cNvSpPr>
            <p:nvPr/>
          </p:nvSpPr>
          <p:spPr bwMode="auto">
            <a:xfrm>
              <a:off x="2186" y="2598"/>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1,000</a:t>
              </a:r>
            </a:p>
          </p:txBody>
        </p:sp>
        <p:sp>
          <p:nvSpPr>
            <p:cNvPr id="65573" name="Rectangle 39"/>
            <p:cNvSpPr>
              <a:spLocks noChangeArrowheads="1"/>
            </p:cNvSpPr>
            <p:nvPr/>
          </p:nvSpPr>
          <p:spPr bwMode="auto">
            <a:xfrm>
              <a:off x="2241" y="2946"/>
              <a:ext cx="294"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800</a:t>
              </a:r>
            </a:p>
          </p:txBody>
        </p:sp>
        <p:sp>
          <p:nvSpPr>
            <p:cNvPr id="65574" name="Rectangle 40"/>
            <p:cNvSpPr>
              <a:spLocks noChangeArrowheads="1"/>
            </p:cNvSpPr>
            <p:nvPr/>
          </p:nvSpPr>
          <p:spPr bwMode="auto">
            <a:xfrm>
              <a:off x="2498" y="2202"/>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1,350</a:t>
              </a:r>
            </a:p>
          </p:txBody>
        </p:sp>
        <p:sp>
          <p:nvSpPr>
            <p:cNvPr id="65575" name="Rectangle 41"/>
            <p:cNvSpPr>
              <a:spLocks noChangeArrowheads="1"/>
            </p:cNvSpPr>
            <p:nvPr/>
          </p:nvSpPr>
          <p:spPr bwMode="auto">
            <a:xfrm>
              <a:off x="2486" y="2466"/>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1,125</a:t>
              </a:r>
            </a:p>
          </p:txBody>
        </p:sp>
        <p:sp>
          <p:nvSpPr>
            <p:cNvPr id="65576" name="Rectangle 42"/>
            <p:cNvSpPr>
              <a:spLocks noChangeArrowheads="1"/>
            </p:cNvSpPr>
            <p:nvPr/>
          </p:nvSpPr>
          <p:spPr bwMode="auto">
            <a:xfrm>
              <a:off x="2517" y="2814"/>
              <a:ext cx="294"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900</a:t>
              </a:r>
            </a:p>
          </p:txBody>
        </p:sp>
        <p:sp>
          <p:nvSpPr>
            <p:cNvPr id="65577" name="Rectangle 43"/>
            <p:cNvSpPr>
              <a:spLocks noChangeArrowheads="1"/>
            </p:cNvSpPr>
            <p:nvPr/>
          </p:nvSpPr>
          <p:spPr bwMode="auto">
            <a:xfrm>
              <a:off x="2810" y="2694"/>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1,000</a:t>
              </a:r>
            </a:p>
          </p:txBody>
        </p:sp>
        <p:sp>
          <p:nvSpPr>
            <p:cNvPr id="65578" name="Rectangle 44"/>
            <p:cNvSpPr>
              <a:spLocks noChangeArrowheads="1"/>
            </p:cNvSpPr>
            <p:nvPr/>
          </p:nvSpPr>
          <p:spPr bwMode="auto">
            <a:xfrm>
              <a:off x="2798" y="2310"/>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1,250</a:t>
              </a:r>
            </a:p>
          </p:txBody>
        </p:sp>
        <p:sp>
          <p:nvSpPr>
            <p:cNvPr id="65579" name="Rectangle 45"/>
            <p:cNvSpPr>
              <a:spLocks noChangeArrowheads="1"/>
            </p:cNvSpPr>
            <p:nvPr/>
          </p:nvSpPr>
          <p:spPr bwMode="auto">
            <a:xfrm>
              <a:off x="2798" y="2070"/>
              <a:ext cx="381" cy="173"/>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1,500</a:t>
              </a:r>
            </a:p>
          </p:txBody>
        </p:sp>
        <p:sp>
          <p:nvSpPr>
            <p:cNvPr id="65580" name="Rectangle 46"/>
            <p:cNvSpPr>
              <a:spLocks noChangeArrowheads="1"/>
            </p:cNvSpPr>
            <p:nvPr/>
          </p:nvSpPr>
          <p:spPr bwMode="auto">
            <a:xfrm>
              <a:off x="3133" y="3126"/>
              <a:ext cx="503" cy="173"/>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200" b="1">
                  <a:latin typeface="微软雅黑" panose="020B0503020204020204" pitchFamily="34" charset="-122"/>
                  <a:ea typeface="微软雅黑" panose="020B0503020204020204" pitchFamily="34" charset="-122"/>
                </a:rPr>
                <a:t>职位级别</a:t>
              </a:r>
            </a:p>
          </p:txBody>
        </p:sp>
      </p:grpSp>
      <p:sp>
        <p:nvSpPr>
          <p:cNvPr id="65541" name="Line 47"/>
          <p:cNvSpPr>
            <a:spLocks noChangeShapeType="1"/>
          </p:cNvSpPr>
          <p:nvPr/>
        </p:nvSpPr>
        <p:spPr bwMode="auto">
          <a:xfrm>
            <a:off x="6115050" y="1412776"/>
            <a:ext cx="0" cy="2811462"/>
          </a:xfrm>
          <a:prstGeom prst="line">
            <a:avLst/>
          </a:prstGeom>
          <a:noFill/>
          <a:ln w="12700">
            <a:solidFill>
              <a:schemeClr val="tx1"/>
            </a:solidFill>
            <a:round/>
            <a:headEnd type="triangle" w="med" len="me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42" name="Line 48"/>
          <p:cNvSpPr>
            <a:spLocks noChangeShapeType="1"/>
          </p:cNvSpPr>
          <p:nvPr/>
        </p:nvSpPr>
        <p:spPr bwMode="auto">
          <a:xfrm>
            <a:off x="6148388" y="4255988"/>
            <a:ext cx="2259012" cy="0"/>
          </a:xfrm>
          <a:prstGeom prst="line">
            <a:avLst/>
          </a:prstGeom>
          <a:noFill/>
          <a:ln w="12700">
            <a:solidFill>
              <a:schemeClr val="tx1"/>
            </a:solidFill>
            <a:round/>
            <a:headEnd/>
            <a:tailEnd type="triangl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0" name="Group 49"/>
          <p:cNvGrpSpPr>
            <a:grpSpLocks/>
          </p:cNvGrpSpPr>
          <p:nvPr/>
        </p:nvGrpSpPr>
        <p:grpSpPr bwMode="auto">
          <a:xfrm>
            <a:off x="6350000" y="3233638"/>
            <a:ext cx="463550" cy="787400"/>
            <a:chOff x="4000" y="2464"/>
            <a:chExt cx="292" cy="496"/>
          </a:xfrm>
        </p:grpSpPr>
        <p:sp>
          <p:nvSpPr>
            <p:cNvPr id="65564" name="Rectangle 50"/>
            <p:cNvSpPr>
              <a:spLocks noChangeArrowheads="1"/>
            </p:cNvSpPr>
            <p:nvPr/>
          </p:nvSpPr>
          <p:spPr bwMode="auto">
            <a:xfrm>
              <a:off x="4000" y="2464"/>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65" name="Line 51"/>
            <p:cNvSpPr>
              <a:spLocks noChangeShapeType="1"/>
            </p:cNvSpPr>
            <p:nvPr/>
          </p:nvSpPr>
          <p:spPr bwMode="auto">
            <a:xfrm>
              <a:off x="4005" y="2724"/>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1" name="Group 52"/>
          <p:cNvGrpSpPr>
            <a:grpSpLocks/>
          </p:cNvGrpSpPr>
          <p:nvPr/>
        </p:nvGrpSpPr>
        <p:grpSpPr bwMode="auto">
          <a:xfrm>
            <a:off x="6826250" y="2763738"/>
            <a:ext cx="463550" cy="787400"/>
            <a:chOff x="4300" y="2168"/>
            <a:chExt cx="292" cy="496"/>
          </a:xfrm>
        </p:grpSpPr>
        <p:sp>
          <p:nvSpPr>
            <p:cNvPr id="65562" name="Rectangle 53"/>
            <p:cNvSpPr>
              <a:spLocks noChangeArrowheads="1"/>
            </p:cNvSpPr>
            <p:nvPr/>
          </p:nvSpPr>
          <p:spPr bwMode="auto">
            <a:xfrm>
              <a:off x="4300" y="2168"/>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63" name="Line 54"/>
            <p:cNvSpPr>
              <a:spLocks noChangeShapeType="1"/>
            </p:cNvSpPr>
            <p:nvPr/>
          </p:nvSpPr>
          <p:spPr bwMode="auto">
            <a:xfrm>
              <a:off x="4305" y="2428"/>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 name="Group 55"/>
          <p:cNvGrpSpPr>
            <a:grpSpLocks/>
          </p:cNvGrpSpPr>
          <p:nvPr/>
        </p:nvGrpSpPr>
        <p:grpSpPr bwMode="auto">
          <a:xfrm>
            <a:off x="7302500" y="2293838"/>
            <a:ext cx="463550" cy="787400"/>
            <a:chOff x="4600" y="1872"/>
            <a:chExt cx="292" cy="496"/>
          </a:xfrm>
        </p:grpSpPr>
        <p:sp>
          <p:nvSpPr>
            <p:cNvPr id="65560" name="Rectangle 56"/>
            <p:cNvSpPr>
              <a:spLocks noChangeArrowheads="1"/>
            </p:cNvSpPr>
            <p:nvPr/>
          </p:nvSpPr>
          <p:spPr bwMode="auto">
            <a:xfrm>
              <a:off x="4600" y="1872"/>
              <a:ext cx="292" cy="496"/>
            </a:xfrm>
            <a:prstGeom prst="rect">
              <a:avLst/>
            </a:prstGeom>
            <a:solidFill>
              <a:schemeClr val="bg1"/>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5561" name="Line 57"/>
            <p:cNvSpPr>
              <a:spLocks noChangeShapeType="1"/>
            </p:cNvSpPr>
            <p:nvPr/>
          </p:nvSpPr>
          <p:spPr bwMode="auto">
            <a:xfrm>
              <a:off x="4605" y="2132"/>
              <a:ext cx="283" cy="0"/>
            </a:xfrm>
            <a:prstGeom prst="line">
              <a:avLst/>
            </a:prstGeom>
            <a:noFill/>
            <a:ln w="12700">
              <a:solidFill>
                <a:schemeClr val="tx1"/>
              </a:solidFill>
              <a:prstDash val="dash"/>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65546" name="Rectangle 58"/>
          <p:cNvSpPr>
            <a:spLocks noChangeArrowheads="1"/>
          </p:cNvSpPr>
          <p:nvPr/>
        </p:nvSpPr>
        <p:spPr bwMode="auto">
          <a:xfrm>
            <a:off x="6251034" y="302726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1,200</a:t>
            </a:r>
          </a:p>
        </p:txBody>
      </p:sp>
      <p:sp>
        <p:nvSpPr>
          <p:cNvPr id="65547" name="Rectangle 59"/>
          <p:cNvSpPr>
            <a:spLocks noChangeArrowheads="1"/>
          </p:cNvSpPr>
          <p:nvPr/>
        </p:nvSpPr>
        <p:spPr bwMode="auto">
          <a:xfrm>
            <a:off x="6270084" y="342731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1,000</a:t>
            </a:r>
          </a:p>
        </p:txBody>
      </p:sp>
      <p:sp>
        <p:nvSpPr>
          <p:cNvPr id="65548" name="Rectangle 60"/>
          <p:cNvSpPr>
            <a:spLocks noChangeArrowheads="1"/>
          </p:cNvSpPr>
          <p:nvPr/>
        </p:nvSpPr>
        <p:spPr bwMode="auto">
          <a:xfrm>
            <a:off x="6358063" y="4005163"/>
            <a:ext cx="466475"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solidFill>
                  <a:srgbClr val="990099"/>
                </a:solidFill>
                <a:latin typeface="微软雅黑" panose="020B0503020204020204" pitchFamily="34" charset="-122"/>
                <a:ea typeface="微软雅黑" panose="020B0503020204020204" pitchFamily="34" charset="-122"/>
              </a:rPr>
              <a:t>800</a:t>
            </a:r>
          </a:p>
        </p:txBody>
      </p:sp>
      <p:sp>
        <p:nvSpPr>
          <p:cNvPr id="65549" name="Rectangle 61"/>
          <p:cNvSpPr>
            <a:spLocks noChangeArrowheads="1"/>
          </p:cNvSpPr>
          <p:nvPr/>
        </p:nvSpPr>
        <p:spPr bwMode="auto">
          <a:xfrm>
            <a:off x="6765384" y="255736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1,500</a:t>
            </a:r>
          </a:p>
        </p:txBody>
      </p:sp>
      <p:sp>
        <p:nvSpPr>
          <p:cNvPr id="65550" name="Rectangle 62"/>
          <p:cNvSpPr>
            <a:spLocks noChangeArrowheads="1"/>
          </p:cNvSpPr>
          <p:nvPr/>
        </p:nvSpPr>
        <p:spPr bwMode="auto">
          <a:xfrm>
            <a:off x="6746334" y="297646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1,250</a:t>
            </a:r>
          </a:p>
        </p:txBody>
      </p:sp>
      <p:sp>
        <p:nvSpPr>
          <p:cNvPr id="65551" name="Rectangle 63"/>
          <p:cNvSpPr>
            <a:spLocks noChangeArrowheads="1"/>
          </p:cNvSpPr>
          <p:nvPr/>
        </p:nvSpPr>
        <p:spPr bwMode="auto">
          <a:xfrm>
            <a:off x="6771734" y="353526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1,000</a:t>
            </a:r>
          </a:p>
        </p:txBody>
      </p:sp>
      <p:sp>
        <p:nvSpPr>
          <p:cNvPr id="65552" name="Rectangle 64"/>
          <p:cNvSpPr>
            <a:spLocks noChangeArrowheads="1"/>
          </p:cNvSpPr>
          <p:nvPr/>
        </p:nvSpPr>
        <p:spPr bwMode="auto">
          <a:xfrm>
            <a:off x="7235284" y="306536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1,250</a:t>
            </a:r>
          </a:p>
        </p:txBody>
      </p:sp>
      <p:sp>
        <p:nvSpPr>
          <p:cNvPr id="65553" name="Rectangle 65"/>
          <p:cNvSpPr>
            <a:spLocks noChangeArrowheads="1"/>
          </p:cNvSpPr>
          <p:nvPr/>
        </p:nvSpPr>
        <p:spPr bwMode="auto">
          <a:xfrm>
            <a:off x="7235284" y="248751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1,563</a:t>
            </a:r>
          </a:p>
        </p:txBody>
      </p:sp>
      <p:sp>
        <p:nvSpPr>
          <p:cNvPr id="65554" name="Rectangle 66"/>
          <p:cNvSpPr>
            <a:spLocks noChangeArrowheads="1"/>
          </p:cNvSpPr>
          <p:nvPr/>
        </p:nvSpPr>
        <p:spPr bwMode="auto">
          <a:xfrm>
            <a:off x="7260684" y="2068413"/>
            <a:ext cx="604334" cy="274434"/>
          </a:xfrm>
          <a:prstGeom prst="rect">
            <a:avLst/>
          </a:prstGeom>
          <a:noFill/>
          <a:ln w="12700">
            <a:noFill/>
            <a:miter lim="800000"/>
            <a:headEnd/>
            <a:tailEnd/>
          </a:ln>
        </p:spPr>
        <p:txBody>
          <a:bodyPr wrap="none" lIns="90488" tIns="44450" rIns="90488" bIns="44450">
            <a:spAutoFit/>
          </a:bodyPr>
          <a:lstStyle/>
          <a:p>
            <a:pPr algn="ctr" eaLnBrk="0" hangingPunct="0"/>
            <a:r>
              <a:rPr kumimoji="0" lang="en-US" altLang="zh-CN" sz="1200" b="1">
                <a:latin typeface="微软雅黑" panose="020B0503020204020204" pitchFamily="34" charset="-122"/>
                <a:ea typeface="微软雅黑" panose="020B0503020204020204" pitchFamily="34" charset="-122"/>
              </a:rPr>
              <a:t>1,875</a:t>
            </a:r>
          </a:p>
        </p:txBody>
      </p:sp>
      <p:sp>
        <p:nvSpPr>
          <p:cNvPr id="65555" name="Rectangle 67"/>
          <p:cNvSpPr>
            <a:spLocks noChangeArrowheads="1"/>
          </p:cNvSpPr>
          <p:nvPr/>
        </p:nvSpPr>
        <p:spPr bwMode="auto">
          <a:xfrm>
            <a:off x="7773303" y="4265513"/>
            <a:ext cx="798296" cy="274434"/>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200" b="1">
                <a:latin typeface="微软雅黑" panose="020B0503020204020204" pitchFamily="34" charset="-122"/>
                <a:ea typeface="微软雅黑" panose="020B0503020204020204" pitchFamily="34" charset="-122"/>
              </a:rPr>
              <a:t>职位级别</a:t>
            </a:r>
          </a:p>
        </p:txBody>
      </p:sp>
      <p:sp>
        <p:nvSpPr>
          <p:cNvPr id="65556" name="Rectangle 68"/>
          <p:cNvSpPr>
            <a:spLocks noChangeArrowheads="1"/>
          </p:cNvSpPr>
          <p:nvPr/>
        </p:nvSpPr>
        <p:spPr bwMode="auto">
          <a:xfrm>
            <a:off x="1178331" y="4608413"/>
            <a:ext cx="900889" cy="520655"/>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400">
                <a:solidFill>
                  <a:srgbClr val="990099"/>
                </a:solidFill>
                <a:latin typeface="微软雅黑" panose="020B0503020204020204" pitchFamily="34" charset="-122"/>
                <a:ea typeface="微软雅黑" panose="020B0503020204020204" pitchFamily="34" charset="-122"/>
              </a:rPr>
              <a:t>没有重叠</a:t>
            </a:r>
          </a:p>
          <a:p>
            <a:pPr algn="ctr" eaLnBrk="0" hangingPunct="0"/>
            <a:endParaRPr kumimoji="0" lang="en-US" altLang="zh-CN" sz="1400">
              <a:solidFill>
                <a:srgbClr val="990099"/>
              </a:solidFill>
              <a:latin typeface="微软雅黑" panose="020B0503020204020204" pitchFamily="34" charset="-122"/>
              <a:ea typeface="微软雅黑" panose="020B0503020204020204" pitchFamily="34" charset="-122"/>
            </a:endParaRPr>
          </a:p>
        </p:txBody>
      </p:sp>
      <p:sp>
        <p:nvSpPr>
          <p:cNvPr id="65557" name="Rectangle 69"/>
          <p:cNvSpPr>
            <a:spLocks noChangeArrowheads="1"/>
          </p:cNvSpPr>
          <p:nvPr/>
        </p:nvSpPr>
        <p:spPr bwMode="auto">
          <a:xfrm>
            <a:off x="3976225" y="4527451"/>
            <a:ext cx="1080425" cy="305212"/>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400">
                <a:solidFill>
                  <a:srgbClr val="990099"/>
                </a:solidFill>
                <a:latin typeface="微软雅黑" panose="020B0503020204020204" pitchFamily="34" charset="-122"/>
                <a:ea typeface="微软雅黑" panose="020B0503020204020204" pitchFamily="34" charset="-122"/>
              </a:rPr>
              <a:t>大部分重叠</a:t>
            </a:r>
          </a:p>
        </p:txBody>
      </p:sp>
      <p:sp>
        <p:nvSpPr>
          <p:cNvPr id="65558" name="Rectangle 70"/>
          <p:cNvSpPr>
            <a:spLocks noChangeArrowheads="1"/>
          </p:cNvSpPr>
          <p:nvPr/>
        </p:nvSpPr>
        <p:spPr bwMode="auto">
          <a:xfrm>
            <a:off x="6861581" y="4508401"/>
            <a:ext cx="900889" cy="305212"/>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1400">
                <a:solidFill>
                  <a:srgbClr val="990099"/>
                </a:solidFill>
                <a:latin typeface="微软雅黑" panose="020B0503020204020204" pitchFamily="34" charset="-122"/>
                <a:ea typeface="微软雅黑" panose="020B0503020204020204" pitchFamily="34" charset="-122"/>
              </a:rPr>
              <a:t>适度重叠</a:t>
            </a:r>
          </a:p>
        </p:txBody>
      </p:sp>
      <p:sp>
        <p:nvSpPr>
          <p:cNvPr id="65559" name="Rectangle 74"/>
          <p:cNvSpPr>
            <a:spLocks noChangeArrowheads="1"/>
          </p:cNvSpPr>
          <p:nvPr/>
        </p:nvSpPr>
        <p:spPr bwMode="auto">
          <a:xfrm>
            <a:off x="601986" y="4983286"/>
            <a:ext cx="7066358" cy="338554"/>
          </a:xfrm>
          <a:prstGeom prst="rect">
            <a:avLst/>
          </a:prstGeom>
          <a:noFill/>
          <a:ln w="9525">
            <a:noFill/>
            <a:miter lim="800000"/>
            <a:headEnd/>
            <a:tailEnd/>
          </a:ln>
        </p:spPr>
        <p:txBody>
          <a:bodyPr wrap="none">
            <a:spAutoFit/>
          </a:bodyPr>
          <a:lstStyle/>
          <a:p>
            <a:pPr>
              <a:spcBef>
                <a:spcPct val="20000"/>
              </a:spcBef>
              <a:buFontTx/>
              <a:buChar char="•"/>
            </a:pPr>
            <a:r>
              <a:rPr lang="zh-CN" altLang="en-US" sz="1600" dirty="0">
                <a:latin typeface="微软雅黑" panose="020B0503020204020204" pitchFamily="34" charset="-122"/>
                <a:ea typeface="微软雅黑" panose="020B0503020204020204" pitchFamily="34" charset="-122"/>
              </a:rPr>
              <a:t>薪酬重叠度＝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下一级高位薪酬－上一级低位薪酬</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下一级薪酬幅度</a:t>
            </a:r>
            <a:r>
              <a:rPr lang="en-US" altLang="zh-CN" sz="1600" dirty="0">
                <a:latin typeface="微软雅黑" panose="020B0503020204020204" pitchFamily="34" charset="-122"/>
                <a:ea typeface="微软雅黑" panose="020B0503020204020204" pitchFamily="34" charset="-122"/>
              </a:rPr>
              <a:t>×100%</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8357" y="1124744"/>
            <a:ext cx="7712075" cy="4511675"/>
            <a:chOff x="544" y="720"/>
            <a:chExt cx="4563" cy="2842"/>
          </a:xfrm>
        </p:grpSpPr>
        <p:sp>
          <p:nvSpPr>
            <p:cNvPr id="67588" name="Line 3"/>
            <p:cNvSpPr>
              <a:spLocks noChangeShapeType="1"/>
            </p:cNvSpPr>
            <p:nvPr/>
          </p:nvSpPr>
          <p:spPr bwMode="auto">
            <a:xfrm>
              <a:off x="550" y="1092"/>
              <a:ext cx="0" cy="2212"/>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89" name="Line 4"/>
            <p:cNvSpPr>
              <a:spLocks noChangeShapeType="1"/>
            </p:cNvSpPr>
            <p:nvPr/>
          </p:nvSpPr>
          <p:spPr bwMode="auto">
            <a:xfrm>
              <a:off x="552" y="3304"/>
              <a:ext cx="1271" cy="0"/>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0" name="Rectangle 5"/>
            <p:cNvSpPr>
              <a:spLocks noChangeArrowheads="1"/>
            </p:cNvSpPr>
            <p:nvPr/>
          </p:nvSpPr>
          <p:spPr bwMode="auto">
            <a:xfrm>
              <a:off x="544" y="2622"/>
              <a:ext cx="88"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1" name="Rectangle 6"/>
            <p:cNvSpPr>
              <a:spLocks noChangeArrowheads="1"/>
            </p:cNvSpPr>
            <p:nvPr/>
          </p:nvSpPr>
          <p:spPr bwMode="auto">
            <a:xfrm>
              <a:off x="634" y="2412"/>
              <a:ext cx="87"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2" name="Rectangle 7"/>
            <p:cNvSpPr>
              <a:spLocks noChangeArrowheads="1"/>
            </p:cNvSpPr>
            <p:nvPr/>
          </p:nvSpPr>
          <p:spPr bwMode="auto">
            <a:xfrm>
              <a:off x="724" y="2156"/>
              <a:ext cx="87"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3" name="Rectangle 8"/>
            <p:cNvSpPr>
              <a:spLocks noChangeArrowheads="1"/>
            </p:cNvSpPr>
            <p:nvPr/>
          </p:nvSpPr>
          <p:spPr bwMode="auto">
            <a:xfrm>
              <a:off x="814" y="1943"/>
              <a:ext cx="147"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4" name="Rectangle 9"/>
            <p:cNvSpPr>
              <a:spLocks noChangeArrowheads="1"/>
            </p:cNvSpPr>
            <p:nvPr/>
          </p:nvSpPr>
          <p:spPr bwMode="auto">
            <a:xfrm>
              <a:off x="964" y="1729"/>
              <a:ext cx="147"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5" name="Rectangle 10"/>
            <p:cNvSpPr>
              <a:spLocks noChangeArrowheads="1"/>
            </p:cNvSpPr>
            <p:nvPr/>
          </p:nvSpPr>
          <p:spPr bwMode="auto">
            <a:xfrm>
              <a:off x="1113" y="1559"/>
              <a:ext cx="148" cy="462"/>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6" name="Rectangle 11"/>
            <p:cNvSpPr>
              <a:spLocks noChangeArrowheads="1"/>
            </p:cNvSpPr>
            <p:nvPr/>
          </p:nvSpPr>
          <p:spPr bwMode="auto">
            <a:xfrm>
              <a:off x="1255" y="1217"/>
              <a:ext cx="177" cy="590"/>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7" name="Rectangle 12"/>
            <p:cNvSpPr>
              <a:spLocks noChangeArrowheads="1"/>
            </p:cNvSpPr>
            <p:nvPr/>
          </p:nvSpPr>
          <p:spPr bwMode="auto">
            <a:xfrm>
              <a:off x="1435" y="1004"/>
              <a:ext cx="177" cy="590"/>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8" name="Rectangle 13"/>
            <p:cNvSpPr>
              <a:spLocks noChangeArrowheads="1"/>
            </p:cNvSpPr>
            <p:nvPr/>
          </p:nvSpPr>
          <p:spPr bwMode="auto">
            <a:xfrm>
              <a:off x="883" y="3312"/>
              <a:ext cx="498" cy="250"/>
            </a:xfrm>
            <a:prstGeom prst="rect">
              <a:avLst/>
            </a:prstGeom>
            <a:noFill/>
            <a:ln w="12700">
              <a:noFill/>
              <a:miter lim="800000"/>
              <a:headEnd/>
              <a:tailEnd/>
            </a:ln>
          </p:spPr>
          <p:txBody>
            <a:bodyPr lIns="90488" tIns="44450" rIns="90488" bIns="44450">
              <a:spAutoFit/>
            </a:bodyPr>
            <a:lstStyle/>
            <a:p>
              <a:pPr algn="ctr" eaLnBrk="0" hangingPunct="0"/>
              <a:r>
                <a:rPr kumimoji="0" lang="zh-CN" altLang="en-US" sz="2000" b="1">
                  <a:latin typeface="微软雅黑" panose="020B0503020204020204" pitchFamily="34" charset="-122"/>
                  <a:ea typeface="微软雅黑" panose="020B0503020204020204" pitchFamily="34" charset="-122"/>
                </a:rPr>
                <a:t>等级</a:t>
              </a:r>
            </a:p>
          </p:txBody>
        </p:sp>
        <p:sp>
          <p:nvSpPr>
            <p:cNvPr id="67599" name="Line 14"/>
            <p:cNvSpPr>
              <a:spLocks noChangeShapeType="1"/>
            </p:cNvSpPr>
            <p:nvPr/>
          </p:nvSpPr>
          <p:spPr bwMode="auto">
            <a:xfrm>
              <a:off x="1925" y="1093"/>
              <a:ext cx="0" cy="2211"/>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0" name="Line 15"/>
            <p:cNvSpPr>
              <a:spLocks noChangeShapeType="1"/>
            </p:cNvSpPr>
            <p:nvPr/>
          </p:nvSpPr>
          <p:spPr bwMode="auto">
            <a:xfrm>
              <a:off x="1926" y="3304"/>
              <a:ext cx="1484" cy="0"/>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1" name="Rectangle 16"/>
            <p:cNvSpPr>
              <a:spLocks noChangeArrowheads="1"/>
            </p:cNvSpPr>
            <p:nvPr/>
          </p:nvSpPr>
          <p:spPr bwMode="auto">
            <a:xfrm>
              <a:off x="2136" y="2065"/>
              <a:ext cx="105" cy="976"/>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2" name="Rectangle 17"/>
            <p:cNvSpPr>
              <a:spLocks noChangeArrowheads="1"/>
            </p:cNvSpPr>
            <p:nvPr/>
          </p:nvSpPr>
          <p:spPr bwMode="auto">
            <a:xfrm>
              <a:off x="2241" y="1551"/>
              <a:ext cx="173" cy="1070"/>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3" name="Rectangle 18"/>
            <p:cNvSpPr>
              <a:spLocks noChangeArrowheads="1"/>
            </p:cNvSpPr>
            <p:nvPr/>
          </p:nvSpPr>
          <p:spPr bwMode="auto">
            <a:xfrm>
              <a:off x="2408" y="1089"/>
              <a:ext cx="172" cy="1095"/>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4" name="Rectangle 19"/>
            <p:cNvSpPr>
              <a:spLocks noChangeArrowheads="1"/>
            </p:cNvSpPr>
            <p:nvPr/>
          </p:nvSpPr>
          <p:spPr bwMode="auto">
            <a:xfrm>
              <a:off x="2580" y="720"/>
              <a:ext cx="175" cy="831"/>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5" name="Rectangle 20"/>
            <p:cNvSpPr>
              <a:spLocks noChangeArrowheads="1"/>
            </p:cNvSpPr>
            <p:nvPr/>
          </p:nvSpPr>
          <p:spPr bwMode="auto">
            <a:xfrm>
              <a:off x="2294" y="3312"/>
              <a:ext cx="715" cy="250"/>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2000" b="1" dirty="0">
                  <a:latin typeface="微软雅黑" panose="020B0503020204020204" pitchFamily="34" charset="-122"/>
                  <a:ea typeface="微软雅黑" panose="020B0503020204020204" pitchFamily="34" charset="-122"/>
                </a:rPr>
                <a:t>宽级设计</a:t>
              </a:r>
            </a:p>
          </p:txBody>
        </p:sp>
        <p:sp>
          <p:nvSpPr>
            <p:cNvPr id="67606" name="Line 21"/>
            <p:cNvSpPr>
              <a:spLocks noChangeShapeType="1"/>
            </p:cNvSpPr>
            <p:nvPr/>
          </p:nvSpPr>
          <p:spPr bwMode="auto">
            <a:xfrm>
              <a:off x="3518" y="1101"/>
              <a:ext cx="0" cy="2211"/>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7" name="Line 22"/>
            <p:cNvSpPr>
              <a:spLocks noChangeShapeType="1"/>
            </p:cNvSpPr>
            <p:nvPr/>
          </p:nvSpPr>
          <p:spPr bwMode="auto">
            <a:xfrm>
              <a:off x="3511" y="3304"/>
              <a:ext cx="1483" cy="0"/>
            </a:xfrm>
            <a:prstGeom prst="line">
              <a:avLst/>
            </a:prstGeom>
            <a:noFill/>
            <a:ln w="12700">
              <a:solidFill>
                <a:srgbClr val="990000"/>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8" name="Rectangle 23"/>
            <p:cNvSpPr>
              <a:spLocks noChangeArrowheads="1"/>
            </p:cNvSpPr>
            <p:nvPr/>
          </p:nvSpPr>
          <p:spPr bwMode="auto">
            <a:xfrm>
              <a:off x="3594" y="1781"/>
              <a:ext cx="709" cy="1230"/>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09" name="Rectangle 24"/>
            <p:cNvSpPr>
              <a:spLocks noChangeArrowheads="1"/>
            </p:cNvSpPr>
            <p:nvPr/>
          </p:nvSpPr>
          <p:spPr bwMode="auto">
            <a:xfrm>
              <a:off x="4303" y="974"/>
              <a:ext cx="804" cy="1187"/>
            </a:xfrm>
            <a:prstGeom prst="rect">
              <a:avLst/>
            </a:prstGeom>
            <a:solidFill>
              <a:srgbClr val="00FFFF"/>
            </a:solidFill>
            <a:ln w="12700">
              <a:solidFill>
                <a:schemeClr val="tx1"/>
              </a:solidFill>
              <a:miter lim="800000"/>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610" name="Rectangle 25"/>
            <p:cNvSpPr>
              <a:spLocks noChangeArrowheads="1"/>
            </p:cNvSpPr>
            <p:nvPr/>
          </p:nvSpPr>
          <p:spPr bwMode="auto">
            <a:xfrm>
              <a:off x="4039" y="3312"/>
              <a:ext cx="715" cy="250"/>
            </a:xfrm>
            <a:prstGeom prst="rect">
              <a:avLst/>
            </a:prstGeom>
            <a:noFill/>
            <a:ln w="12700">
              <a:noFill/>
              <a:miter lim="800000"/>
              <a:headEnd/>
              <a:tailEnd/>
            </a:ln>
          </p:spPr>
          <p:txBody>
            <a:bodyPr wrap="none" lIns="90488" tIns="44450" rIns="90488" bIns="44450">
              <a:spAutoFit/>
            </a:bodyPr>
            <a:lstStyle/>
            <a:p>
              <a:pPr algn="ctr" eaLnBrk="0" hangingPunct="0"/>
              <a:r>
                <a:rPr kumimoji="0" lang="zh-CN" altLang="en-US" sz="2000" b="1">
                  <a:latin typeface="微软雅黑" panose="020B0503020204020204" pitchFamily="34" charset="-122"/>
                  <a:ea typeface="微软雅黑" panose="020B0503020204020204" pitchFamily="34" charset="-122"/>
                </a:rPr>
                <a:t>宽带结构</a:t>
              </a:r>
            </a:p>
          </p:txBody>
        </p:sp>
      </p:grpSp>
      <p:sp>
        <p:nvSpPr>
          <p:cNvPr id="67587" name="Rectangle 26"/>
          <p:cNvSpPr>
            <a:spLocks noChangeArrowheads="1"/>
          </p:cNvSpPr>
          <p:nvPr/>
        </p:nvSpPr>
        <p:spPr bwMode="auto">
          <a:xfrm>
            <a:off x="684213" y="260350"/>
            <a:ext cx="6946900" cy="762000"/>
          </a:xfrm>
          <a:prstGeom prst="rect">
            <a:avLst/>
          </a:prstGeom>
          <a:noFill/>
          <a:ln w="9525">
            <a:noFill/>
            <a:miter lim="800000"/>
            <a:headEnd type="none" w="sm" len="sm"/>
            <a:tailEnd type="none" w="sm" len="sm"/>
          </a:ln>
        </p:spPr>
        <p:txBody>
          <a:bodyPr anchor="ctr"/>
          <a:lstStyle/>
          <a:p>
            <a:r>
              <a:rPr lang="zh-CN" altLang="en-US" sz="2400" b="1" dirty="0">
                <a:latin typeface="微软雅黑" panose="020B0503020204020204" pitchFamily="34" charset="-122"/>
                <a:ea typeface="微软雅黑" panose="020B0503020204020204" pitchFamily="34" charset="-122"/>
              </a:rPr>
              <a:t>薪资的宽带设计</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宽带薪酬的优缺点</a:t>
            </a:r>
          </a:p>
        </p:txBody>
      </p:sp>
      <p:sp>
        <p:nvSpPr>
          <p:cNvPr id="68611" name="Rectangle 3"/>
          <p:cNvSpPr>
            <a:spLocks noGrp="1" noChangeArrowheads="1"/>
          </p:cNvSpPr>
          <p:nvPr>
            <p:ph type="body" idx="1"/>
          </p:nvPr>
        </p:nvSpPr>
        <p:spPr>
          <a:xfrm>
            <a:off x="1285851" y="1412875"/>
            <a:ext cx="5446389" cy="1944117"/>
          </a:xfrm>
        </p:spPr>
        <p:txBody>
          <a:bodyPr>
            <a:normAutofit lnSpcReduction="10000"/>
          </a:bodyPr>
          <a:lstStyle/>
          <a:p>
            <a:pPr eaLnBrk="1" hangingPunct="1">
              <a:spcAft>
                <a:spcPts val="600"/>
              </a:spcAft>
              <a:buFontTx/>
              <a:buNone/>
            </a:pPr>
            <a:r>
              <a:rPr lang="zh-CN" altLang="en-US" sz="1800" dirty="0" smtClean="0">
                <a:latin typeface="微软雅黑" panose="020B0503020204020204" pitchFamily="34" charset="-122"/>
                <a:ea typeface="微软雅黑" panose="020B0503020204020204" pitchFamily="34" charset="-122"/>
              </a:rPr>
              <a:t>宽带的优劣势：</a:t>
            </a:r>
          </a:p>
          <a:p>
            <a:pPr eaLnBrk="1" hangingPunct="1">
              <a:spcAft>
                <a:spcPts val="600"/>
              </a:spcAft>
            </a:pPr>
            <a:r>
              <a:rPr lang="zh-CN" altLang="en-US" sz="1800" dirty="0" smtClean="0">
                <a:latin typeface="微软雅黑" panose="020B0503020204020204" pitchFamily="34" charset="-122"/>
                <a:ea typeface="微软雅黑" panose="020B0503020204020204" pitchFamily="34" charset="-122"/>
              </a:rPr>
              <a:t>减少等级观念</a:t>
            </a:r>
          </a:p>
          <a:p>
            <a:pPr eaLnBrk="1" hangingPunct="1">
              <a:spcAft>
                <a:spcPts val="600"/>
              </a:spcAft>
            </a:pPr>
            <a:r>
              <a:rPr lang="zh-CN" altLang="en-US" sz="1800" dirty="0" smtClean="0">
                <a:latin typeface="微软雅黑" panose="020B0503020204020204" pitchFamily="34" charset="-122"/>
                <a:ea typeface="微软雅黑" panose="020B0503020204020204" pitchFamily="34" charset="-122"/>
              </a:rPr>
              <a:t>引导员工重视技能提升</a:t>
            </a:r>
          </a:p>
          <a:p>
            <a:pPr eaLnBrk="1" hangingPunct="1">
              <a:spcAft>
                <a:spcPts val="600"/>
              </a:spcAft>
            </a:pPr>
            <a:r>
              <a:rPr lang="zh-CN" altLang="en-US" sz="1800" dirty="0" smtClean="0">
                <a:latin typeface="微软雅黑" panose="020B0503020204020204" pitchFamily="34" charset="-122"/>
                <a:ea typeface="微软雅黑" panose="020B0503020204020204" pitchFamily="34" charset="-122"/>
              </a:rPr>
              <a:t>容易进行职位轮换</a:t>
            </a:r>
          </a:p>
          <a:p>
            <a:pPr eaLnBrk="1" hangingPunct="1">
              <a:spcAft>
                <a:spcPts val="600"/>
              </a:spcAft>
            </a:pPr>
            <a:r>
              <a:rPr lang="zh-CN" altLang="en-US" sz="1800" dirty="0" smtClean="0">
                <a:latin typeface="微软雅黑" panose="020B0503020204020204" pitchFamily="34" charset="-122"/>
                <a:ea typeface="微软雅黑" panose="020B0503020204020204" pitchFamily="34" charset="-122"/>
              </a:rPr>
              <a:t>薪酬的晋升通道延长</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表 4"/>
          <p:cNvPicPr>
            <a:picLocks noChangeArrowheads="1"/>
          </p:cNvPicPr>
          <p:nvPr/>
        </p:nvPicPr>
        <p:blipFill>
          <a:blip r:embed="rId2" cstate="email">
            <a:lum bright="-30000"/>
            <a:extLst>
              <a:ext uri="{28A0092B-C50C-407E-A947-70E740481C1C}">
                <a14:useLocalDpi xmlns:a14="http://schemas.microsoft.com/office/drawing/2010/main"/>
              </a:ext>
            </a:extLst>
          </a:blip>
          <a:srcRect/>
          <a:stretch>
            <a:fillRect/>
          </a:stretch>
        </p:blipFill>
        <p:spPr bwMode="auto">
          <a:xfrm>
            <a:off x="827088" y="1052513"/>
            <a:ext cx="7450137" cy="45847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21" name="Rectangle 3417"/>
          <p:cNvSpPr>
            <a:spLocks noGrp="1" noChangeArrowheads="1"/>
          </p:cNvSpPr>
          <p:nvPr>
            <p:ph type="title"/>
          </p:nvPr>
        </p:nvSpPr>
        <p:spPr>
          <a:xfrm>
            <a:off x="467544" y="260648"/>
            <a:ext cx="4714155" cy="895350"/>
          </a:xfrm>
        </p:spPr>
        <p:txBody>
          <a:bodyPr>
            <a:normAutofit/>
          </a:bodyPr>
          <a:lstStyle/>
          <a:p>
            <a:pPr algn="l"/>
            <a:r>
              <a:rPr lang="zh-CN" altLang="en-US" sz="2400" b="1" dirty="0">
                <a:latin typeface="微软雅黑" panose="020B0503020204020204" pitchFamily="34" charset="-122"/>
                <a:ea typeface="微软雅黑" panose="020B0503020204020204" pitchFamily="34" charset="-122"/>
              </a:rPr>
              <a:t>薪点表案例</a:t>
            </a:r>
          </a:p>
        </p:txBody>
      </p:sp>
      <p:graphicFrame>
        <p:nvGraphicFramePr>
          <p:cNvPr id="5" name="表格 4"/>
          <p:cNvGraphicFramePr>
            <a:graphicFrameLocks noGrp="1"/>
          </p:cNvGraphicFramePr>
          <p:nvPr/>
        </p:nvGraphicFramePr>
        <p:xfrm>
          <a:off x="214282" y="1142984"/>
          <a:ext cx="8786871" cy="5572140"/>
        </p:xfrm>
        <a:graphic>
          <a:graphicData uri="http://schemas.openxmlformats.org/drawingml/2006/table">
            <a:tbl>
              <a:tblPr/>
              <a:tblGrid>
                <a:gridCol w="239455"/>
                <a:gridCol w="578060"/>
                <a:gridCol w="572446"/>
                <a:gridCol w="572446"/>
                <a:gridCol w="572446"/>
                <a:gridCol w="572446"/>
                <a:gridCol w="572446"/>
                <a:gridCol w="572446"/>
                <a:gridCol w="566835"/>
                <a:gridCol w="566835"/>
                <a:gridCol w="566835"/>
                <a:gridCol w="566835"/>
                <a:gridCol w="566835"/>
                <a:gridCol w="566835"/>
                <a:gridCol w="566835"/>
                <a:gridCol w="566835"/>
              </a:tblGrid>
              <a:tr h="199005">
                <a:tc rowSpan="2">
                  <a:txBody>
                    <a:bodyPr/>
                    <a:lstStyle/>
                    <a:p>
                      <a:pPr algn="ctr" fontAlgn="b"/>
                      <a:r>
                        <a:rPr lang="zh-CN" altLang="en-US" sz="700" b="1" i="0" u="none" strike="noStrike">
                          <a:latin typeface="宋体"/>
                        </a:rPr>
                        <a:t>职位等级</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b"/>
                      <a:r>
                        <a:rPr lang="zh-CN" altLang="en-US" sz="700" b="1" i="0" u="none" strike="noStrike">
                          <a:latin typeface="宋体"/>
                        </a:rPr>
                        <a:t>职能级别</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005">
                <a:tc vMerge="1">
                  <a:txBody>
                    <a:bodyPr/>
                    <a:lstStyle/>
                    <a:p>
                      <a:endParaRPr lang="zh-CN" altLang="en-US"/>
                    </a:p>
                  </a:txBody>
                  <a:tcPr/>
                </a:tc>
                <a:tc>
                  <a:txBody>
                    <a:bodyPr/>
                    <a:lstStyle/>
                    <a:p>
                      <a:pPr algn="ctr" fontAlgn="b"/>
                      <a:r>
                        <a:rPr lang="en-US" altLang="zh-CN" sz="700" b="1" i="0" u="none" strike="noStrike">
                          <a:latin typeface="宋体"/>
                        </a:rPr>
                        <a:t>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700" b="1" i="0" u="none" strike="noStrike">
                          <a:latin typeface="宋体"/>
                        </a:rPr>
                        <a:t>15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1,672,000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1,806,000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1,950,000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2,106,000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2,275,000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2,457,000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2,654,000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2,866,000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3,095,000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3,343,000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3,610,000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3,899,000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4,211,000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4,548,000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4,912,000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27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1,248,000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1,348,000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1,456,000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1,572,000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1,698,000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1,834,000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1,981,000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2,139,000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2,310,000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2,495,000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2,695,000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2,911,000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3,144,000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3,396,000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3,668,000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938,000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1,013,000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1,094,000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1,182,000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1,277,000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1,379,000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1,489,000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1,608,000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1,737,000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1,876,000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2,026,000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2,188,000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2,363,000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2,552,000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2,756,000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711,000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768,000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829,000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895,000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967,000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1,044,000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1,128,000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1,218,000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1,315,000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1,420,000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1,534,000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1,657,000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1,790,000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1,933,000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2,088,000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542,000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585,000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632,000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683,000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738,000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797,000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861,000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930,000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1,004,000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1,084,000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1,171,000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1,265,000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1,366,000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1,475,000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1,593,000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418,000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451,000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487,000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613,000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662,000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715,000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772,000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834,000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901,000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973,000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1,051,000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1,135,000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1,226,000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323,000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349,000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377,000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407,000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475,000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598,000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646,000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698,000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754,000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814,000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879,000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949,000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21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253,000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344,000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371,000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401,000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433,000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505,000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545,000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589,000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636,000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687,000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742,000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20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199,000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271,000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293,000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341,000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397,000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583,000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170,000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184,000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199,000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271,000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293,000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341,000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397,000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463,000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136,000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147,000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159,000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172,000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186,000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201,000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253,000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345,000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373,000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17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102,000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162,000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175,000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189,000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204,000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278,000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82,000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89,000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96,000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104,000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112,000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142,000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153,000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165,000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178,000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192,000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207,000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224,000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242,000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92,000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99,000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107,000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171,000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200,000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56,000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60,000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65,000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70,000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76,000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82,000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89,000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96,000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104,000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112,000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141,000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152,000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164,000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47,000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51,000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55,000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64,000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69,000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74,000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80,000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700" b="1" i="0" u="none" strike="noStrike">
                          <a:solidFill>
                            <a:srgbClr val="FF0000"/>
                          </a:solidFill>
                          <a:latin typeface="宋体"/>
                        </a:rPr>
                        <a:t>86,000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93,000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108,000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136,000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92,000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99,000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107,000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116,000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11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37,000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92,000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99,000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10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73,000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79,000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85,000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73,000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22,000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41,000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52,000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65,000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7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58,000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41,000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52,000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45,000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42,000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05">
                <a:tc>
                  <a:txBody>
                    <a:bodyPr/>
                    <a:lstStyle/>
                    <a:p>
                      <a:pPr algn="ctr" fontAlgn="b"/>
                      <a:r>
                        <a:rPr lang="en-US" altLang="zh-CN" sz="700" b="1" i="0" u="none" strike="noStrike">
                          <a:latin typeface="宋体"/>
                        </a:rPr>
                        <a:t>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altLang="zh-CN" sz="700" b="1" i="0" u="none" strike="noStrike">
                          <a:solidFill>
                            <a:srgbClr val="FF9900"/>
                          </a:solidFill>
                          <a:latin typeface="宋体"/>
                        </a:rPr>
                        <a:t>14,000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9900"/>
                          </a:solidFill>
                          <a:latin typeface="宋体"/>
                        </a:rPr>
                        <a:t>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333333"/>
                          </a:solidFill>
                          <a:latin typeface="宋体"/>
                        </a:rPr>
                        <a:t>19,000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00"/>
                          </a:solidFill>
                          <a:latin typeface="宋体"/>
                        </a:rPr>
                        <a:t>25,000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29,000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0000FF"/>
                          </a:solidFill>
                          <a:latin typeface="宋体"/>
                        </a:rPr>
                        <a:t>31,000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a:solidFill>
                            <a:srgbClr val="FF00FF"/>
                          </a:solidFill>
                          <a:latin typeface="宋体"/>
                        </a:rPr>
                        <a:t>36,000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700" b="1" i="0" u="none" strike="noStrike" dirty="0">
                          <a:solidFill>
                            <a:srgbClr val="FF00FF"/>
                          </a:solidFill>
                          <a:latin typeface="宋体"/>
                        </a:rPr>
                        <a:t>39,000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rot="18174739">
            <a:off x="8108323" y="895517"/>
            <a:ext cx="700833" cy="400110"/>
          </a:xfrm>
          <a:prstGeom prst="rect">
            <a:avLst/>
          </a:prstGeom>
          <a:noFill/>
          <a:ln w="38100">
            <a:solidFill>
              <a:srgbClr val="FF0000"/>
            </a:solidFill>
            <a:prstDash val="dashDot"/>
          </a:ln>
        </p:spPr>
        <p:txBody>
          <a:bodyPr wrap="none" rtlCol="0">
            <a:spAutoFit/>
          </a:bodyPr>
          <a:lstStyle/>
          <a:p>
            <a:r>
              <a:rPr lang="zh-CN" altLang="en-US" sz="2000" b="1" dirty="0" smtClean="0">
                <a:solidFill>
                  <a:srgbClr val="FF0000"/>
                </a:solidFill>
              </a:rPr>
              <a:t>举例</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76672"/>
            <a:ext cx="7313612" cy="11430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薪点表设计关键词</a:t>
            </a:r>
            <a:endParaRPr lang="zh-CN" altLang="en-US" sz="24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5197857" y="1783829"/>
            <a:ext cx="2254463" cy="3200876"/>
          </a:xfrm>
          <a:prstGeom prst="rect">
            <a:avLst/>
          </a:prstGeom>
          <a:noFill/>
        </p:spPr>
        <p:txBody>
          <a:bodyPr wrap="none" rtlCol="0">
            <a:spAutoFit/>
          </a:bodyPr>
          <a:lstStyle/>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薪点值</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等差</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级差</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薪级</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薪酬倾斜</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典型职位薪点表</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年薪薪点表</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月薪薪点表</a:t>
            </a:r>
            <a:endParaRPr lang="en-US" altLang="zh-CN" dirty="0" smtClean="0">
              <a:latin typeface="微软雅黑" panose="020B0503020204020204" pitchFamily="34" charset="-122"/>
              <a:ea typeface="微软雅黑" panose="020B0503020204020204" pitchFamily="34" charset="-122"/>
            </a:endParaRPr>
          </a:p>
          <a:p>
            <a:pPr indent="449263">
              <a:spcAft>
                <a:spcPts val="600"/>
              </a:spcAft>
              <a:buFont typeface="Wingdings" pitchFamily="2" charset="2"/>
              <a:buChar char="ü"/>
            </a:pPr>
            <a:r>
              <a:rPr lang="zh-CN" altLang="en-US" dirty="0" smtClean="0">
                <a:latin typeface="微软雅黑" panose="020B0503020204020204" pitchFamily="34" charset="-122"/>
                <a:ea typeface="微软雅黑" panose="020B0503020204020204" pitchFamily="34" charset="-122"/>
              </a:rPr>
              <a:t>薪点表耦合</a:t>
            </a:r>
            <a:endParaRPr lang="en-US" altLang="zh-CN" dirty="0" smtClean="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546" y="1772816"/>
            <a:ext cx="4055510" cy="324440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6016" y="1988840"/>
            <a:ext cx="4032448" cy="1143000"/>
          </a:xfrm>
        </p:spPr>
        <p:txBody>
          <a:bodyPr>
            <a:noAutofit/>
          </a:bodyPr>
          <a:lstStyle/>
          <a:p>
            <a:pPr algn="l"/>
            <a:r>
              <a:rPr lang="zh-CN" altLang="en-US" sz="2800" dirty="0" smtClean="0">
                <a:latin typeface="微软雅黑" panose="020B0503020204020204" pitchFamily="34" charset="-122"/>
                <a:ea typeface="微软雅黑" panose="020B0503020204020204" pitchFamily="34" charset="-122"/>
              </a:rPr>
              <a:t>练习：</a:t>
            </a:r>
            <a:r>
              <a:rPr lang="en-US" altLang="zh-CN" sz="2800" dirty="0" smtClean="0">
                <a:latin typeface="微软雅黑" panose="020B0503020204020204" pitchFamily="34" charset="-122"/>
                <a:ea typeface="微软雅黑" panose="020B0503020204020204" pitchFamily="34" charset="-122"/>
              </a:rPr>
              <a:t/>
            </a:r>
            <a:br>
              <a:rPr lang="en-US" altLang="zh-CN" sz="2800" dirty="0" smtClean="0">
                <a:latin typeface="微软雅黑" panose="020B0503020204020204" pitchFamily="34" charset="-122"/>
                <a:ea typeface="微软雅黑" panose="020B0503020204020204" pitchFamily="34" charset="-122"/>
              </a:rPr>
            </a:br>
            <a:r>
              <a:rPr lang="zh-CN" altLang="en-US" sz="2800" dirty="0" smtClean="0">
                <a:latin typeface="微软雅黑" panose="020B0503020204020204" pitchFamily="34" charset="-122"/>
                <a:ea typeface="微软雅黑" panose="020B0503020204020204" pitchFamily="34" charset="-122"/>
              </a:rPr>
              <a:t>设计该公司的薪点表</a:t>
            </a:r>
            <a:endParaRPr lang="zh-CN" altLang="en-US" sz="2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1916832"/>
            <a:ext cx="3780420" cy="25202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415355" y="413792"/>
            <a:ext cx="4084637" cy="926976"/>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薪酬理念与战略分析的步骤</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grpSp>
        <p:nvGrpSpPr>
          <p:cNvPr id="15" name="Group 2"/>
          <p:cNvGrpSpPr>
            <a:grpSpLocks/>
          </p:cNvGrpSpPr>
          <p:nvPr/>
        </p:nvGrpSpPr>
        <p:grpSpPr bwMode="auto">
          <a:xfrm>
            <a:off x="1792412" y="5428580"/>
            <a:ext cx="5464175" cy="520700"/>
            <a:chOff x="1136" y="3378"/>
            <a:chExt cx="3508" cy="328"/>
          </a:xfrm>
        </p:grpSpPr>
        <p:sp>
          <p:nvSpPr>
            <p:cNvPr id="16" name="Rectangle 3"/>
            <p:cNvSpPr>
              <a:spLocks noChangeArrowheads="1"/>
            </p:cNvSpPr>
            <p:nvPr/>
          </p:nvSpPr>
          <p:spPr bwMode="auto">
            <a:xfrm>
              <a:off x="1986" y="3458"/>
              <a:ext cx="26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1800">
                  <a:solidFill>
                    <a:srgbClr val="111111"/>
                  </a:solidFill>
                  <a:latin typeface="微软雅黑" panose="020B0503020204020204" pitchFamily="34" charset="-122"/>
                  <a:ea typeface="微软雅黑" panose="020B0503020204020204" pitchFamily="34" charset="-122"/>
                </a:rPr>
                <a:t>1.  </a:t>
              </a:r>
              <a:r>
                <a:rPr lang="zh-CN" altLang="en-US" sz="1800">
                  <a:solidFill>
                    <a:srgbClr val="111111"/>
                  </a:solidFill>
                  <a:latin typeface="微软雅黑" panose="020B0503020204020204" pitchFamily="34" charset="-122"/>
                  <a:ea typeface="微软雅黑" panose="020B0503020204020204" pitchFamily="34" charset="-122"/>
                </a:rPr>
                <a:t>付薪能力      </a:t>
              </a:r>
              <a:r>
                <a:rPr lang="en-US" altLang="zh-CN" sz="1800">
                  <a:solidFill>
                    <a:srgbClr val="111111"/>
                  </a:solidFill>
                  <a:latin typeface="微软雅黑" panose="020B0503020204020204" pitchFamily="34" charset="-122"/>
                  <a:ea typeface="微软雅黑" panose="020B0503020204020204" pitchFamily="34" charset="-122"/>
                </a:rPr>
                <a:t>2.  </a:t>
              </a:r>
              <a:r>
                <a:rPr lang="zh-CN" altLang="en-US" sz="1800">
                  <a:solidFill>
                    <a:srgbClr val="111111"/>
                  </a:solidFill>
                  <a:latin typeface="微软雅黑" panose="020B0503020204020204" pitchFamily="34" charset="-122"/>
                  <a:ea typeface="微软雅黑" panose="020B0503020204020204" pitchFamily="34" charset="-122"/>
                </a:rPr>
                <a:t>竞争性的职级设置</a:t>
              </a:r>
            </a:p>
          </p:txBody>
        </p:sp>
        <p:grpSp>
          <p:nvGrpSpPr>
            <p:cNvPr id="17" name="Group 4"/>
            <p:cNvGrpSpPr>
              <a:grpSpLocks/>
            </p:cNvGrpSpPr>
            <p:nvPr/>
          </p:nvGrpSpPr>
          <p:grpSpPr bwMode="auto">
            <a:xfrm>
              <a:off x="1136" y="3378"/>
              <a:ext cx="329" cy="328"/>
              <a:chOff x="1137" y="3875"/>
              <a:chExt cx="329" cy="328"/>
            </a:xfrm>
          </p:grpSpPr>
          <p:grpSp>
            <p:nvGrpSpPr>
              <p:cNvPr id="18" name="Group 5"/>
              <p:cNvGrpSpPr>
                <a:grpSpLocks/>
              </p:cNvGrpSpPr>
              <p:nvPr/>
            </p:nvGrpSpPr>
            <p:grpSpPr bwMode="auto">
              <a:xfrm>
                <a:off x="1137" y="3875"/>
                <a:ext cx="329" cy="328"/>
                <a:chOff x="1137" y="3875"/>
                <a:chExt cx="329" cy="328"/>
              </a:xfrm>
            </p:grpSpPr>
            <p:sp>
              <p:nvSpPr>
                <p:cNvPr id="20" name="Line 6"/>
                <p:cNvSpPr>
                  <a:spLocks noChangeShapeType="1"/>
                </p:cNvSpPr>
                <p:nvPr/>
              </p:nvSpPr>
              <p:spPr bwMode="auto">
                <a:xfrm flipH="1">
                  <a:off x="1141" y="3875"/>
                  <a:ext cx="161"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 name="Line 7"/>
                <p:cNvSpPr>
                  <a:spLocks noChangeShapeType="1"/>
                </p:cNvSpPr>
                <p:nvPr/>
              </p:nvSpPr>
              <p:spPr bwMode="auto">
                <a:xfrm>
                  <a:off x="1302" y="3875"/>
                  <a:ext cx="16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 name="Line 8"/>
                <p:cNvSpPr>
                  <a:spLocks noChangeShapeType="1"/>
                </p:cNvSpPr>
                <p:nvPr/>
              </p:nvSpPr>
              <p:spPr bwMode="auto">
                <a:xfrm>
                  <a:off x="1137" y="4203"/>
                  <a:ext cx="32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19" name="Rectangle 9"/>
              <p:cNvSpPr>
                <a:spLocks noChangeArrowheads="1"/>
              </p:cNvSpPr>
              <p:nvPr/>
            </p:nvSpPr>
            <p:spPr bwMode="auto">
              <a:xfrm>
                <a:off x="1214" y="3943"/>
                <a:ext cx="17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2000" b="1">
                    <a:solidFill>
                      <a:srgbClr val="111111"/>
                    </a:solidFill>
                    <a:latin typeface="微软雅黑" panose="020B0503020204020204" pitchFamily="34" charset="-122"/>
                    <a:ea typeface="微软雅黑" panose="020B0503020204020204" pitchFamily="34" charset="-122"/>
                  </a:rPr>
                  <a:t>!</a:t>
                </a:r>
              </a:p>
            </p:txBody>
          </p:sp>
        </p:grpSp>
      </p:grpSp>
      <p:grpSp>
        <p:nvGrpSpPr>
          <p:cNvPr id="23" name="Group 11"/>
          <p:cNvGrpSpPr>
            <a:grpSpLocks/>
          </p:cNvGrpSpPr>
          <p:nvPr/>
        </p:nvGrpSpPr>
        <p:grpSpPr bwMode="auto">
          <a:xfrm>
            <a:off x="359796" y="1556792"/>
            <a:ext cx="1835940" cy="3528392"/>
            <a:chOff x="240" y="1152"/>
            <a:chExt cx="1200" cy="2152"/>
          </a:xfrm>
        </p:grpSpPr>
        <p:sp>
          <p:nvSpPr>
            <p:cNvPr id="24" name="Rectangle 12"/>
            <p:cNvSpPr>
              <a:spLocks noChangeArrowheads="1"/>
            </p:cNvSpPr>
            <p:nvPr/>
          </p:nvSpPr>
          <p:spPr bwMode="auto">
            <a:xfrm>
              <a:off x="288" y="1248"/>
              <a:ext cx="1152" cy="432"/>
            </a:xfrm>
            <a:prstGeom prst="rect">
              <a:avLst/>
            </a:prstGeom>
            <a:gradFill rotWithShape="1">
              <a:gsLst>
                <a:gs pos="0">
                  <a:srgbClr val="595959"/>
                </a:gs>
                <a:gs pos="50000">
                  <a:srgbClr val="C0C0C0"/>
                </a:gs>
                <a:gs pos="100000">
                  <a:srgbClr val="595959"/>
                </a:gs>
              </a:gsLst>
              <a:lin ang="5400000" scaled="1"/>
            </a:gradFill>
            <a:ln>
              <a:noFill/>
            </a:ln>
            <a:effectLst>
              <a:outerShdw dist="35921" dir="2700000" algn="ctr" rotWithShape="0">
                <a:schemeClr val="accent1"/>
              </a:outerShdw>
            </a:effectLst>
            <a:extLst>
              <a:ext uri="{91240B29-F687-4F45-9708-019B960494DF}">
                <a14:hiddenLine xmlns:a14="http://schemas.microsoft.com/office/drawing/2010/main" w="12700" cap="sq" algn="ctr">
                  <a:solidFill>
                    <a:srgbClr val="000000"/>
                  </a:solidFill>
                  <a:miter lim="800000"/>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grpSp>
          <p:nvGrpSpPr>
            <p:cNvPr id="26" name="Group 13"/>
            <p:cNvGrpSpPr>
              <a:grpSpLocks/>
            </p:cNvGrpSpPr>
            <p:nvPr/>
          </p:nvGrpSpPr>
          <p:grpSpPr bwMode="auto">
            <a:xfrm>
              <a:off x="317" y="1296"/>
              <a:ext cx="1122" cy="2008"/>
              <a:chOff x="105" y="1738"/>
              <a:chExt cx="1202" cy="2008"/>
            </a:xfrm>
          </p:grpSpPr>
          <p:sp>
            <p:nvSpPr>
              <p:cNvPr id="30" name="Rectangle 14"/>
              <p:cNvSpPr>
                <a:spLocks noChangeArrowheads="1"/>
              </p:cNvSpPr>
              <p:nvPr/>
            </p:nvSpPr>
            <p:spPr bwMode="auto">
              <a:xfrm>
                <a:off x="105" y="1738"/>
                <a:ext cx="1202" cy="2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0962" tIns="41275" rIns="80962" bIns="41275"/>
              <a:lstStyle>
                <a:lvl1pPr algn="ctr" defTabSz="804863">
                  <a:spcBef>
                    <a:spcPct val="50000"/>
                  </a:spcBef>
                  <a:defRPr sz="1200">
                    <a:solidFill>
                      <a:schemeClr val="tx1"/>
                    </a:solidFill>
                    <a:latin typeface="Arial" panose="020B0604020202020204" pitchFamily="34" charset="0"/>
                  </a:defRPr>
                </a:lvl1pPr>
                <a:lvl2pPr marL="742950" indent="-285750" algn="ctr" defTabSz="804863">
                  <a:spcBef>
                    <a:spcPct val="50000"/>
                  </a:spcBef>
                  <a:defRPr sz="1200">
                    <a:solidFill>
                      <a:schemeClr val="tx1"/>
                    </a:solidFill>
                    <a:latin typeface="Arial" panose="020B0604020202020204" pitchFamily="34" charset="0"/>
                  </a:defRPr>
                </a:lvl2pPr>
                <a:lvl3pPr marL="1143000" indent="-228600" algn="ctr" defTabSz="804863">
                  <a:spcBef>
                    <a:spcPct val="50000"/>
                  </a:spcBef>
                  <a:defRPr sz="1200">
                    <a:solidFill>
                      <a:schemeClr val="tx1"/>
                    </a:solidFill>
                    <a:latin typeface="Arial" panose="020B0604020202020204" pitchFamily="34" charset="0"/>
                  </a:defRPr>
                </a:lvl3pPr>
                <a:lvl4pPr marL="1600200" indent="-228600" algn="ctr" defTabSz="804863">
                  <a:spcBef>
                    <a:spcPct val="50000"/>
                  </a:spcBef>
                  <a:defRPr sz="1200">
                    <a:solidFill>
                      <a:schemeClr val="tx1"/>
                    </a:solidFill>
                    <a:latin typeface="Arial" panose="020B0604020202020204" pitchFamily="34" charset="0"/>
                  </a:defRPr>
                </a:lvl4pPr>
                <a:lvl5pPr marL="2057400" indent="-228600" algn="ctr" defTabSz="804863">
                  <a:spcBef>
                    <a:spcPct val="50000"/>
                  </a:spcBef>
                  <a:defRPr sz="1200">
                    <a:solidFill>
                      <a:schemeClr val="tx1"/>
                    </a:solidFill>
                    <a:latin typeface="Arial" panose="020B0604020202020204" pitchFamily="34" charset="0"/>
                  </a:defRPr>
                </a:lvl5pPr>
                <a:lvl6pPr marL="2514600" indent="-228600" algn="ctr" defTabSz="804863"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defTabSz="804863"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defTabSz="804863"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defTabSz="804863" eaLnBrk="0" fontAlgn="base" hangingPunct="0">
                  <a:spcBef>
                    <a:spcPct val="50000"/>
                  </a:spcBef>
                  <a:spcAft>
                    <a:spcPct val="0"/>
                  </a:spcAft>
                  <a:defRPr sz="1200">
                    <a:solidFill>
                      <a:schemeClr val="tx1"/>
                    </a:solidFill>
                    <a:latin typeface="Arial" panose="020B0604020202020204" pitchFamily="34" charset="0"/>
                  </a:defRPr>
                </a:lvl9pPr>
              </a:lstStyle>
              <a:p>
                <a:pPr>
                  <a:lnSpc>
                    <a:spcPct val="90000"/>
                  </a:lnSpc>
                  <a:spcBef>
                    <a:spcPct val="85000"/>
                  </a:spcBef>
                </a:pPr>
                <a:r>
                  <a:rPr lang="zh-CN" altLang="en-US" sz="1400" b="1">
                    <a:solidFill>
                      <a:schemeClr val="bg1"/>
                    </a:solidFill>
                    <a:latin typeface="微软雅黑" panose="020B0503020204020204" pitchFamily="34" charset="-122"/>
                    <a:ea typeface="微软雅黑" panose="020B0503020204020204" pitchFamily="34" charset="-122"/>
                  </a:rPr>
                  <a:t>企业前提</a:t>
                </a:r>
              </a:p>
              <a:p>
                <a:pPr>
                  <a:lnSpc>
                    <a:spcPct val="90000"/>
                  </a:lnSpc>
                  <a:spcBef>
                    <a:spcPct val="85000"/>
                  </a:spcBef>
                </a:pP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企业性质</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企业文化</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企业价值观</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企业历史</a:t>
                </a:r>
              </a:p>
              <a:p>
                <a:pPr>
                  <a:lnSpc>
                    <a:spcPct val="90000"/>
                  </a:lnSpc>
                  <a:spcBef>
                    <a:spcPct val="65000"/>
                  </a:spcBef>
                </a:pPr>
                <a:r>
                  <a:rPr lang="en-US" altLang="zh-CN" sz="1400">
                    <a:solidFill>
                      <a:srgbClr val="111111"/>
                    </a:solidFill>
                    <a:latin typeface="微软雅黑" panose="020B0503020204020204" pitchFamily="34" charset="-122"/>
                    <a:ea typeface="微软雅黑" panose="020B0503020204020204" pitchFamily="34" charset="-122"/>
                  </a:rPr>
                  <a:t>- - - - - - - - - - -</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付薪原理</a:t>
                </a:r>
              </a:p>
            </p:txBody>
          </p:sp>
          <p:sp>
            <p:nvSpPr>
              <p:cNvPr id="31" name="Line 15"/>
              <p:cNvSpPr>
                <a:spLocks noChangeShapeType="1"/>
              </p:cNvSpPr>
              <p:nvPr/>
            </p:nvSpPr>
            <p:spPr bwMode="auto">
              <a:xfrm>
                <a:off x="202" y="2116"/>
                <a:ext cx="100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sp>
          <p:nvSpPr>
            <p:cNvPr id="28" name="Oval 16"/>
            <p:cNvSpPr>
              <a:spLocks noChangeArrowheads="1"/>
            </p:cNvSpPr>
            <p:nvPr/>
          </p:nvSpPr>
          <p:spPr bwMode="auto">
            <a:xfrm>
              <a:off x="240" y="1152"/>
              <a:ext cx="144" cy="144"/>
            </a:xfrm>
            <a:prstGeom prst="ellipse">
              <a:avLst/>
            </a:prstGeom>
            <a:solidFill>
              <a:schemeClr val="hlink"/>
            </a:solidFill>
            <a:ln>
              <a:noFill/>
            </a:ln>
            <a:extLst>
              <a:ext uri="{91240B29-F687-4F45-9708-019B960494DF}">
                <a14:hiddenLine xmlns:a14="http://schemas.microsoft.com/office/drawing/2010/main" w="12700" cap="sq" algn="ctr">
                  <a:solidFill>
                    <a:srgbClr val="000000"/>
                  </a:solidFill>
                  <a:round/>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zh-CN" sz="1400">
                  <a:solidFill>
                    <a:schemeClr val="bg1"/>
                  </a:solidFill>
                  <a:latin typeface="微软雅黑" panose="020B0503020204020204" pitchFamily="34" charset="-122"/>
                  <a:ea typeface="微软雅黑" panose="020B0503020204020204" pitchFamily="34" charset="-122"/>
                </a:rPr>
                <a:t>1</a:t>
              </a:r>
            </a:p>
          </p:txBody>
        </p:sp>
      </p:grpSp>
      <p:grpSp>
        <p:nvGrpSpPr>
          <p:cNvPr id="32" name="Group 17"/>
          <p:cNvGrpSpPr>
            <a:grpSpLocks/>
          </p:cNvGrpSpPr>
          <p:nvPr/>
        </p:nvGrpSpPr>
        <p:grpSpPr bwMode="auto">
          <a:xfrm>
            <a:off x="2206750" y="1556792"/>
            <a:ext cx="2058875" cy="3528392"/>
            <a:chOff x="1456" y="1152"/>
            <a:chExt cx="1346" cy="2152"/>
          </a:xfrm>
        </p:grpSpPr>
        <p:sp>
          <p:nvSpPr>
            <p:cNvPr id="33" name="Rectangle 18"/>
            <p:cNvSpPr>
              <a:spLocks noChangeArrowheads="1"/>
            </p:cNvSpPr>
            <p:nvPr/>
          </p:nvSpPr>
          <p:spPr bwMode="auto">
            <a:xfrm>
              <a:off x="1650" y="1248"/>
              <a:ext cx="1152" cy="432"/>
            </a:xfrm>
            <a:prstGeom prst="rect">
              <a:avLst/>
            </a:prstGeom>
            <a:gradFill rotWithShape="1">
              <a:gsLst>
                <a:gs pos="0">
                  <a:srgbClr val="595959"/>
                </a:gs>
                <a:gs pos="50000">
                  <a:srgbClr val="C0C0C0"/>
                </a:gs>
                <a:gs pos="100000">
                  <a:srgbClr val="595959"/>
                </a:gs>
              </a:gsLst>
              <a:lin ang="5400000" scaled="1"/>
            </a:gradFill>
            <a:ln>
              <a:noFill/>
            </a:ln>
            <a:effectLst>
              <a:outerShdw dist="35921" dir="2700000" algn="ctr" rotWithShape="0">
                <a:schemeClr val="accent1"/>
              </a:outerShdw>
            </a:effectLst>
            <a:extLst>
              <a:ext uri="{91240B29-F687-4F45-9708-019B960494DF}">
                <a14:hiddenLine xmlns:a14="http://schemas.microsoft.com/office/drawing/2010/main" w="12700" cap="sq" algn="ctr">
                  <a:solidFill>
                    <a:srgbClr val="000000"/>
                  </a:solidFill>
                  <a:miter lim="800000"/>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grpSp>
          <p:nvGrpSpPr>
            <p:cNvPr id="34" name="Group 19"/>
            <p:cNvGrpSpPr>
              <a:grpSpLocks/>
            </p:cNvGrpSpPr>
            <p:nvPr/>
          </p:nvGrpSpPr>
          <p:grpSpPr bwMode="auto">
            <a:xfrm>
              <a:off x="1456" y="1296"/>
              <a:ext cx="1333" cy="2008"/>
              <a:chOff x="1325" y="1241"/>
              <a:chExt cx="1427" cy="2008"/>
            </a:xfrm>
          </p:grpSpPr>
          <p:sp>
            <p:nvSpPr>
              <p:cNvPr id="36" name="Line 20"/>
              <p:cNvSpPr>
                <a:spLocks noChangeShapeType="1"/>
              </p:cNvSpPr>
              <p:nvPr/>
            </p:nvSpPr>
            <p:spPr bwMode="auto">
              <a:xfrm>
                <a:off x="1325" y="2245"/>
                <a:ext cx="233"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37" name="Group 21"/>
              <p:cNvGrpSpPr>
                <a:grpSpLocks/>
              </p:cNvGrpSpPr>
              <p:nvPr/>
            </p:nvGrpSpPr>
            <p:grpSpPr bwMode="auto">
              <a:xfrm>
                <a:off x="1546" y="1241"/>
                <a:ext cx="1206" cy="2008"/>
                <a:chOff x="1547" y="1738"/>
                <a:chExt cx="1206" cy="2008"/>
              </a:xfrm>
            </p:grpSpPr>
            <p:sp>
              <p:nvSpPr>
                <p:cNvPr id="38" name="Rectangle 22"/>
                <p:cNvSpPr>
                  <a:spLocks noChangeArrowheads="1"/>
                </p:cNvSpPr>
                <p:nvPr/>
              </p:nvSpPr>
              <p:spPr bwMode="auto">
                <a:xfrm>
                  <a:off x="1547" y="1738"/>
                  <a:ext cx="1206" cy="2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nSpc>
                      <a:spcPct val="90000"/>
                    </a:lnSpc>
                    <a:spcBef>
                      <a:spcPct val="85000"/>
                    </a:spcBef>
                  </a:pPr>
                  <a:r>
                    <a:rPr lang="zh-CN" altLang="en-US" sz="1400" b="1">
                      <a:solidFill>
                        <a:schemeClr val="bg1"/>
                      </a:solidFill>
                      <a:latin typeface="微软雅黑" panose="020B0503020204020204" pitchFamily="34" charset="-122"/>
                      <a:ea typeface="微软雅黑" panose="020B0503020204020204" pitchFamily="34" charset="-122"/>
                    </a:rPr>
                    <a:t>内部分析</a:t>
                  </a:r>
                </a:p>
                <a:p>
                  <a:pPr>
                    <a:lnSpc>
                      <a:spcPct val="90000"/>
                    </a:lnSpc>
                    <a:spcBef>
                      <a:spcPct val="85000"/>
                    </a:spcBef>
                  </a:pP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实际运作</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期望</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业务趋势</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价值增值</a:t>
                  </a:r>
                </a:p>
                <a:p>
                  <a:pPr>
                    <a:lnSpc>
                      <a:spcPct val="90000"/>
                    </a:lnSpc>
                    <a:spcBef>
                      <a:spcPct val="65000"/>
                    </a:spcBef>
                  </a:pPr>
                  <a:r>
                    <a:rPr lang="en-US" altLang="zh-CN" sz="1400">
                      <a:solidFill>
                        <a:srgbClr val="111111"/>
                      </a:solidFill>
                      <a:latin typeface="微软雅黑" panose="020B0503020204020204" pitchFamily="34" charset="-122"/>
                      <a:ea typeface="微软雅黑" panose="020B0503020204020204" pitchFamily="34" charset="-122"/>
                    </a:rPr>
                    <a:t>- - - - - - - - - - -</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事实和比率</a:t>
                  </a:r>
                </a:p>
              </p:txBody>
            </p:sp>
            <p:sp>
              <p:nvSpPr>
                <p:cNvPr id="39" name="Line 23"/>
                <p:cNvSpPr>
                  <a:spLocks noChangeShapeType="1"/>
                </p:cNvSpPr>
                <p:nvPr/>
              </p:nvSpPr>
              <p:spPr bwMode="auto">
                <a:xfrm>
                  <a:off x="1652" y="2116"/>
                  <a:ext cx="9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grpSp>
        <p:sp>
          <p:nvSpPr>
            <p:cNvPr id="35" name="Oval 24"/>
            <p:cNvSpPr>
              <a:spLocks noChangeArrowheads="1"/>
            </p:cNvSpPr>
            <p:nvPr/>
          </p:nvSpPr>
          <p:spPr bwMode="auto">
            <a:xfrm>
              <a:off x="1584" y="1152"/>
              <a:ext cx="144" cy="144"/>
            </a:xfrm>
            <a:prstGeom prst="ellipse">
              <a:avLst/>
            </a:prstGeom>
            <a:solidFill>
              <a:schemeClr val="hlink"/>
            </a:solidFill>
            <a:ln>
              <a:noFill/>
            </a:ln>
            <a:extLst>
              <a:ext uri="{91240B29-F687-4F45-9708-019B960494DF}">
                <a14:hiddenLine xmlns:a14="http://schemas.microsoft.com/office/drawing/2010/main" w="12700" cap="sq" algn="ctr">
                  <a:solidFill>
                    <a:srgbClr val="000000"/>
                  </a:solidFill>
                  <a:round/>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zh-CN" sz="1400">
                  <a:solidFill>
                    <a:schemeClr val="bg1"/>
                  </a:solidFill>
                  <a:latin typeface="微软雅黑" panose="020B0503020204020204" pitchFamily="34" charset="-122"/>
                  <a:ea typeface="微软雅黑" panose="020B0503020204020204" pitchFamily="34" charset="-122"/>
                </a:rPr>
                <a:t>2</a:t>
              </a:r>
            </a:p>
          </p:txBody>
        </p:sp>
      </p:grpSp>
      <p:grpSp>
        <p:nvGrpSpPr>
          <p:cNvPr id="40" name="Group 25"/>
          <p:cNvGrpSpPr>
            <a:grpSpLocks/>
          </p:cNvGrpSpPr>
          <p:nvPr/>
        </p:nvGrpSpPr>
        <p:grpSpPr bwMode="auto">
          <a:xfrm>
            <a:off x="4283968" y="1556792"/>
            <a:ext cx="2063246" cy="3528392"/>
            <a:chOff x="2800" y="1152"/>
            <a:chExt cx="1349" cy="2152"/>
          </a:xfrm>
        </p:grpSpPr>
        <p:sp>
          <p:nvSpPr>
            <p:cNvPr id="41" name="Rectangle 26"/>
            <p:cNvSpPr>
              <a:spLocks noChangeArrowheads="1"/>
            </p:cNvSpPr>
            <p:nvPr/>
          </p:nvSpPr>
          <p:spPr bwMode="auto">
            <a:xfrm>
              <a:off x="2997" y="1248"/>
              <a:ext cx="1152" cy="432"/>
            </a:xfrm>
            <a:prstGeom prst="rect">
              <a:avLst/>
            </a:prstGeom>
            <a:gradFill rotWithShape="1">
              <a:gsLst>
                <a:gs pos="0">
                  <a:srgbClr val="595959"/>
                </a:gs>
                <a:gs pos="50000">
                  <a:srgbClr val="C0C0C0"/>
                </a:gs>
                <a:gs pos="100000">
                  <a:srgbClr val="595959"/>
                </a:gs>
              </a:gsLst>
              <a:lin ang="5400000" scaled="1"/>
            </a:gradFill>
            <a:ln>
              <a:noFill/>
            </a:ln>
            <a:effectLst>
              <a:outerShdw dist="35921" dir="2700000" algn="ctr" rotWithShape="0">
                <a:schemeClr val="accent1"/>
              </a:outerShdw>
            </a:effectLst>
            <a:extLst>
              <a:ext uri="{91240B29-F687-4F45-9708-019B960494DF}">
                <a14:hiddenLine xmlns:a14="http://schemas.microsoft.com/office/drawing/2010/main" w="12700" cap="sq" algn="ctr">
                  <a:solidFill>
                    <a:srgbClr val="000000"/>
                  </a:solidFill>
                  <a:miter lim="800000"/>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grpSp>
          <p:nvGrpSpPr>
            <p:cNvPr id="42" name="Group 27"/>
            <p:cNvGrpSpPr>
              <a:grpSpLocks/>
            </p:cNvGrpSpPr>
            <p:nvPr/>
          </p:nvGrpSpPr>
          <p:grpSpPr bwMode="auto">
            <a:xfrm>
              <a:off x="2800" y="1296"/>
              <a:ext cx="1337" cy="2008"/>
              <a:chOff x="2766" y="1241"/>
              <a:chExt cx="1433" cy="2008"/>
            </a:xfrm>
          </p:grpSpPr>
          <p:sp>
            <p:nvSpPr>
              <p:cNvPr id="44" name="Line 28"/>
              <p:cNvSpPr>
                <a:spLocks noChangeShapeType="1"/>
              </p:cNvSpPr>
              <p:nvPr/>
            </p:nvSpPr>
            <p:spPr bwMode="auto">
              <a:xfrm>
                <a:off x="2766" y="2245"/>
                <a:ext cx="234"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45" name="Group 29"/>
              <p:cNvGrpSpPr>
                <a:grpSpLocks/>
              </p:cNvGrpSpPr>
              <p:nvPr/>
            </p:nvGrpSpPr>
            <p:grpSpPr bwMode="auto">
              <a:xfrm>
                <a:off x="2994" y="1241"/>
                <a:ext cx="1205" cy="2008"/>
                <a:chOff x="2995" y="1738"/>
                <a:chExt cx="1205" cy="2008"/>
              </a:xfrm>
            </p:grpSpPr>
            <p:sp>
              <p:nvSpPr>
                <p:cNvPr id="46" name="Rectangle 30"/>
                <p:cNvSpPr>
                  <a:spLocks noChangeArrowheads="1"/>
                </p:cNvSpPr>
                <p:nvPr/>
              </p:nvSpPr>
              <p:spPr bwMode="auto">
                <a:xfrm>
                  <a:off x="2995" y="1738"/>
                  <a:ext cx="1205" cy="2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nSpc>
                      <a:spcPct val="90000"/>
                    </a:lnSpc>
                    <a:spcBef>
                      <a:spcPct val="85000"/>
                    </a:spcBef>
                  </a:pPr>
                  <a:r>
                    <a:rPr lang="zh-CN" altLang="en-US" sz="1400" b="1" dirty="0">
                      <a:solidFill>
                        <a:schemeClr val="bg1"/>
                      </a:solidFill>
                      <a:latin typeface="微软雅黑" panose="020B0503020204020204" pitchFamily="34" charset="-122"/>
                      <a:ea typeface="微软雅黑" panose="020B0503020204020204" pitchFamily="34" charset="-122"/>
                    </a:rPr>
                    <a:t>外部分析</a:t>
                  </a:r>
                </a:p>
                <a:p>
                  <a:pPr>
                    <a:lnSpc>
                      <a:spcPct val="90000"/>
                    </a:lnSpc>
                    <a:spcBef>
                      <a:spcPct val="65000"/>
                    </a:spcBef>
                  </a:pPr>
                  <a:endParaRPr lang="zh-CN" altLang="en-US" sz="1400" b="1" dirty="0">
                    <a:solidFill>
                      <a:srgbClr val="11111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dirty="0" smtClean="0">
                      <a:solidFill>
                        <a:srgbClr val="111111"/>
                      </a:solidFill>
                      <a:latin typeface="微软雅黑" panose="020B0503020204020204" pitchFamily="34" charset="-122"/>
                      <a:ea typeface="微软雅黑" panose="020B0503020204020204" pitchFamily="34" charset="-122"/>
                    </a:rPr>
                    <a:t>市场水平</a:t>
                  </a:r>
                  <a:endParaRPr lang="zh-CN" altLang="en-US" sz="1400" dirty="0">
                    <a:solidFill>
                      <a:srgbClr val="11111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dirty="0" smtClean="0">
                      <a:solidFill>
                        <a:srgbClr val="111111"/>
                      </a:solidFill>
                      <a:latin typeface="微软雅黑" panose="020B0503020204020204" pitchFamily="34" charset="-122"/>
                      <a:ea typeface="微软雅黑" panose="020B0503020204020204" pitchFamily="34" charset="-122"/>
                    </a:rPr>
                    <a:t>经济环境</a:t>
                  </a:r>
                  <a:endParaRPr lang="zh-CN" altLang="en-US" sz="1400" dirty="0">
                    <a:solidFill>
                      <a:srgbClr val="11111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dirty="0">
                      <a:solidFill>
                        <a:srgbClr val="111111"/>
                      </a:solidFill>
                      <a:latin typeface="微软雅黑" panose="020B0503020204020204" pitchFamily="34" charset="-122"/>
                      <a:ea typeface="微软雅黑" panose="020B0503020204020204" pitchFamily="34" charset="-122"/>
                    </a:rPr>
                    <a:t>竞争对手</a:t>
                  </a:r>
                </a:p>
                <a:p>
                  <a:pPr>
                    <a:lnSpc>
                      <a:spcPct val="90000"/>
                    </a:lnSpc>
                    <a:spcBef>
                      <a:spcPct val="65000"/>
                    </a:spcBef>
                  </a:pPr>
                  <a:r>
                    <a:rPr lang="zh-CN" altLang="en-US" sz="1400" dirty="0">
                      <a:latin typeface="微软雅黑" panose="020B0503020204020204" pitchFamily="34" charset="-122"/>
                      <a:ea typeface="微软雅黑" panose="020B0503020204020204" pitchFamily="34" charset="-122"/>
                    </a:rPr>
                    <a:t>其他</a:t>
                  </a:r>
                </a:p>
                <a:p>
                  <a:pPr>
                    <a:lnSpc>
                      <a:spcPct val="90000"/>
                    </a:lnSpc>
                    <a:spcBef>
                      <a:spcPct val="65000"/>
                    </a:spcBef>
                  </a:pPr>
                  <a:r>
                    <a:rPr lang="en-US" altLang="zh-CN" sz="1400" dirty="0">
                      <a:solidFill>
                        <a:srgbClr val="111111"/>
                      </a:solidFill>
                      <a:latin typeface="微软雅黑" panose="020B0503020204020204" pitchFamily="34" charset="-122"/>
                      <a:ea typeface="微软雅黑" panose="020B0503020204020204" pitchFamily="34" charset="-122"/>
                    </a:rPr>
                    <a:t>- - - - - - - - - - -</a:t>
                  </a:r>
                </a:p>
                <a:p>
                  <a:pPr>
                    <a:lnSpc>
                      <a:spcPct val="90000"/>
                    </a:lnSpc>
                    <a:spcBef>
                      <a:spcPct val="65000"/>
                    </a:spcBef>
                  </a:pPr>
                  <a:r>
                    <a:rPr lang="zh-CN" altLang="en-US" sz="1400" dirty="0">
                      <a:solidFill>
                        <a:srgbClr val="111111"/>
                      </a:solidFill>
                      <a:latin typeface="微软雅黑" panose="020B0503020204020204" pitchFamily="34" charset="-122"/>
                      <a:ea typeface="微软雅黑" panose="020B0503020204020204" pitchFamily="34" charset="-122"/>
                    </a:rPr>
                    <a:t>事实和比率</a:t>
                  </a:r>
                </a:p>
              </p:txBody>
            </p:sp>
            <p:sp>
              <p:nvSpPr>
                <p:cNvPr id="47" name="Line 31"/>
                <p:cNvSpPr>
                  <a:spLocks noChangeShapeType="1"/>
                </p:cNvSpPr>
                <p:nvPr/>
              </p:nvSpPr>
              <p:spPr bwMode="auto">
                <a:xfrm>
                  <a:off x="3099" y="2116"/>
                  <a:ext cx="9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grpSp>
        <p:sp>
          <p:nvSpPr>
            <p:cNvPr id="43" name="Oval 32"/>
            <p:cNvSpPr>
              <a:spLocks noChangeArrowheads="1"/>
            </p:cNvSpPr>
            <p:nvPr/>
          </p:nvSpPr>
          <p:spPr bwMode="auto">
            <a:xfrm>
              <a:off x="2928" y="1152"/>
              <a:ext cx="144" cy="144"/>
            </a:xfrm>
            <a:prstGeom prst="ellipse">
              <a:avLst/>
            </a:prstGeom>
            <a:solidFill>
              <a:schemeClr val="hlink"/>
            </a:solidFill>
            <a:ln>
              <a:noFill/>
            </a:ln>
            <a:extLst>
              <a:ext uri="{91240B29-F687-4F45-9708-019B960494DF}">
                <a14:hiddenLine xmlns:a14="http://schemas.microsoft.com/office/drawing/2010/main" w="12700" cap="sq" algn="ctr">
                  <a:solidFill>
                    <a:srgbClr val="000000"/>
                  </a:solidFill>
                  <a:round/>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zh-CN" sz="1400">
                  <a:solidFill>
                    <a:schemeClr val="bg1"/>
                  </a:solidFill>
                  <a:latin typeface="微软雅黑" panose="020B0503020204020204" pitchFamily="34" charset="-122"/>
                  <a:ea typeface="微软雅黑" panose="020B0503020204020204" pitchFamily="34" charset="-122"/>
                </a:rPr>
                <a:t>3</a:t>
              </a:r>
            </a:p>
          </p:txBody>
        </p:sp>
      </p:grpSp>
      <p:grpSp>
        <p:nvGrpSpPr>
          <p:cNvPr id="48" name="Group 33"/>
          <p:cNvGrpSpPr>
            <a:grpSpLocks/>
          </p:cNvGrpSpPr>
          <p:nvPr/>
        </p:nvGrpSpPr>
        <p:grpSpPr bwMode="auto">
          <a:xfrm>
            <a:off x="6372200" y="1556792"/>
            <a:ext cx="2061789" cy="3528392"/>
            <a:chOff x="4144" y="1152"/>
            <a:chExt cx="1347" cy="2152"/>
          </a:xfrm>
        </p:grpSpPr>
        <p:sp>
          <p:nvSpPr>
            <p:cNvPr id="49" name="Rectangle 34"/>
            <p:cNvSpPr>
              <a:spLocks noChangeArrowheads="1"/>
            </p:cNvSpPr>
            <p:nvPr/>
          </p:nvSpPr>
          <p:spPr bwMode="auto">
            <a:xfrm>
              <a:off x="4338" y="1248"/>
              <a:ext cx="1152" cy="432"/>
            </a:xfrm>
            <a:prstGeom prst="rect">
              <a:avLst/>
            </a:prstGeom>
            <a:gradFill rotWithShape="1">
              <a:gsLst>
                <a:gs pos="0">
                  <a:srgbClr val="595959"/>
                </a:gs>
                <a:gs pos="50000">
                  <a:srgbClr val="C0C0C0"/>
                </a:gs>
                <a:gs pos="100000">
                  <a:srgbClr val="595959"/>
                </a:gs>
              </a:gsLst>
              <a:lin ang="5400000" scaled="1"/>
            </a:gradFill>
            <a:ln>
              <a:noFill/>
            </a:ln>
            <a:effectLst>
              <a:outerShdw dist="35921" dir="2700000" algn="ctr" rotWithShape="0">
                <a:schemeClr val="accent1"/>
              </a:outerShdw>
            </a:effectLst>
            <a:extLst>
              <a:ext uri="{91240B29-F687-4F45-9708-019B960494DF}">
                <a14:hiddenLine xmlns:a14="http://schemas.microsoft.com/office/drawing/2010/main" w="12700" cap="sq" algn="ctr">
                  <a:solidFill>
                    <a:srgbClr val="000000"/>
                  </a:solidFill>
                  <a:miter lim="800000"/>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grpSp>
          <p:nvGrpSpPr>
            <p:cNvPr id="50" name="Group 35"/>
            <p:cNvGrpSpPr>
              <a:grpSpLocks/>
            </p:cNvGrpSpPr>
            <p:nvPr/>
          </p:nvGrpSpPr>
          <p:grpSpPr bwMode="auto">
            <a:xfrm>
              <a:off x="4144" y="1296"/>
              <a:ext cx="1347" cy="2008"/>
              <a:chOff x="4216" y="1241"/>
              <a:chExt cx="1443" cy="2008"/>
            </a:xfrm>
          </p:grpSpPr>
          <p:sp>
            <p:nvSpPr>
              <p:cNvPr id="52" name="Line 36"/>
              <p:cNvSpPr>
                <a:spLocks noChangeShapeType="1"/>
              </p:cNvSpPr>
              <p:nvPr/>
            </p:nvSpPr>
            <p:spPr bwMode="auto">
              <a:xfrm>
                <a:off x="4216" y="2245"/>
                <a:ext cx="233"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53" name="Group 37"/>
              <p:cNvGrpSpPr>
                <a:grpSpLocks/>
              </p:cNvGrpSpPr>
              <p:nvPr/>
            </p:nvGrpSpPr>
            <p:grpSpPr bwMode="auto">
              <a:xfrm>
                <a:off x="4453" y="1241"/>
                <a:ext cx="1206" cy="2008"/>
                <a:chOff x="4454" y="1738"/>
                <a:chExt cx="1206" cy="2008"/>
              </a:xfrm>
            </p:grpSpPr>
            <p:sp>
              <p:nvSpPr>
                <p:cNvPr id="54" name="Rectangle 38"/>
                <p:cNvSpPr>
                  <a:spLocks noChangeArrowheads="1"/>
                </p:cNvSpPr>
                <p:nvPr/>
              </p:nvSpPr>
              <p:spPr bwMode="auto">
                <a:xfrm>
                  <a:off x="4454" y="1738"/>
                  <a:ext cx="1206" cy="2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nSpc>
                      <a:spcPct val="90000"/>
                    </a:lnSpc>
                    <a:spcBef>
                      <a:spcPct val="85000"/>
                    </a:spcBef>
                  </a:pPr>
                  <a:r>
                    <a:rPr lang="zh-CN" altLang="en-US" sz="1400" b="1">
                      <a:solidFill>
                        <a:schemeClr val="bg1"/>
                      </a:solidFill>
                      <a:latin typeface="微软雅黑" panose="020B0503020204020204" pitchFamily="34" charset="-122"/>
                      <a:ea typeface="微软雅黑" panose="020B0503020204020204" pitchFamily="34" charset="-122"/>
                    </a:rPr>
                    <a:t>薪酬理念和策略</a:t>
                  </a:r>
                </a:p>
                <a:p>
                  <a:pPr>
                    <a:lnSpc>
                      <a:spcPct val="90000"/>
                    </a:lnSpc>
                    <a:spcBef>
                      <a:spcPct val="65000"/>
                    </a:spcBef>
                  </a:pPr>
                  <a:endParaRPr lang="zh-CN" altLang="en-US" sz="1400" b="1">
                    <a:solidFill>
                      <a:srgbClr val="111111"/>
                    </a:solidFill>
                    <a:latin typeface="微软雅黑" panose="020B0503020204020204" pitchFamily="34" charset="-122"/>
                    <a:ea typeface="微软雅黑" panose="020B0503020204020204" pitchFamily="34" charset="-122"/>
                  </a:endParaRP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目标</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指导原则</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公平性</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竞争性</a:t>
                  </a:r>
                </a:p>
                <a:p>
                  <a:pPr>
                    <a:lnSpc>
                      <a:spcPct val="90000"/>
                    </a:lnSpc>
                    <a:spcBef>
                      <a:spcPct val="65000"/>
                    </a:spcBef>
                  </a:pPr>
                  <a:r>
                    <a:rPr lang="en-US" altLang="zh-CN" sz="1400">
                      <a:solidFill>
                        <a:srgbClr val="111111"/>
                      </a:solidFill>
                      <a:latin typeface="微软雅黑" panose="020B0503020204020204" pitchFamily="34" charset="-122"/>
                      <a:ea typeface="微软雅黑" panose="020B0503020204020204" pitchFamily="34" charset="-122"/>
                    </a:rPr>
                    <a:t>- - - - - - - - - - -</a:t>
                  </a:r>
                </a:p>
                <a:p>
                  <a:pPr>
                    <a:lnSpc>
                      <a:spcPct val="90000"/>
                    </a:lnSpc>
                    <a:spcBef>
                      <a:spcPct val="65000"/>
                    </a:spcBef>
                  </a:pPr>
                  <a:r>
                    <a:rPr lang="zh-CN" altLang="en-US" sz="1400">
                      <a:solidFill>
                        <a:srgbClr val="111111"/>
                      </a:solidFill>
                      <a:latin typeface="微软雅黑" panose="020B0503020204020204" pitchFamily="34" charset="-122"/>
                      <a:ea typeface="微软雅黑" panose="020B0503020204020204" pitchFamily="34" charset="-122"/>
                    </a:rPr>
                    <a:t>薪酬组合与影响</a:t>
                  </a:r>
                </a:p>
              </p:txBody>
            </p:sp>
            <p:sp>
              <p:nvSpPr>
                <p:cNvPr id="55" name="Line 39"/>
                <p:cNvSpPr>
                  <a:spLocks noChangeShapeType="1"/>
                </p:cNvSpPr>
                <p:nvPr/>
              </p:nvSpPr>
              <p:spPr bwMode="auto">
                <a:xfrm>
                  <a:off x="4567" y="2116"/>
                  <a:ext cx="98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grpSp>
        <p:sp>
          <p:nvSpPr>
            <p:cNvPr id="51" name="Oval 40"/>
            <p:cNvSpPr>
              <a:spLocks noChangeArrowheads="1"/>
            </p:cNvSpPr>
            <p:nvPr/>
          </p:nvSpPr>
          <p:spPr bwMode="auto">
            <a:xfrm>
              <a:off x="4272" y="1152"/>
              <a:ext cx="144" cy="144"/>
            </a:xfrm>
            <a:prstGeom prst="ellipse">
              <a:avLst/>
            </a:prstGeom>
            <a:solidFill>
              <a:schemeClr val="hlink"/>
            </a:solidFill>
            <a:ln>
              <a:noFill/>
            </a:ln>
            <a:extLst>
              <a:ext uri="{91240B29-F687-4F45-9708-019B960494DF}">
                <a14:hiddenLine xmlns:a14="http://schemas.microsoft.com/office/drawing/2010/main" w="12700" cap="sq" algn="ctr">
                  <a:solidFill>
                    <a:srgbClr val="000000"/>
                  </a:solidFill>
                  <a:round/>
                  <a:headEnd/>
                  <a:tailEnd/>
                </a14:hiddenLine>
              </a:ext>
            </a:extLst>
          </p:spPr>
          <p:txBody>
            <a:bodyPr wrap="none" lIns="90000" tIns="46800" rIns="90000" bIns="4680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zh-CN" sz="1400">
                  <a:solidFill>
                    <a:schemeClr val="bg1"/>
                  </a:solidFill>
                  <a:latin typeface="微软雅黑" panose="020B0503020204020204" pitchFamily="34" charset="-122"/>
                  <a:ea typeface="微软雅黑" panose="020B0503020204020204" pitchFamily="34" charset="-122"/>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绩效、能力工资</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76250"/>
            <a:ext cx="75438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绩效目标分解</a:t>
            </a:r>
          </a:p>
        </p:txBody>
      </p:sp>
      <p:pic>
        <p:nvPicPr>
          <p:cNvPr id="5" name="Picture 1" descr="C:\Users\张爱珍\AppData\Roaming\Tencent\Users\894152840\QQ\WinTemp\RichOle\0`SN3G~B(2WU4@MTHYYL[T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205" y="1340768"/>
            <a:ext cx="8507275" cy="403244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27584" y="404664"/>
            <a:ext cx="7313612" cy="720080"/>
          </a:xfrm>
        </p:spPr>
        <p:txBody>
          <a:bodyPr>
            <a:normAutofit/>
          </a:bodyPr>
          <a:lstStyle/>
          <a:p>
            <a:pPr algn="l"/>
            <a:r>
              <a:rPr lang="zh-CN" altLang="en-US" sz="2400" b="1" dirty="0">
                <a:latin typeface="微软雅黑" panose="020B0503020204020204" pitchFamily="34" charset="-122"/>
                <a:ea typeface="微软雅黑" panose="020B0503020204020204" pitchFamily="34" charset="-122"/>
              </a:rPr>
              <a:t>绩效</a:t>
            </a:r>
            <a:r>
              <a:rPr lang="zh-CN" altLang="en-US" sz="2400" b="1" dirty="0" smtClean="0">
                <a:latin typeface="微软雅黑" panose="020B0503020204020204" pitchFamily="34" charset="-122"/>
                <a:ea typeface="微软雅黑" panose="020B0503020204020204" pitchFamily="34" charset="-122"/>
              </a:rPr>
              <a:t>确定工具</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绩效考核</a:t>
            </a:r>
            <a:endParaRPr lang="en-US" altLang="zh-CN" sz="2400" b="1" dirty="0">
              <a:latin typeface="微软雅黑" panose="020B0503020204020204" pitchFamily="34" charset="-122"/>
              <a:ea typeface="微软雅黑" panose="020B0503020204020204" pitchFamily="34" charset="-122"/>
            </a:endParaRPr>
          </a:p>
        </p:txBody>
      </p:sp>
      <p:graphicFrame>
        <p:nvGraphicFramePr>
          <p:cNvPr id="83178" name="Group 234"/>
          <p:cNvGraphicFramePr>
            <a:graphicFrameLocks noGrp="1"/>
          </p:cNvGraphicFramePr>
          <p:nvPr>
            <p:ph idx="1"/>
            <p:extLst>
              <p:ext uri="{D42A27DB-BD31-4B8C-83A1-F6EECF244321}">
                <p14:modId xmlns:p14="http://schemas.microsoft.com/office/powerpoint/2010/main" val="3145228419"/>
              </p:ext>
            </p:extLst>
          </p:nvPr>
        </p:nvGraphicFramePr>
        <p:xfrm>
          <a:off x="857224" y="1268760"/>
          <a:ext cx="7712075" cy="4471370"/>
        </p:xfrm>
        <a:graphic>
          <a:graphicData uri="http://schemas.openxmlformats.org/drawingml/2006/table">
            <a:tbl>
              <a:tblPr/>
              <a:tblGrid>
                <a:gridCol w="742950"/>
                <a:gridCol w="901700"/>
                <a:gridCol w="2066925"/>
                <a:gridCol w="1238250"/>
                <a:gridCol w="865203"/>
                <a:gridCol w="1897047"/>
              </a:tblGrid>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KRA</a:t>
                      </a:r>
                      <a:endPar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KPI</a:t>
                      </a:r>
                      <a:endPar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KPI</a:t>
                      </a:r>
                      <a:r>
                        <a:rPr kumimoji="1"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定义</a:t>
                      </a: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计算方式</a:t>
                      </a: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数据责任人</a:t>
                      </a: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衡量标准</a:t>
                      </a: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b"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0166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生产管理</a:t>
                      </a: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生产总产量</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月度外销产品产量（不含国内五金散热器及冲压杂件、国内镜盒和饰品）</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加总</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PMC</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主管</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达到</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550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每超过</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低于</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550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每少于</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p>
                  </a:txBody>
                  <a:tcPr anchor="ct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83343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订单交货及时率</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及时完成客户订单的数量与总订单数量的比率（因客户变更、客供件延迟、原材料延误、包材延误等原因导致生产延误的不计）</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生产及时交货的订单数量</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总订单数量*</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客服部经理</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达到</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每超过</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低于</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每低于</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p>
                  </a:txBody>
                  <a:tcPr anchor="ct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394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品质管理</a:t>
                      </a: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生产批量质量事故</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生产过程出现的批量质量事故</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加总</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总经理</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每出现一次，罚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全月未出现，奖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p>
                  </a:txBody>
                  <a:tcPr anchor="ct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8073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出货不合格批次</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客人对成品进行验货所统计的批次合格率</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加总</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客服部经理</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每出现一次不合格，罚</a:t>
                      </a: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分</a:t>
                      </a:r>
                      <a:endPar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全部合格，加</a:t>
                      </a: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分</a:t>
                      </a:r>
                    </a:p>
                  </a:txBody>
                  <a:tcPr anchor="ct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8581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成本管理</a:t>
                      </a: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平均物料损耗率</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当月</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已结算订单的平均物料（主材）损耗</a:t>
                      </a:r>
                      <a:r>
                        <a:rPr kumimoji="1" lang="zh-TW"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率</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（报废材料重量</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成品材料重量*</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各订单的物料损耗率之和</a:t>
                      </a:r>
                      <a:r>
                        <a:rPr kumimoji="1" lang="en-US" alt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订单数量</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财务部经理</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低于</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12%</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每节约</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，奖</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endPar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超过</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12%</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每超过</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，罚</a:t>
                      </a:r>
                      <a:r>
                        <a:rPr kumimoji="1" lang="en-US" alt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分</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4" name="TextBox 3"/>
          <p:cNvSpPr txBox="1"/>
          <p:nvPr/>
        </p:nvSpPr>
        <p:spPr>
          <a:xfrm rot="18174739">
            <a:off x="7455359" y="1905841"/>
            <a:ext cx="700833" cy="400110"/>
          </a:xfrm>
          <a:prstGeom prst="rect">
            <a:avLst/>
          </a:prstGeom>
          <a:noFill/>
          <a:ln w="38100">
            <a:solidFill>
              <a:srgbClr val="FF0000"/>
            </a:solidFill>
            <a:prstDash val="dashDot"/>
          </a:ln>
        </p:spPr>
        <p:txBody>
          <a:bodyPr wrap="none" rtlCol="0">
            <a:spAutoFit/>
          </a:bodyPr>
          <a:lstStyle/>
          <a:p>
            <a:r>
              <a:rPr lang="zh-CN" altLang="en-US" sz="2000" b="1" dirty="0" smtClean="0">
                <a:solidFill>
                  <a:srgbClr val="FF0000"/>
                </a:solidFill>
              </a:rPr>
              <a:t>举例</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04664"/>
            <a:ext cx="75438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绩效工资</a:t>
            </a:r>
          </a:p>
        </p:txBody>
      </p:sp>
      <p:sp>
        <p:nvSpPr>
          <p:cNvPr id="5" name="Rectangle 2"/>
          <p:cNvSpPr txBox="1">
            <a:spLocks noChangeArrowheads="1"/>
          </p:cNvSpPr>
          <p:nvPr/>
        </p:nvSpPr>
        <p:spPr>
          <a:xfrm>
            <a:off x="463166" y="1340768"/>
            <a:ext cx="1156506" cy="469776"/>
          </a:xfrm>
          <a:prstGeom prst="rect">
            <a:avLst/>
          </a:prstGeom>
          <a:solidFill>
            <a:schemeClr val="accent2"/>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smtClean="0">
                <a:ln>
                  <a:noFill/>
                </a:ln>
                <a:effectLst/>
                <a:uLnTx/>
                <a:uFillTx/>
                <a:latin typeface="+mj-lt"/>
                <a:ea typeface="微软雅黑" pitchFamily="34" charset="-122"/>
                <a:cs typeface="微软雅黑"/>
              </a:rPr>
              <a:t>案例讨论</a:t>
            </a:r>
          </a:p>
        </p:txBody>
      </p:sp>
      <p:sp>
        <p:nvSpPr>
          <p:cNvPr id="6" name="Rectangle 3"/>
          <p:cNvSpPr txBox="1">
            <a:spLocks noChangeArrowheads="1"/>
          </p:cNvSpPr>
          <p:nvPr/>
        </p:nvSpPr>
        <p:spPr>
          <a:xfrm>
            <a:off x="3275856" y="1772816"/>
            <a:ext cx="5401988" cy="2880320"/>
          </a:xfrm>
          <a:prstGeom prst="rect">
            <a:avLst/>
          </a:prstGeom>
        </p:spPr>
        <p:txBody>
          <a:bodyPr/>
          <a:lstStyle/>
          <a:p>
            <a:pPr marL="342900" marR="0" lvl="0" indent="-342900" algn="l" defTabSz="914400" rtl="0" eaLnBrk="1" fontAlgn="base" latinLnBrk="0" hangingPunct="1">
              <a:lnSpc>
                <a:spcPts val="3200"/>
              </a:lnSpc>
              <a:spcBef>
                <a:spcPct val="20000"/>
              </a:spcBef>
              <a:spcAft>
                <a:spcPts val="600"/>
              </a:spcAft>
              <a:buClrTx/>
              <a:buSzTx/>
              <a:buFont typeface="Arial" charset="0"/>
              <a:buChar char="•"/>
              <a:tabLst/>
              <a:defRPr/>
            </a:pPr>
            <a:r>
              <a:rPr kumimoji="0" lang="en-US" altLang="zh-CN"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A</a:t>
            </a:r>
            <a:r>
              <a:rPr kumimoji="0" lang="zh-CN" altLang="en-US"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公司是一家高速发展的软件公司。最近，</a:t>
            </a:r>
            <a:r>
              <a:rPr kumimoji="0" lang="en-US" altLang="zh-CN"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A</a:t>
            </a:r>
            <a:r>
              <a:rPr kumimoji="0" lang="zh-CN" altLang="en-US"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公司正在推行绩效管理，高管团队一直在沟通绩效如何与薪酬挂钩的问题。</a:t>
            </a:r>
            <a:r>
              <a:rPr lang="zh-CN" altLang="en-US" sz="1600" dirty="0" smtClean="0">
                <a:latin typeface="+mn-lt"/>
                <a:ea typeface="微软雅黑" pitchFamily="34" charset="-122"/>
              </a:rPr>
              <a:t>张三</a:t>
            </a:r>
            <a:r>
              <a:rPr kumimoji="0" lang="zh-CN" altLang="en-US"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是</a:t>
            </a:r>
            <a:r>
              <a:rPr kumimoji="0" lang="en-US" altLang="zh-CN"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A</a:t>
            </a:r>
            <a:r>
              <a:rPr kumimoji="0" lang="zh-CN" altLang="en-US"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公司的人力资源经理，正在为设计绩效薪酬烦恼，领导要求绩效薪酬即要和公司效益挂钩，还要和部门考核得分挂钩，还要和员工绩效成绩挂钩，同时还要保持公司薪酬总额是可控的，如果你是</a:t>
            </a:r>
            <a:r>
              <a:rPr kumimoji="0" lang="en-US" altLang="zh-CN"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B</a:t>
            </a:r>
            <a:r>
              <a:rPr kumimoji="0" lang="zh-CN" altLang="en-US" sz="1600" b="0" i="0" u="none" strike="noStrike" kern="1200" cap="none" spc="0" normalizeH="0" baseline="0" noProof="0" dirty="0" smtClean="0">
                <a:ln>
                  <a:noFill/>
                </a:ln>
                <a:solidFill>
                  <a:schemeClr val="tx1"/>
                </a:solidFill>
                <a:effectLst/>
                <a:uLnTx/>
                <a:uFillTx/>
                <a:latin typeface="+mn-lt"/>
                <a:ea typeface="微软雅黑" pitchFamily="34" charset="-122"/>
                <a:cs typeface="微软雅黑"/>
              </a:rPr>
              <a:t>，您将如何设计绩效薪酬呢？</a:t>
            </a:r>
          </a:p>
        </p:txBody>
      </p:sp>
      <p:pic>
        <p:nvPicPr>
          <p:cNvPr id="7" name="Picture 1" descr="C:\Users\张爱珍\AppData\Roaming\Tencent\Users\894152840\QQ\WinTemp\RichOle\WM0(WF1J7[J(LGJI{WTU9H9.png"/>
          <p:cNvPicPr>
            <a:picLocks noChangeAspect="1" noChangeArrowheads="1"/>
          </p:cNvPicPr>
          <p:nvPr/>
        </p:nvPicPr>
        <p:blipFill>
          <a:blip r:embed="rId2" cstate="print"/>
          <a:srcRect/>
          <a:stretch>
            <a:fillRect/>
          </a:stretch>
        </p:blipFill>
        <p:spPr bwMode="auto">
          <a:xfrm>
            <a:off x="417034" y="1916832"/>
            <a:ext cx="2786814" cy="295232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04664"/>
            <a:ext cx="75438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绩效工资</a:t>
            </a:r>
          </a:p>
        </p:txBody>
      </p:sp>
      <p:sp>
        <p:nvSpPr>
          <p:cNvPr id="8" name="Rectangle 6"/>
          <p:cNvSpPr>
            <a:spLocks noChangeArrowheads="1"/>
          </p:cNvSpPr>
          <p:nvPr/>
        </p:nvSpPr>
        <p:spPr bwMode="auto">
          <a:xfrm>
            <a:off x="467544" y="1052736"/>
            <a:ext cx="8208912" cy="1080120"/>
          </a:xfrm>
          <a:prstGeom prst="rect">
            <a:avLst/>
          </a:prstGeom>
          <a:noFill/>
          <a:ln w="9525" algn="ctr">
            <a:noFill/>
            <a:miter lim="800000"/>
            <a:headEnd/>
            <a:tailEnd/>
          </a:ln>
        </p:spPr>
        <p:txBody>
          <a:bodyPr/>
          <a:lstStyle/>
          <a:p>
            <a:pPr defTabSz="654669">
              <a:lnSpc>
                <a:spcPts val="2200"/>
              </a:lnSpc>
              <a:spcAft>
                <a:spcPts val="600"/>
              </a:spcAft>
            </a:pPr>
            <a:r>
              <a:rPr lang="en-US" altLang="zh-CN" sz="1400" dirty="0" smtClean="0">
                <a:latin typeface="华康俪金黑W8(P)"/>
                <a:ea typeface="微软雅黑"/>
              </a:rPr>
              <a:t>1</a:t>
            </a:r>
            <a:r>
              <a:rPr lang="zh-CN" altLang="en-US" sz="1400" dirty="0" smtClean="0">
                <a:latin typeface="华康俪金黑W8(P)"/>
                <a:ea typeface="微软雅黑"/>
              </a:rPr>
              <a:t>、强制分布：通过组织的绩效把每个员工绩效关联在一起；</a:t>
            </a:r>
            <a:endParaRPr lang="en-US" altLang="zh-CN" sz="1400" dirty="0" smtClean="0">
              <a:latin typeface="华康俪金黑W8(P)"/>
              <a:ea typeface="微软雅黑"/>
            </a:endParaRPr>
          </a:p>
          <a:p>
            <a:pPr defTabSz="654669">
              <a:lnSpc>
                <a:spcPts val="2200"/>
              </a:lnSpc>
              <a:spcAft>
                <a:spcPts val="600"/>
              </a:spcAft>
            </a:pPr>
            <a:r>
              <a:rPr lang="en-US" altLang="zh-CN" sz="1400" dirty="0" smtClean="0">
                <a:latin typeface="华康俪金黑W8(P)"/>
                <a:ea typeface="微软雅黑"/>
              </a:rPr>
              <a:t>2</a:t>
            </a:r>
            <a:r>
              <a:rPr lang="zh-CN" altLang="en-US" sz="1400" dirty="0" smtClean="0">
                <a:latin typeface="华康俪金黑W8(P)"/>
                <a:ea typeface="微软雅黑"/>
              </a:rPr>
              <a:t>、绩效加权：个人绩效成绩是组织绩效成绩与个人绩效的加权成绩，每个员工都直接或间接与组织绩</a:t>
            </a:r>
            <a:endParaRPr lang="en-US" altLang="zh-CN" sz="1400" dirty="0" smtClean="0">
              <a:latin typeface="华康俪金黑W8(P)"/>
              <a:ea typeface="微软雅黑"/>
            </a:endParaRPr>
          </a:p>
          <a:p>
            <a:pPr defTabSz="654669">
              <a:lnSpc>
                <a:spcPts val="2200"/>
              </a:lnSpc>
              <a:spcAft>
                <a:spcPts val="600"/>
              </a:spcAft>
            </a:pPr>
            <a:r>
              <a:rPr lang="en-US" altLang="zh-CN" sz="1400" dirty="0" smtClean="0">
                <a:latin typeface="华康俪金黑W8(P)"/>
                <a:ea typeface="微软雅黑"/>
              </a:rPr>
              <a:t>     </a:t>
            </a:r>
            <a:r>
              <a:rPr lang="zh-CN" altLang="en-US" sz="1400" dirty="0" smtClean="0">
                <a:latin typeface="华康俪金黑W8(P)"/>
                <a:ea typeface="微软雅黑"/>
              </a:rPr>
              <a:t>效产生关联；</a:t>
            </a:r>
            <a:endParaRPr lang="en-US" altLang="zh-CN" sz="1400" dirty="0" smtClean="0">
              <a:latin typeface="华康俪金黑W8(P)"/>
              <a:ea typeface="微软雅黑"/>
            </a:endParaRPr>
          </a:p>
        </p:txBody>
      </p:sp>
      <p:sp>
        <p:nvSpPr>
          <p:cNvPr id="9" name="TextBox 8"/>
          <p:cNvSpPr txBox="1"/>
          <p:nvPr/>
        </p:nvSpPr>
        <p:spPr>
          <a:xfrm>
            <a:off x="539552" y="2132856"/>
            <a:ext cx="8208912" cy="35283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nchor="ctr" anchorCtr="0">
            <a:noAutofit/>
          </a:bodyPr>
          <a:lstStyle/>
          <a:p>
            <a:pPr>
              <a:spcAft>
                <a:spcPts val="600"/>
              </a:spcAft>
              <a:buFont typeface="Wingdings" pitchFamily="2" charset="2"/>
              <a:buChar char="u"/>
            </a:pPr>
            <a:r>
              <a:rPr lang="zh-CN" altLang="en-US" sz="1400" dirty="0" smtClean="0">
                <a:latin typeface="微软雅黑" pitchFamily="34" charset="-122"/>
                <a:ea typeface="微软雅黑" pitchFamily="34" charset="-122"/>
              </a:rPr>
              <a:t>第一步：</a:t>
            </a:r>
            <a:endParaRPr lang="en-US" altLang="zh-CN" sz="1400" dirty="0" smtClean="0">
              <a:latin typeface="微软雅黑" pitchFamily="34" charset="-122"/>
              <a:ea typeface="微软雅黑" pitchFamily="34" charset="-122"/>
            </a:endParaRPr>
          </a:p>
          <a:p>
            <a:pPr>
              <a:spcAft>
                <a:spcPts val="600"/>
              </a:spcAft>
            </a:pP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组织绩效系数的确定</a:t>
            </a:r>
            <a:endParaRPr lang="en-US" altLang="zh-CN" sz="1400" dirty="0" smtClean="0">
              <a:latin typeface="微软雅黑" pitchFamily="34" charset="-122"/>
              <a:ea typeface="微软雅黑" pitchFamily="34" charset="-122"/>
            </a:endParaRPr>
          </a:p>
          <a:p>
            <a:pPr>
              <a:spcAft>
                <a:spcPts val="600"/>
              </a:spcAft>
              <a:buFont typeface="Wingdings" pitchFamily="2" charset="2"/>
              <a:buChar char="u"/>
            </a:pPr>
            <a:r>
              <a:rPr lang="zh-CN" altLang="en-US" sz="1400" dirty="0" smtClean="0">
                <a:latin typeface="微软雅黑" pitchFamily="34" charset="-122"/>
                <a:ea typeface="微软雅黑" pitchFamily="34" charset="-122"/>
              </a:rPr>
              <a:t>第二步：</a:t>
            </a:r>
            <a:endParaRPr lang="en-US" altLang="zh-CN" sz="1400" dirty="0" smtClean="0">
              <a:latin typeface="微软雅黑" pitchFamily="34" charset="-122"/>
              <a:ea typeface="微软雅黑" pitchFamily="34" charset="-122"/>
            </a:endParaRPr>
          </a:p>
          <a:p>
            <a:pPr>
              <a:spcAft>
                <a:spcPts val="600"/>
              </a:spcAft>
            </a:pP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部门绩效系数的确定</a:t>
            </a:r>
            <a:endParaRPr lang="en-US" altLang="zh-CN" sz="1400" dirty="0" smtClean="0">
              <a:latin typeface="微软雅黑" pitchFamily="34" charset="-122"/>
              <a:ea typeface="微软雅黑" pitchFamily="34" charset="-122"/>
            </a:endParaRPr>
          </a:p>
          <a:p>
            <a:pPr>
              <a:spcAft>
                <a:spcPts val="600"/>
              </a:spcAft>
              <a:buFont typeface="Wingdings" pitchFamily="2" charset="2"/>
              <a:buChar char="u"/>
            </a:pPr>
            <a:r>
              <a:rPr lang="zh-CN" altLang="en-US" sz="1400" dirty="0" smtClean="0">
                <a:latin typeface="微软雅黑" pitchFamily="34" charset="-122"/>
                <a:ea typeface="微软雅黑" pitchFamily="34" charset="-122"/>
              </a:rPr>
              <a:t>第三步：</a:t>
            </a:r>
            <a:endParaRPr lang="en-US" altLang="zh-CN" sz="1400" dirty="0" smtClean="0">
              <a:latin typeface="微软雅黑" pitchFamily="34" charset="-122"/>
              <a:ea typeface="微软雅黑" pitchFamily="34" charset="-122"/>
            </a:endParaRPr>
          </a:p>
          <a:p>
            <a:pPr>
              <a:spcAft>
                <a:spcPts val="600"/>
              </a:spcAft>
            </a:pP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根据个人绩效考核结果，确定个人绩效系数</a:t>
            </a:r>
            <a:endParaRPr lang="en-US" altLang="zh-CN" sz="1400" dirty="0" smtClean="0">
              <a:latin typeface="微软雅黑" pitchFamily="34" charset="-122"/>
              <a:ea typeface="微软雅黑" pitchFamily="34" charset="-122"/>
            </a:endParaRPr>
          </a:p>
          <a:p>
            <a:pPr>
              <a:spcAft>
                <a:spcPts val="600"/>
              </a:spcAft>
              <a:buFont typeface="Wingdings" pitchFamily="2" charset="2"/>
              <a:buChar char="u"/>
            </a:pPr>
            <a:r>
              <a:rPr lang="zh-CN" altLang="en-US" sz="1400" dirty="0" smtClean="0">
                <a:latin typeface="微软雅黑" pitchFamily="34" charset="-122"/>
                <a:ea typeface="微软雅黑" pitchFamily="34" charset="-122"/>
              </a:rPr>
              <a:t>第四步：</a:t>
            </a:r>
            <a:endParaRPr lang="en-US" altLang="zh-CN" sz="1400" dirty="0" smtClean="0">
              <a:latin typeface="微软雅黑" pitchFamily="34" charset="-122"/>
              <a:ea typeface="微软雅黑" pitchFamily="34" charset="-122"/>
            </a:endParaRPr>
          </a:p>
          <a:p>
            <a:pPr>
              <a:spcAft>
                <a:spcPts val="600"/>
              </a:spcAft>
            </a:pP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奖金系数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组织绩效系数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组织绩效权重</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部门绩效系数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部门绩效权重</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个人绩效系数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个人绩效权重</a:t>
            </a:r>
            <a:endParaRPr lang="en-US" altLang="zh-CN" sz="1400" dirty="0" smtClean="0">
              <a:latin typeface="微软雅黑" pitchFamily="34" charset="-122"/>
              <a:ea typeface="微软雅黑" pitchFamily="34" charset="-122"/>
            </a:endParaRPr>
          </a:p>
          <a:p>
            <a:pPr>
              <a:spcAft>
                <a:spcPts val="600"/>
              </a:spcAft>
              <a:buFont typeface="Wingdings" pitchFamily="2" charset="2"/>
              <a:buChar char="u"/>
            </a:pPr>
            <a:r>
              <a:rPr lang="zh-CN" altLang="en-US" sz="1400" dirty="0" smtClean="0">
                <a:latin typeface="微软雅黑" pitchFamily="34" charset="-122"/>
                <a:ea typeface="微软雅黑" pitchFamily="34" charset="-122"/>
              </a:rPr>
              <a:t>第五步：</a:t>
            </a:r>
            <a:endParaRPr lang="en-US" altLang="zh-CN" sz="1400" dirty="0" smtClean="0">
              <a:latin typeface="微软雅黑" pitchFamily="34" charset="-122"/>
              <a:ea typeface="微软雅黑" pitchFamily="34" charset="-122"/>
            </a:endParaRPr>
          </a:p>
          <a:p>
            <a:pPr>
              <a:spcAft>
                <a:spcPts val="600"/>
              </a:spcAft>
            </a:pP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员工个人奖金</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奖金系数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该员工目标工资</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目标奖金率</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14.gif"/>
          <p:cNvPicPr>
            <a:picLocks noChangeAspect="1"/>
          </p:cNvPicPr>
          <p:nvPr/>
        </p:nvPicPr>
        <p:blipFill>
          <a:blip r:embed="rId2" cstate="print"/>
          <a:stretch>
            <a:fillRect/>
          </a:stretch>
        </p:blipFill>
        <p:spPr>
          <a:xfrm>
            <a:off x="1547664" y="2049016"/>
            <a:ext cx="2667000" cy="3048000"/>
          </a:xfrm>
          <a:prstGeom prst="rect">
            <a:avLst/>
          </a:prstGeom>
        </p:spPr>
      </p:pic>
      <p:sp>
        <p:nvSpPr>
          <p:cNvPr id="6" name="TextBox 5"/>
          <p:cNvSpPr txBox="1"/>
          <p:nvPr/>
        </p:nvSpPr>
        <p:spPr>
          <a:xfrm>
            <a:off x="4644008" y="2049016"/>
            <a:ext cx="2675732" cy="1705403"/>
          </a:xfrm>
          <a:prstGeom prst="rect">
            <a:avLst/>
          </a:prstGeom>
          <a:noFill/>
        </p:spPr>
        <p:txBody>
          <a:bodyPr wrap="none" rtlCol="0">
            <a:spAutoFit/>
          </a:bodyPr>
          <a:lstStyle/>
          <a:p>
            <a:pPr>
              <a:lnSpc>
                <a:spcPct val="150000"/>
              </a:lnSpc>
              <a:buFont typeface="Wingdings" pitchFamily="2" charset="2"/>
              <a:buChar char="Ø"/>
            </a:pPr>
            <a:r>
              <a:rPr lang="zh-CN" altLang="en-US" dirty="0" smtClean="0">
                <a:latin typeface="微软雅黑" panose="020B0503020204020204" pitchFamily="34" charset="-122"/>
                <a:ea typeface="微软雅黑" panose="020B0503020204020204" pitchFamily="34" charset="-122"/>
              </a:rPr>
              <a:t>绩效工资与奖金的区别</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zh-CN" altLang="en-US" dirty="0" smtClean="0">
                <a:latin typeface="微软雅黑" panose="020B0503020204020204" pitchFamily="34" charset="-122"/>
                <a:ea typeface="微软雅黑" panose="020B0503020204020204" pitchFamily="34" charset="-122"/>
              </a:rPr>
              <a:t>绩效工资应占多少比例</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zh-CN" altLang="en-US" dirty="0" smtClean="0">
                <a:latin typeface="微软雅黑" panose="020B0503020204020204" pitchFamily="34" charset="-122"/>
                <a:ea typeface="微软雅黑" panose="020B0503020204020204" pitchFamily="34" charset="-122"/>
              </a:rPr>
              <a:t>绩效工资奖罚的幅度</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zh-CN" altLang="en-US" dirty="0" smtClean="0">
                <a:latin typeface="微软雅黑" panose="020B0503020204020204" pitchFamily="34" charset="-122"/>
                <a:ea typeface="微软雅黑" panose="020B0503020204020204" pitchFamily="34" charset="-122"/>
              </a:rPr>
              <a:t>绩效工资挂钩的方式</a:t>
            </a:r>
            <a:endParaRPr lang="zh-CN" altLang="en-US" dirty="0">
              <a:latin typeface="微软雅黑" panose="020B0503020204020204" pitchFamily="34" charset="-122"/>
              <a:ea typeface="微软雅黑" panose="020B0503020204020204" pitchFamily="34" charset="-122"/>
            </a:endParaRPr>
          </a:p>
        </p:txBody>
      </p:sp>
      <p:sp>
        <p:nvSpPr>
          <p:cNvPr id="4" name="Rectangle 2"/>
          <p:cNvSpPr txBox="1">
            <a:spLocks noChangeArrowheads="1"/>
          </p:cNvSpPr>
          <p:nvPr/>
        </p:nvSpPr>
        <p:spPr>
          <a:xfrm>
            <a:off x="751198" y="1052736"/>
            <a:ext cx="1156506" cy="469776"/>
          </a:xfrm>
          <a:prstGeom prst="rect">
            <a:avLst/>
          </a:prstGeom>
          <a:solidFill>
            <a:schemeClr val="accent2"/>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dirty="0" smtClean="0">
                <a:latin typeface="+mj-lt"/>
                <a:ea typeface="微软雅黑" pitchFamily="34" charset="-122"/>
                <a:cs typeface="微软雅黑"/>
              </a:rPr>
              <a:t>请思考</a:t>
            </a:r>
            <a:endParaRPr kumimoji="0" lang="zh-CN" altLang="en-US" b="1" i="0" u="none" strike="noStrike" kern="1200" cap="none" spc="0" normalizeH="0" baseline="0" noProof="0" dirty="0" smtClean="0">
              <a:ln>
                <a:noFill/>
              </a:ln>
              <a:effectLst/>
              <a:uLnTx/>
              <a:uFillTx/>
              <a:latin typeface="+mj-lt"/>
              <a:ea typeface="微软雅黑" pitchFamily="34" charset="-122"/>
              <a:cs typeface="微软雅黑"/>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611560" y="620688"/>
            <a:ext cx="2973016" cy="49492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noProof="0" dirty="0" smtClean="0">
                <a:latin typeface="微软雅黑" panose="020B0503020204020204" pitchFamily="34" charset="-122"/>
                <a:ea typeface="微软雅黑" panose="020B0503020204020204" pitchFamily="34" charset="-122"/>
              </a:rPr>
              <a:t>能力薪酬</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pic>
        <p:nvPicPr>
          <p:cNvPr id="4" name="Picture 1" descr="C:\Users\张爱珍\AppData\Roaming\Tencent\Users\894152840\QQ\WinTemp\RichOle\SX953$EON3WR%([AZDDMJUV.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362013"/>
            <a:ext cx="2469114" cy="2427027"/>
          </a:xfrm>
          <a:prstGeom prst="rect">
            <a:avLst/>
          </a:prstGeom>
          <a:noFill/>
        </p:spPr>
      </p:pic>
      <p:sp>
        <p:nvSpPr>
          <p:cNvPr id="5" name="TextBox 4"/>
          <p:cNvSpPr txBox="1">
            <a:spLocks noChangeArrowheads="1"/>
          </p:cNvSpPr>
          <p:nvPr/>
        </p:nvSpPr>
        <p:spPr bwMode="auto">
          <a:xfrm>
            <a:off x="251520" y="3933056"/>
            <a:ext cx="2506861" cy="1444691"/>
          </a:xfrm>
          <a:prstGeom prst="rect">
            <a:avLst/>
          </a:prstGeom>
          <a:noFill/>
          <a:ln w="9525">
            <a:noFill/>
            <a:miter lim="800000"/>
            <a:headEnd/>
            <a:tailEnd/>
          </a:ln>
        </p:spPr>
        <p:txBody>
          <a:bodyPr wrap="square">
            <a:spAutoFit/>
          </a:bodyPr>
          <a:lstStyle/>
          <a:p>
            <a:pPr indent="444500">
              <a:lnSpc>
                <a:spcPct val="150000"/>
              </a:lnSpc>
            </a:pPr>
            <a:r>
              <a:rPr lang="zh-CN" altLang="en-US" sz="1200" dirty="0" smtClean="0">
                <a:latin typeface="微软雅黑" pitchFamily="34" charset="-122"/>
                <a:ea typeface="微软雅黑" pitchFamily="34" charset="-122"/>
              </a:rPr>
              <a:t>能力素质：一个人能做什么（知识、技能），想做什么（社会角色、自我认知），会做什么（价值观、特性、动机）的内在特质的组合。</a:t>
            </a:r>
            <a:endParaRPr lang="zh-CN" altLang="en-US" sz="1200" dirty="0">
              <a:latin typeface="微软雅黑" pitchFamily="34" charset="-122"/>
              <a:ea typeface="微软雅黑" pitchFamily="34" charset="-122"/>
            </a:endParaRPr>
          </a:p>
        </p:txBody>
      </p:sp>
      <p:graphicFrame>
        <p:nvGraphicFramePr>
          <p:cNvPr id="6" name="表格 5"/>
          <p:cNvGraphicFramePr>
            <a:graphicFrameLocks noGrp="1"/>
          </p:cNvGraphicFramePr>
          <p:nvPr/>
        </p:nvGraphicFramePr>
        <p:xfrm>
          <a:off x="3059832" y="1264421"/>
          <a:ext cx="5760640" cy="4490720"/>
        </p:xfrm>
        <a:graphic>
          <a:graphicData uri="http://schemas.openxmlformats.org/drawingml/2006/table">
            <a:tbl>
              <a:tblPr firstRow="1" bandRow="1">
                <a:tableStyleId>{5C22544A-7EE6-4342-B048-85BDC9FD1C3A}</a:tableStyleId>
              </a:tblPr>
              <a:tblGrid>
                <a:gridCol w="969412"/>
                <a:gridCol w="1938824"/>
                <a:gridCol w="2852404"/>
              </a:tblGrid>
              <a:tr h="370840">
                <a:tc>
                  <a:txBody>
                    <a:bodyPr/>
                    <a:lstStyle/>
                    <a:p>
                      <a:pPr algn="ctr"/>
                      <a:r>
                        <a:rPr lang="zh-CN" altLang="en-US" sz="1200" b="1" dirty="0" smtClean="0">
                          <a:latin typeface="微软雅黑" pitchFamily="34" charset="-122"/>
                          <a:ea typeface="微软雅黑" pitchFamily="34" charset="-122"/>
                        </a:rPr>
                        <a:t>素 质</a:t>
                      </a:r>
                      <a:endParaRPr lang="zh-CN" altLang="en-US" sz="1200" b="1" dirty="0">
                        <a:latin typeface="微软雅黑" pitchFamily="34" charset="-122"/>
                        <a:ea typeface="微软雅黑" pitchFamily="34" charset="-122"/>
                      </a:endParaRPr>
                    </a:p>
                  </a:txBody>
                  <a:tcPr/>
                </a:tc>
                <a:tc>
                  <a:txBody>
                    <a:bodyPr/>
                    <a:lstStyle/>
                    <a:p>
                      <a:pPr algn="ctr"/>
                      <a:r>
                        <a:rPr lang="zh-CN" altLang="en-US" sz="1200" b="1" dirty="0" smtClean="0">
                          <a:latin typeface="微软雅黑" pitchFamily="34" charset="-122"/>
                          <a:ea typeface="微软雅黑" pitchFamily="34" charset="-122"/>
                        </a:rPr>
                        <a:t>定 义</a:t>
                      </a:r>
                      <a:endParaRPr lang="zh-CN" altLang="en-US" sz="1200" b="1" dirty="0">
                        <a:latin typeface="微软雅黑" pitchFamily="34" charset="-122"/>
                        <a:ea typeface="微软雅黑" pitchFamily="34" charset="-122"/>
                      </a:endParaRPr>
                    </a:p>
                  </a:txBody>
                  <a:tcPr/>
                </a:tc>
                <a:tc>
                  <a:txBody>
                    <a:bodyPr/>
                    <a:lstStyle/>
                    <a:p>
                      <a:pPr algn="ctr"/>
                      <a:r>
                        <a:rPr lang="zh-CN" altLang="en-US" sz="1200" b="1" dirty="0" smtClean="0">
                          <a:latin typeface="微软雅黑" pitchFamily="34" charset="-122"/>
                          <a:ea typeface="微软雅黑" pitchFamily="34" charset="-122"/>
                        </a:rPr>
                        <a:t>内 容</a:t>
                      </a:r>
                      <a:endParaRPr lang="zh-CN" altLang="en-US" sz="1200" b="1" dirty="0">
                        <a:latin typeface="微软雅黑" pitchFamily="34" charset="-122"/>
                        <a:ea typeface="微软雅黑" pitchFamily="34" charset="-122"/>
                      </a:endParaRPr>
                    </a:p>
                  </a:txBody>
                  <a:tcPr/>
                </a:tc>
              </a:tr>
              <a:tr h="370840">
                <a:tc>
                  <a:txBody>
                    <a:bodyPr/>
                    <a:lstStyle/>
                    <a:p>
                      <a:pPr algn="ctr">
                        <a:lnSpc>
                          <a:spcPts val="1800"/>
                        </a:lnSpc>
                      </a:pPr>
                      <a:r>
                        <a:rPr lang="zh-CN" altLang="en-US" sz="1200" dirty="0" smtClean="0">
                          <a:latin typeface="微软雅黑" pitchFamily="34" charset="-122"/>
                          <a:ea typeface="微软雅黑" pitchFamily="34" charset="-122"/>
                        </a:rPr>
                        <a:t>知 识</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是指个人在某些领域内掌握的有用信息</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如：管理知识、财务知识、文学知识</a:t>
                      </a: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技 能</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个人掌握和运用专门技术的能力</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如：表达能力、组织能力、决策能力、学习能力</a:t>
                      </a: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社会角色</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个人对社会规范的认知和理解</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如：管理者、专家、教师</a:t>
                      </a: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价值观</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个人对事物是非、重要性、必要性等的价值取向</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如：合作精神、献身精神</a:t>
                      </a: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自我认知</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对自己的认识和看法</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如：自信心、乐观精神</a:t>
                      </a: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个性特点</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一个人的个性、心理特征对环境与各种信息所表现的一贯反应</a:t>
                      </a:r>
                      <a:endParaRPr lang="zh-CN" altLang="en-US" sz="120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zh-CN" altLang="en-US" sz="1200" dirty="0" smtClean="0">
                          <a:latin typeface="微软雅黑" pitchFamily="34" charset="-122"/>
                          <a:ea typeface="微软雅黑" pitchFamily="34" charset="-122"/>
                        </a:rPr>
                        <a:t>如：正直、诚实、责任心</a:t>
                      </a:r>
                    </a:p>
                    <a:p>
                      <a:pPr>
                        <a:lnSpc>
                          <a:spcPts val="1800"/>
                        </a:lnSpc>
                      </a:pPr>
                      <a:endParaRPr lang="zh-CN" altLang="en-US" sz="1200" dirty="0">
                        <a:latin typeface="微软雅黑" pitchFamily="34" charset="-122"/>
                        <a:ea typeface="微软雅黑" pitchFamily="34" charset="-122"/>
                      </a:endParaRPr>
                    </a:p>
                  </a:txBody>
                  <a:tcPr anchor="ctr"/>
                </a:tc>
              </a:tr>
              <a:tr h="370840">
                <a:tc>
                  <a:txBody>
                    <a:bodyPr/>
                    <a:lstStyle/>
                    <a:p>
                      <a:pPr algn="ctr">
                        <a:lnSpc>
                          <a:spcPts val="1800"/>
                        </a:lnSpc>
                      </a:pPr>
                      <a:r>
                        <a:rPr lang="zh-CN" altLang="en-US" sz="1200" dirty="0" smtClean="0">
                          <a:latin typeface="微软雅黑" pitchFamily="34" charset="-122"/>
                          <a:ea typeface="微软雅黑" pitchFamily="34" charset="-122"/>
                        </a:rPr>
                        <a:t>动 机</a:t>
                      </a:r>
                      <a:endParaRPr lang="zh-CN" altLang="en-US" sz="1200" dirty="0">
                        <a:latin typeface="微软雅黑" pitchFamily="34" charset="-122"/>
                        <a:ea typeface="微软雅黑" pitchFamily="34" charset="-122"/>
                      </a:endParaRPr>
                    </a:p>
                  </a:txBody>
                  <a:tcPr anchor="ctr"/>
                </a:tc>
                <a:tc>
                  <a:txBody>
                    <a:bodyPr/>
                    <a:lstStyle/>
                    <a:p>
                      <a:pPr>
                        <a:lnSpc>
                          <a:spcPts val="1800"/>
                        </a:lnSpc>
                      </a:pPr>
                      <a:r>
                        <a:rPr lang="zh-CN" altLang="en-US" sz="1200" dirty="0" smtClean="0">
                          <a:latin typeface="微软雅黑" pitchFamily="34" charset="-122"/>
                          <a:ea typeface="微软雅黑" pitchFamily="34" charset="-122"/>
                        </a:rPr>
                        <a:t>一个人内在的自然而持续的想法和偏好，驱动、引导和决定个人行动</a:t>
                      </a:r>
                      <a:endParaRPr lang="zh-CN" altLang="en-US" sz="1200" dirty="0">
                        <a:latin typeface="微软雅黑" pitchFamily="34" charset="-122"/>
                        <a:ea typeface="微软雅黑" pitchFamily="34" charset="-122"/>
                      </a:endParaRPr>
                    </a:p>
                  </a:txBody>
                  <a:tcPr/>
                </a:tc>
                <a:tc>
                  <a:txBody>
                    <a:bodyPr/>
                    <a:lstStyle/>
                    <a:p>
                      <a:pPr>
                        <a:lnSpc>
                          <a:spcPts val="1800"/>
                        </a:lnSpc>
                      </a:pPr>
                      <a:r>
                        <a:rPr lang="zh-CN" altLang="en-US" sz="1200" dirty="0" smtClean="0">
                          <a:latin typeface="微软雅黑" pitchFamily="34" charset="-122"/>
                          <a:ea typeface="微软雅黑" pitchFamily="34" charset="-122"/>
                        </a:rPr>
                        <a:t>如：成就需求、人际交往需求</a:t>
                      </a:r>
                      <a:endParaRPr lang="zh-CN" altLang="en-US" sz="1200" dirty="0">
                        <a:latin typeface="微软雅黑" pitchFamily="34" charset="-122"/>
                        <a:ea typeface="微软雅黑" pitchFamily="34" charset="-122"/>
                      </a:endParaRPr>
                    </a:p>
                  </a:txBody>
                  <a:tcPr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04664"/>
            <a:ext cx="75438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能力工资</a:t>
            </a:r>
          </a:p>
        </p:txBody>
      </p:sp>
      <p:sp>
        <p:nvSpPr>
          <p:cNvPr id="5" name="Rectangle 6"/>
          <p:cNvSpPr>
            <a:spLocks noChangeArrowheads="1"/>
          </p:cNvSpPr>
          <p:nvPr/>
        </p:nvSpPr>
        <p:spPr bwMode="auto">
          <a:xfrm>
            <a:off x="4499992" y="1556792"/>
            <a:ext cx="4392488" cy="2376264"/>
          </a:xfrm>
          <a:prstGeom prst="rect">
            <a:avLst/>
          </a:prstGeom>
          <a:noFill/>
          <a:ln w="9525" algn="ctr">
            <a:noFill/>
            <a:miter lim="800000"/>
            <a:headEnd/>
            <a:tailEnd/>
          </a:ln>
        </p:spPr>
        <p:txBody>
          <a:bodyPr/>
          <a:lstStyle/>
          <a:p>
            <a:pPr defTabSz="654669">
              <a:lnSpc>
                <a:spcPts val="2800"/>
              </a:lnSpc>
              <a:spcAft>
                <a:spcPts val="600"/>
              </a:spcAft>
              <a:buFont typeface="Wingdings" pitchFamily="2" charset="2"/>
              <a:buChar char="u"/>
            </a:pPr>
            <a:r>
              <a:rPr lang="zh-CN" altLang="en-US" sz="1600" dirty="0" smtClean="0">
                <a:latin typeface="华康俪金黑W8(P)"/>
                <a:ea typeface="微软雅黑"/>
              </a:rPr>
              <a:t>各种研究表明，随着工作复杂程度的上升，“软件”对员工业绩的影响越来越重要。因此，对于企业员工除专业知识技能之外的进一步培养和发展，更多是要在“软件”方面下功夫。</a:t>
            </a:r>
            <a:endParaRPr lang="en-US" altLang="zh-CN" sz="1600" dirty="0" smtClean="0">
              <a:latin typeface="华康俪金黑W8(P)"/>
              <a:ea typeface="微软雅黑"/>
            </a:endParaRPr>
          </a:p>
        </p:txBody>
      </p:sp>
      <p:pic>
        <p:nvPicPr>
          <p:cNvPr id="6" name="Picture 1" descr="C:\Users\张爱珍\AppData\Roaming\Tencent\Users\894152840\QQ\WinTemp\RichOle\OOGM0][R(BMFQMA4%GIW8)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611" y="1556793"/>
            <a:ext cx="4133365" cy="2448271"/>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536" y="404664"/>
            <a:ext cx="75438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能力工资</a:t>
            </a:r>
          </a:p>
        </p:txBody>
      </p:sp>
      <p:grpSp>
        <p:nvGrpSpPr>
          <p:cNvPr id="3" name="组合 2"/>
          <p:cNvGrpSpPr/>
          <p:nvPr/>
        </p:nvGrpSpPr>
        <p:grpSpPr>
          <a:xfrm>
            <a:off x="467544" y="2132857"/>
            <a:ext cx="8352928" cy="2808312"/>
            <a:chOff x="552971" y="1916832"/>
            <a:chExt cx="9937104" cy="3341985"/>
          </a:xfrm>
        </p:grpSpPr>
        <p:sp>
          <p:nvSpPr>
            <p:cNvPr id="4" name="五边形 3"/>
            <p:cNvSpPr/>
            <p:nvPr/>
          </p:nvSpPr>
          <p:spPr>
            <a:xfrm rot="10800000">
              <a:off x="624979" y="3501008"/>
              <a:ext cx="3456384" cy="1224136"/>
            </a:xfrm>
            <a:prstGeom prst="homePlate">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五边形 4"/>
            <p:cNvSpPr/>
            <p:nvPr/>
          </p:nvSpPr>
          <p:spPr>
            <a:xfrm>
              <a:off x="5593531" y="1988840"/>
              <a:ext cx="3456384" cy="1224136"/>
            </a:xfrm>
            <a:prstGeom prst="homePlate">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等腰三角形 5"/>
            <p:cNvSpPr/>
            <p:nvPr/>
          </p:nvSpPr>
          <p:spPr>
            <a:xfrm>
              <a:off x="4297387" y="1916832"/>
              <a:ext cx="2448272" cy="1296144"/>
            </a:xfrm>
            <a:prstGeom prst="triangl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 name="TextBox 4"/>
            <p:cNvSpPr txBox="1">
              <a:spLocks noChangeArrowheads="1"/>
            </p:cNvSpPr>
            <p:nvPr/>
          </p:nvSpPr>
          <p:spPr bwMode="auto">
            <a:xfrm>
              <a:off x="4585419" y="2564904"/>
              <a:ext cx="1944217" cy="494456"/>
            </a:xfrm>
            <a:prstGeom prst="rect">
              <a:avLst/>
            </a:prstGeom>
            <a:noFill/>
            <a:ln w="9525">
              <a:noFill/>
              <a:miter lim="800000"/>
              <a:headEnd/>
              <a:tailEnd/>
            </a:ln>
          </p:spPr>
          <p:txBody>
            <a:bodyPr wrap="square">
              <a:spAutoFit/>
            </a:bodyPr>
            <a:lstStyle/>
            <a:p>
              <a:pPr indent="444500">
                <a:lnSpc>
                  <a:spcPct val="150000"/>
                </a:lnSpc>
              </a:pPr>
              <a:r>
                <a:rPr lang="zh-CN" altLang="en-US" sz="1400" b="1" dirty="0" smtClean="0">
                  <a:latin typeface="微软雅黑" pitchFamily="34" charset="-122"/>
                  <a:ea typeface="微软雅黑" pitchFamily="34" charset="-122"/>
                </a:rPr>
                <a:t>核心能力</a:t>
              </a:r>
              <a:endParaRPr lang="zh-CN" altLang="en-US" sz="1400" b="1" dirty="0">
                <a:latin typeface="微软雅黑" pitchFamily="34" charset="-122"/>
                <a:ea typeface="微软雅黑" pitchFamily="34" charset="-122"/>
              </a:endParaRPr>
            </a:p>
          </p:txBody>
        </p:sp>
        <p:sp>
          <p:nvSpPr>
            <p:cNvPr id="8" name="TextBox 4"/>
            <p:cNvSpPr txBox="1">
              <a:spLocks noChangeArrowheads="1"/>
            </p:cNvSpPr>
            <p:nvPr/>
          </p:nvSpPr>
          <p:spPr bwMode="auto">
            <a:xfrm>
              <a:off x="5778517" y="2420888"/>
              <a:ext cx="3409207" cy="494456"/>
            </a:xfrm>
            <a:prstGeom prst="rect">
              <a:avLst/>
            </a:prstGeom>
            <a:noFill/>
            <a:ln w="9525">
              <a:noFill/>
              <a:miter lim="800000"/>
              <a:headEnd/>
              <a:tailEnd/>
            </a:ln>
          </p:spPr>
          <p:txBody>
            <a:bodyPr wrap="square">
              <a:spAutoFit/>
            </a:bodyPr>
            <a:lstStyle/>
            <a:p>
              <a:pPr indent="444500">
                <a:lnSpc>
                  <a:spcPct val="150000"/>
                </a:lnSpc>
              </a:pPr>
              <a:r>
                <a:rPr lang="zh-CN" altLang="en-US" sz="1400" b="1" dirty="0" smtClean="0">
                  <a:latin typeface="微软雅黑" pitchFamily="34" charset="-122"/>
                  <a:ea typeface="微软雅黑" pitchFamily="34" charset="-122"/>
                </a:rPr>
                <a:t>对所有的员工的能力要求</a:t>
              </a:r>
              <a:endParaRPr lang="zh-CN" altLang="en-US" sz="1400" b="1" dirty="0">
                <a:latin typeface="微软雅黑" pitchFamily="34" charset="-122"/>
                <a:ea typeface="微软雅黑" pitchFamily="34" charset="-122"/>
              </a:endParaRPr>
            </a:p>
          </p:txBody>
        </p:sp>
        <p:sp>
          <p:nvSpPr>
            <p:cNvPr id="9" name="五边形 8"/>
            <p:cNvSpPr/>
            <p:nvPr/>
          </p:nvSpPr>
          <p:spPr>
            <a:xfrm>
              <a:off x="7033691" y="3501008"/>
              <a:ext cx="3456384" cy="1224136"/>
            </a:xfrm>
            <a:prstGeom prst="homePlate">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等腰三角形 9"/>
            <p:cNvSpPr/>
            <p:nvPr/>
          </p:nvSpPr>
          <p:spPr>
            <a:xfrm>
              <a:off x="5737547" y="3429000"/>
              <a:ext cx="2448272" cy="1296144"/>
            </a:xfrm>
            <a:prstGeom prst="triangl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 name="TextBox 4"/>
            <p:cNvSpPr txBox="1">
              <a:spLocks noChangeArrowheads="1"/>
            </p:cNvSpPr>
            <p:nvPr/>
          </p:nvSpPr>
          <p:spPr bwMode="auto">
            <a:xfrm>
              <a:off x="6025579" y="4077072"/>
              <a:ext cx="1944216" cy="461665"/>
            </a:xfrm>
            <a:prstGeom prst="rect">
              <a:avLst/>
            </a:prstGeom>
            <a:noFill/>
            <a:ln w="9525">
              <a:noFill/>
              <a:miter lim="800000"/>
              <a:headEnd/>
              <a:tailEnd/>
            </a:ln>
          </p:spPr>
          <p:txBody>
            <a:bodyPr wrap="square">
              <a:spAutoFit/>
            </a:bodyPr>
            <a:lstStyle/>
            <a:p>
              <a:pPr indent="444500">
                <a:lnSpc>
                  <a:spcPct val="150000"/>
                </a:lnSpc>
              </a:pPr>
              <a:r>
                <a:rPr lang="zh-CN" altLang="en-US" sz="1600" b="1" dirty="0" smtClean="0">
                  <a:latin typeface="微软雅黑" pitchFamily="34" charset="-122"/>
                  <a:ea typeface="微软雅黑" pitchFamily="34" charset="-122"/>
                </a:rPr>
                <a:t>专业能力</a:t>
              </a:r>
              <a:endParaRPr lang="zh-CN" altLang="en-US" sz="1600" b="1" dirty="0">
                <a:latin typeface="微软雅黑" pitchFamily="34" charset="-122"/>
                <a:ea typeface="微软雅黑" pitchFamily="34" charset="-122"/>
              </a:endParaRPr>
            </a:p>
          </p:txBody>
        </p:sp>
        <p:sp>
          <p:nvSpPr>
            <p:cNvPr id="12" name="TextBox 4"/>
            <p:cNvSpPr txBox="1">
              <a:spLocks noChangeArrowheads="1"/>
            </p:cNvSpPr>
            <p:nvPr/>
          </p:nvSpPr>
          <p:spPr bwMode="auto">
            <a:xfrm>
              <a:off x="7321723" y="3933056"/>
              <a:ext cx="2880321" cy="494456"/>
            </a:xfrm>
            <a:prstGeom prst="rect">
              <a:avLst/>
            </a:prstGeom>
            <a:noFill/>
            <a:ln w="9525">
              <a:noFill/>
              <a:miter lim="800000"/>
              <a:headEnd/>
              <a:tailEnd/>
            </a:ln>
          </p:spPr>
          <p:txBody>
            <a:bodyPr wrap="square">
              <a:spAutoFit/>
            </a:bodyPr>
            <a:lstStyle/>
            <a:p>
              <a:pPr indent="444500">
                <a:lnSpc>
                  <a:spcPct val="150000"/>
                </a:lnSpc>
              </a:pPr>
              <a:r>
                <a:rPr lang="zh-CN" altLang="en-US" sz="1400" b="1" dirty="0" smtClean="0">
                  <a:latin typeface="微软雅黑" pitchFamily="34" charset="-122"/>
                  <a:ea typeface="微软雅黑" pitchFamily="34" charset="-122"/>
                </a:rPr>
                <a:t>对专业人员的能力要求</a:t>
              </a:r>
              <a:endParaRPr lang="zh-CN" altLang="en-US" sz="1400" b="1" dirty="0">
                <a:latin typeface="微软雅黑" pitchFamily="34" charset="-122"/>
                <a:ea typeface="微软雅黑" pitchFamily="34" charset="-122"/>
              </a:endParaRPr>
            </a:p>
          </p:txBody>
        </p:sp>
        <p:sp>
          <p:nvSpPr>
            <p:cNvPr id="13" name="等腰三角形 12"/>
            <p:cNvSpPr/>
            <p:nvPr/>
          </p:nvSpPr>
          <p:spPr>
            <a:xfrm>
              <a:off x="2857227" y="3429000"/>
              <a:ext cx="2448272" cy="1296144"/>
            </a:xfrm>
            <a:prstGeom prst="triangl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 name="TextBox 4"/>
            <p:cNvSpPr txBox="1">
              <a:spLocks noChangeArrowheads="1"/>
            </p:cNvSpPr>
            <p:nvPr/>
          </p:nvSpPr>
          <p:spPr bwMode="auto">
            <a:xfrm>
              <a:off x="3145259" y="4077072"/>
              <a:ext cx="1944216" cy="461665"/>
            </a:xfrm>
            <a:prstGeom prst="rect">
              <a:avLst/>
            </a:prstGeom>
            <a:noFill/>
            <a:ln w="9525">
              <a:noFill/>
              <a:miter lim="800000"/>
              <a:headEnd/>
              <a:tailEnd/>
            </a:ln>
          </p:spPr>
          <p:txBody>
            <a:bodyPr wrap="square">
              <a:spAutoFit/>
            </a:bodyPr>
            <a:lstStyle/>
            <a:p>
              <a:pPr indent="444500">
                <a:lnSpc>
                  <a:spcPct val="150000"/>
                </a:lnSpc>
              </a:pPr>
              <a:r>
                <a:rPr lang="zh-CN" altLang="en-US" sz="1600" b="1" dirty="0" smtClean="0">
                  <a:latin typeface="微软雅黑" pitchFamily="34" charset="-122"/>
                  <a:ea typeface="微软雅黑" pitchFamily="34" charset="-122"/>
                </a:rPr>
                <a:t>管理能力</a:t>
              </a:r>
              <a:endParaRPr lang="zh-CN" altLang="en-US" sz="1600" b="1" dirty="0">
                <a:latin typeface="微软雅黑" pitchFamily="34" charset="-122"/>
                <a:ea typeface="微软雅黑" pitchFamily="34" charset="-122"/>
              </a:endParaRPr>
            </a:p>
          </p:txBody>
        </p:sp>
        <p:sp>
          <p:nvSpPr>
            <p:cNvPr id="15" name="TextBox 4"/>
            <p:cNvSpPr txBox="1">
              <a:spLocks noChangeArrowheads="1"/>
            </p:cNvSpPr>
            <p:nvPr/>
          </p:nvSpPr>
          <p:spPr bwMode="auto">
            <a:xfrm>
              <a:off x="552971" y="3903439"/>
              <a:ext cx="2880321" cy="494456"/>
            </a:xfrm>
            <a:prstGeom prst="rect">
              <a:avLst/>
            </a:prstGeom>
            <a:noFill/>
            <a:ln w="9525">
              <a:noFill/>
              <a:miter lim="800000"/>
              <a:headEnd/>
              <a:tailEnd/>
            </a:ln>
          </p:spPr>
          <p:txBody>
            <a:bodyPr wrap="square">
              <a:spAutoFit/>
            </a:bodyPr>
            <a:lstStyle/>
            <a:p>
              <a:pPr indent="444500">
                <a:lnSpc>
                  <a:spcPct val="150000"/>
                </a:lnSpc>
              </a:pPr>
              <a:r>
                <a:rPr lang="zh-CN" altLang="en-US" sz="1400" b="1" dirty="0" smtClean="0">
                  <a:latin typeface="微软雅黑" pitchFamily="34" charset="-122"/>
                  <a:ea typeface="微软雅黑" pitchFamily="34" charset="-122"/>
                </a:rPr>
                <a:t>对管理人员的能力要求</a:t>
              </a:r>
              <a:endParaRPr lang="zh-CN" altLang="en-US" sz="1400" b="1" dirty="0">
                <a:latin typeface="微软雅黑" pitchFamily="34" charset="-122"/>
                <a:ea typeface="微软雅黑" pitchFamily="34" charset="-122"/>
              </a:endParaRPr>
            </a:p>
          </p:txBody>
        </p:sp>
        <p:sp>
          <p:nvSpPr>
            <p:cNvPr id="16" name="TextBox 4"/>
            <p:cNvSpPr txBox="1">
              <a:spLocks noChangeArrowheads="1"/>
            </p:cNvSpPr>
            <p:nvPr/>
          </p:nvSpPr>
          <p:spPr bwMode="auto">
            <a:xfrm>
              <a:off x="4153371" y="3284984"/>
              <a:ext cx="2880320" cy="461665"/>
            </a:xfrm>
            <a:prstGeom prst="rect">
              <a:avLst/>
            </a:prstGeom>
            <a:noFill/>
            <a:ln w="9525">
              <a:noFill/>
              <a:miter lim="800000"/>
              <a:headEnd/>
              <a:tailEnd/>
            </a:ln>
          </p:spPr>
          <p:txBody>
            <a:bodyPr wrap="square">
              <a:spAutoFit/>
            </a:bodyPr>
            <a:lstStyle/>
            <a:p>
              <a:pPr indent="444500">
                <a:lnSpc>
                  <a:spcPct val="150000"/>
                </a:lnSpc>
              </a:pPr>
              <a:r>
                <a:rPr lang="zh-CN" altLang="en-US" sz="1600" b="1" dirty="0" smtClean="0">
                  <a:latin typeface="微软雅黑" pitchFamily="34" charset="-122"/>
                  <a:ea typeface="微软雅黑" pitchFamily="34" charset="-122"/>
                </a:rPr>
                <a:t>一般</a:t>
              </a:r>
              <a:r>
                <a:rPr lang="en-US" altLang="zh-CN" sz="1600" b="1" dirty="0" smtClean="0">
                  <a:latin typeface="微软雅黑" pitchFamily="34" charset="-122"/>
                  <a:ea typeface="微软雅黑" pitchFamily="34" charset="-122"/>
                </a:rPr>
                <a:t>5-7</a:t>
              </a:r>
              <a:r>
                <a:rPr lang="zh-CN" altLang="en-US" sz="1600" b="1" dirty="0" smtClean="0">
                  <a:latin typeface="微软雅黑" pitchFamily="34" charset="-122"/>
                  <a:ea typeface="微软雅黑" pitchFamily="34" charset="-122"/>
                </a:rPr>
                <a:t>个核心素质</a:t>
              </a:r>
              <a:endParaRPr lang="zh-CN" altLang="en-US" sz="1600" b="1" dirty="0">
                <a:latin typeface="微软雅黑" pitchFamily="34" charset="-122"/>
                <a:ea typeface="微软雅黑" pitchFamily="34" charset="-122"/>
              </a:endParaRPr>
            </a:p>
          </p:txBody>
        </p:sp>
        <p:sp>
          <p:nvSpPr>
            <p:cNvPr id="17" name="TextBox 4"/>
            <p:cNvSpPr txBox="1">
              <a:spLocks noChangeArrowheads="1"/>
            </p:cNvSpPr>
            <p:nvPr/>
          </p:nvSpPr>
          <p:spPr bwMode="auto">
            <a:xfrm>
              <a:off x="6313611" y="4797152"/>
              <a:ext cx="2880320" cy="461665"/>
            </a:xfrm>
            <a:prstGeom prst="rect">
              <a:avLst/>
            </a:prstGeom>
            <a:noFill/>
            <a:ln w="9525">
              <a:noFill/>
              <a:miter lim="800000"/>
              <a:headEnd/>
              <a:tailEnd/>
            </a:ln>
          </p:spPr>
          <p:txBody>
            <a:bodyPr wrap="square">
              <a:spAutoFit/>
            </a:bodyPr>
            <a:lstStyle/>
            <a:p>
              <a:pPr indent="444500">
                <a:lnSpc>
                  <a:spcPct val="150000"/>
                </a:lnSpc>
              </a:pPr>
              <a:r>
                <a:rPr lang="zh-CN" altLang="en-US" sz="1600" b="1" dirty="0" smtClean="0">
                  <a:latin typeface="微软雅黑" pitchFamily="34" charset="-122"/>
                  <a:ea typeface="微软雅黑" pitchFamily="34" charset="-122"/>
                </a:rPr>
                <a:t>一般</a:t>
              </a:r>
              <a:r>
                <a:rPr lang="en-US" altLang="zh-CN" sz="1600" b="1" dirty="0" smtClean="0">
                  <a:latin typeface="微软雅黑" pitchFamily="34" charset="-122"/>
                  <a:ea typeface="微软雅黑" pitchFamily="34" charset="-122"/>
                </a:rPr>
                <a:t>3-4</a:t>
              </a:r>
              <a:r>
                <a:rPr lang="zh-CN" altLang="en-US" sz="1600" b="1" dirty="0" smtClean="0">
                  <a:latin typeface="微软雅黑" pitchFamily="34" charset="-122"/>
                  <a:ea typeface="微软雅黑" pitchFamily="34" charset="-122"/>
                </a:rPr>
                <a:t>个核心素质</a:t>
              </a:r>
              <a:endParaRPr lang="zh-CN" altLang="en-US" sz="1600" b="1" dirty="0">
                <a:latin typeface="微软雅黑" pitchFamily="34" charset="-122"/>
                <a:ea typeface="微软雅黑" pitchFamily="34" charset="-122"/>
              </a:endParaRPr>
            </a:p>
          </p:txBody>
        </p:sp>
      </p:grpSp>
      <p:sp>
        <p:nvSpPr>
          <p:cNvPr id="18" name="TextBox 4"/>
          <p:cNvSpPr txBox="1">
            <a:spLocks noChangeArrowheads="1"/>
          </p:cNvSpPr>
          <p:nvPr/>
        </p:nvSpPr>
        <p:spPr bwMode="auto">
          <a:xfrm>
            <a:off x="323528" y="1241900"/>
            <a:ext cx="7560840" cy="458908"/>
          </a:xfrm>
          <a:prstGeom prst="rect">
            <a:avLst/>
          </a:prstGeom>
          <a:noFill/>
          <a:ln w="9525">
            <a:noFill/>
            <a:miter lim="800000"/>
            <a:headEnd/>
            <a:tailEnd/>
          </a:ln>
        </p:spPr>
        <p:txBody>
          <a:bodyPr wrap="square">
            <a:spAutoFit/>
          </a:bodyPr>
          <a:lstStyle/>
          <a:p>
            <a:pPr indent="444500">
              <a:lnSpc>
                <a:spcPct val="150000"/>
              </a:lnSpc>
            </a:pPr>
            <a:r>
              <a:rPr lang="zh-CN" altLang="en-US" sz="1600" dirty="0" smtClean="0">
                <a:latin typeface="微软雅黑" pitchFamily="34" charset="-122"/>
                <a:ea typeface="微软雅黑" pitchFamily="34" charset="-122"/>
              </a:rPr>
              <a:t>典型的员工能力模型由三部组成：核心能力、管理能力和专业能力</a:t>
            </a:r>
            <a:endParaRPr lang="zh-CN" altLang="en-US" sz="1600" dirty="0">
              <a:latin typeface="微软雅黑" pitchFamily="34" charset="-122"/>
              <a:ea typeface="微软雅黑" pitchFamily="34" charset="-122"/>
            </a:endParaRPr>
          </a:p>
        </p:txBody>
      </p:sp>
      <p:sp>
        <p:nvSpPr>
          <p:cNvPr id="19" name="TextBox 4"/>
          <p:cNvSpPr txBox="1">
            <a:spLocks noChangeArrowheads="1"/>
          </p:cNvSpPr>
          <p:nvPr/>
        </p:nvSpPr>
        <p:spPr bwMode="auto">
          <a:xfrm>
            <a:off x="827584" y="5013176"/>
            <a:ext cx="7560840" cy="830997"/>
          </a:xfrm>
          <a:prstGeom prst="rect">
            <a:avLst/>
          </a:prstGeom>
          <a:noFill/>
          <a:ln w="9525">
            <a:noFill/>
            <a:miter lim="800000"/>
            <a:headEnd/>
            <a:tailEnd/>
          </a:ln>
        </p:spPr>
        <p:txBody>
          <a:bodyPr wrap="square">
            <a:spAutoFit/>
          </a:bodyPr>
          <a:lstStyle/>
          <a:p>
            <a:pPr indent="444500">
              <a:lnSpc>
                <a:spcPct val="150000"/>
              </a:lnSpc>
              <a:buFont typeface="Wingdings" pitchFamily="2" charset="2"/>
              <a:buChar char="u"/>
            </a:pPr>
            <a:r>
              <a:rPr lang="zh-CN" altLang="en-US" sz="1600" dirty="0" smtClean="0">
                <a:latin typeface="微软雅黑" pitchFamily="34" charset="-122"/>
                <a:ea typeface="微软雅黑" pitchFamily="34" charset="-122"/>
              </a:rPr>
              <a:t>对管理人员的能力要求：核心类</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管理类</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专业类</a:t>
            </a:r>
            <a:endParaRPr lang="en-US" altLang="zh-CN" sz="1600" dirty="0" smtClean="0">
              <a:latin typeface="微软雅黑" pitchFamily="34" charset="-122"/>
              <a:ea typeface="微软雅黑" pitchFamily="34" charset="-122"/>
            </a:endParaRPr>
          </a:p>
          <a:p>
            <a:pPr indent="444500">
              <a:lnSpc>
                <a:spcPct val="150000"/>
              </a:lnSpc>
              <a:buFont typeface="Wingdings" pitchFamily="2" charset="2"/>
              <a:buChar char="u"/>
            </a:pPr>
            <a:r>
              <a:rPr lang="zh-CN" altLang="en-US" sz="1600" dirty="0" smtClean="0">
                <a:latin typeface="微软雅黑" pitchFamily="34" charset="-122"/>
                <a:ea typeface="微软雅黑" pitchFamily="34" charset="-122"/>
              </a:rPr>
              <a:t>对非管理人员的能力要求：核心类</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专业类</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90264" y="190381"/>
            <a:ext cx="6858000" cy="646331"/>
          </a:xfrm>
          <a:prstGeom prst="rect">
            <a:avLst/>
          </a:prstGeom>
          <a:noFill/>
          <a:ln w="9525">
            <a:noFill/>
            <a:miter lim="800000"/>
            <a:headEnd/>
            <a:tailEnd/>
          </a:ln>
        </p:spPr>
        <p:txBody>
          <a:bodyPr>
            <a:spAutoFit/>
          </a:bodyPr>
          <a:lstStyle/>
          <a:p>
            <a:pPr indent="444500">
              <a:lnSpc>
                <a:spcPct val="150000"/>
              </a:lnSpc>
            </a:pPr>
            <a:r>
              <a:rPr lang="zh-CN" altLang="en-US" sz="2400" b="1" dirty="0" smtClean="0">
                <a:latin typeface="微软雅黑" pitchFamily="34" charset="-122"/>
                <a:ea typeface="微软雅黑" pitchFamily="34" charset="-122"/>
              </a:rPr>
              <a:t>能力薪酬（任职资格）：</a:t>
            </a:r>
            <a:endParaRPr lang="zh-CN" altLang="en-US" sz="2400" b="1" dirty="0">
              <a:latin typeface="微软雅黑" pitchFamily="34" charset="-122"/>
              <a:ea typeface="微软雅黑" pitchFamily="34" charset="-122"/>
            </a:endParaRPr>
          </a:p>
        </p:txBody>
      </p:sp>
      <p:grpSp>
        <p:nvGrpSpPr>
          <p:cNvPr id="4" name="组合 3"/>
          <p:cNvGrpSpPr/>
          <p:nvPr/>
        </p:nvGrpSpPr>
        <p:grpSpPr>
          <a:xfrm>
            <a:off x="611560" y="980728"/>
            <a:ext cx="7704856" cy="4680520"/>
            <a:chOff x="696987" y="980728"/>
            <a:chExt cx="9505056" cy="5400600"/>
          </a:xfrm>
        </p:grpSpPr>
        <p:sp>
          <p:nvSpPr>
            <p:cNvPr id="5" name="矩形 4"/>
            <p:cNvSpPr/>
            <p:nvPr/>
          </p:nvSpPr>
          <p:spPr>
            <a:xfrm>
              <a:off x="696987" y="1556792"/>
              <a:ext cx="720080" cy="4680520"/>
            </a:xfrm>
            <a:prstGeom prst="rect">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TextBox 5"/>
            <p:cNvSpPr txBox="1"/>
            <p:nvPr/>
          </p:nvSpPr>
          <p:spPr>
            <a:xfrm>
              <a:off x="768995" y="2276872"/>
              <a:ext cx="720080" cy="3600400"/>
            </a:xfrm>
            <a:prstGeom prst="rect">
              <a:avLst/>
            </a:prstGeom>
            <a:noFill/>
          </p:spPr>
          <p:txBody>
            <a:bodyPr vert="eaVert" wrap="square" rtlCol="0" anchor="ctr" anchorCtr="0">
              <a:noAutofit/>
            </a:bodyPr>
            <a:lstStyle/>
            <a:p>
              <a:pPr>
                <a:lnSpc>
                  <a:spcPts val="2600"/>
                </a:lnSpc>
                <a:spcAft>
                  <a:spcPts val="600"/>
                </a:spcAft>
              </a:pPr>
              <a:r>
                <a:rPr lang="zh-CN" altLang="en-US" sz="1400" dirty="0" smtClean="0">
                  <a:latin typeface="+mn-ea"/>
                  <a:ea typeface="+mn-ea"/>
                </a:rPr>
                <a:t>某  等 级  工  资  范  围</a:t>
              </a:r>
            </a:p>
          </p:txBody>
        </p:sp>
        <p:cxnSp>
          <p:nvCxnSpPr>
            <p:cNvPr id="7" name="直接连接符 6"/>
            <p:cNvCxnSpPr/>
            <p:nvPr/>
          </p:nvCxnSpPr>
          <p:spPr>
            <a:xfrm>
              <a:off x="1633091" y="1556792"/>
              <a:ext cx="0" cy="4680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33091" y="1556792"/>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33091" y="2276872"/>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633091" y="3068960"/>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33091" y="3933056"/>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33091" y="4725144"/>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33091" y="6237312"/>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633091" y="5445224"/>
              <a:ext cx="5760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4"/>
            <p:cNvSpPr txBox="1">
              <a:spLocks noChangeArrowheads="1"/>
            </p:cNvSpPr>
            <p:nvPr/>
          </p:nvSpPr>
          <p:spPr bwMode="auto">
            <a:xfrm>
              <a:off x="1849115" y="1340768"/>
              <a:ext cx="1224136" cy="418191"/>
            </a:xfrm>
            <a:prstGeom prst="rect">
              <a:avLst/>
            </a:prstGeom>
            <a:noFill/>
            <a:ln w="9525">
              <a:noFill/>
              <a:miter lim="800000"/>
              <a:headEnd/>
              <a:tailEnd/>
            </a:ln>
          </p:spPr>
          <p:txBody>
            <a:bodyPr wrap="square">
              <a:spAutoFit/>
            </a:bodyPr>
            <a:lstStyle/>
            <a:p>
              <a:pPr indent="444500">
                <a:lnSpc>
                  <a:spcPct val="150000"/>
                </a:lnSpc>
              </a:pPr>
              <a:r>
                <a:rPr lang="zh-CN" altLang="en-US" sz="1400" dirty="0" smtClean="0">
                  <a:latin typeface="微软雅黑" pitchFamily="34" charset="-122"/>
                  <a:ea typeface="微软雅黑" pitchFamily="34" charset="-122"/>
                </a:rPr>
                <a:t>上限</a:t>
              </a:r>
              <a:endParaRPr lang="zh-CN" altLang="en-US" sz="1400" dirty="0">
                <a:latin typeface="微软雅黑" pitchFamily="34" charset="-122"/>
                <a:ea typeface="微软雅黑" pitchFamily="34" charset="-122"/>
              </a:endParaRPr>
            </a:p>
          </p:txBody>
        </p:sp>
        <p:sp>
          <p:nvSpPr>
            <p:cNvPr id="16" name="TextBox 4"/>
            <p:cNvSpPr txBox="1">
              <a:spLocks noChangeArrowheads="1"/>
            </p:cNvSpPr>
            <p:nvPr/>
          </p:nvSpPr>
          <p:spPr bwMode="auto">
            <a:xfrm>
              <a:off x="1849115" y="3730889"/>
              <a:ext cx="1224136" cy="418191"/>
            </a:xfrm>
            <a:prstGeom prst="rect">
              <a:avLst/>
            </a:prstGeom>
            <a:noFill/>
            <a:ln w="9525">
              <a:noFill/>
              <a:miter lim="800000"/>
              <a:headEnd/>
              <a:tailEnd/>
            </a:ln>
          </p:spPr>
          <p:txBody>
            <a:bodyPr wrap="square">
              <a:spAutoFit/>
            </a:bodyPr>
            <a:lstStyle/>
            <a:p>
              <a:pPr indent="444500">
                <a:lnSpc>
                  <a:spcPct val="150000"/>
                </a:lnSpc>
              </a:pPr>
              <a:r>
                <a:rPr lang="zh-CN" altLang="en-US" sz="1400" dirty="0" smtClean="0">
                  <a:latin typeface="微软雅黑" pitchFamily="34" charset="-122"/>
                  <a:ea typeface="微软雅黑" pitchFamily="34" charset="-122"/>
                </a:rPr>
                <a:t>中位</a:t>
              </a:r>
              <a:endParaRPr lang="zh-CN" altLang="en-US" sz="1400" dirty="0">
                <a:latin typeface="微软雅黑" pitchFamily="34" charset="-122"/>
                <a:ea typeface="微软雅黑" pitchFamily="34" charset="-122"/>
              </a:endParaRPr>
            </a:p>
          </p:txBody>
        </p:sp>
        <p:sp>
          <p:nvSpPr>
            <p:cNvPr id="17" name="TextBox 4"/>
            <p:cNvSpPr txBox="1">
              <a:spLocks noChangeArrowheads="1"/>
            </p:cNvSpPr>
            <p:nvPr/>
          </p:nvSpPr>
          <p:spPr bwMode="auto">
            <a:xfrm>
              <a:off x="1849115" y="5963137"/>
              <a:ext cx="1224136" cy="418191"/>
            </a:xfrm>
            <a:prstGeom prst="rect">
              <a:avLst/>
            </a:prstGeom>
            <a:noFill/>
            <a:ln w="9525">
              <a:noFill/>
              <a:miter lim="800000"/>
              <a:headEnd/>
              <a:tailEnd/>
            </a:ln>
          </p:spPr>
          <p:txBody>
            <a:bodyPr wrap="square">
              <a:spAutoFit/>
            </a:bodyPr>
            <a:lstStyle/>
            <a:p>
              <a:pPr indent="444500">
                <a:lnSpc>
                  <a:spcPct val="150000"/>
                </a:lnSpc>
              </a:pPr>
              <a:r>
                <a:rPr lang="zh-CN" altLang="en-US" sz="1400" dirty="0" smtClean="0">
                  <a:latin typeface="微软雅黑" pitchFamily="34" charset="-122"/>
                  <a:ea typeface="微软雅黑" pitchFamily="34" charset="-122"/>
                </a:rPr>
                <a:t>下限</a:t>
              </a:r>
              <a:endParaRPr lang="zh-CN" altLang="en-US" sz="1400" dirty="0">
                <a:latin typeface="微软雅黑" pitchFamily="34" charset="-122"/>
                <a:ea typeface="微软雅黑" pitchFamily="34" charset="-122"/>
              </a:endParaRPr>
            </a:p>
          </p:txBody>
        </p:sp>
        <p:sp>
          <p:nvSpPr>
            <p:cNvPr id="18" name="右大括号 17"/>
            <p:cNvSpPr/>
            <p:nvPr/>
          </p:nvSpPr>
          <p:spPr>
            <a:xfrm>
              <a:off x="2785219" y="1556792"/>
              <a:ext cx="288032" cy="15121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dirty="0"/>
            </a:p>
          </p:txBody>
        </p:sp>
        <p:sp>
          <p:nvSpPr>
            <p:cNvPr id="19" name="TextBox 4"/>
            <p:cNvSpPr txBox="1">
              <a:spLocks noChangeArrowheads="1"/>
            </p:cNvSpPr>
            <p:nvPr/>
          </p:nvSpPr>
          <p:spPr bwMode="auto">
            <a:xfrm>
              <a:off x="2569195" y="2060848"/>
              <a:ext cx="1224136" cy="418191"/>
            </a:xfrm>
            <a:prstGeom prst="rect">
              <a:avLst/>
            </a:prstGeom>
            <a:noFill/>
            <a:ln w="9525">
              <a:noFill/>
              <a:miter lim="800000"/>
              <a:headEnd/>
              <a:tailEnd/>
            </a:ln>
          </p:spPr>
          <p:txBody>
            <a:bodyPr wrap="square">
              <a:spAutoFit/>
            </a:bodyPr>
            <a:lstStyle/>
            <a:p>
              <a:pPr indent="444500">
                <a:lnSpc>
                  <a:spcPct val="150000"/>
                </a:lnSpc>
              </a:pPr>
              <a:r>
                <a:rPr lang="en-US" altLang="zh-CN" sz="1400" dirty="0" smtClean="0">
                  <a:latin typeface="微软雅黑" pitchFamily="34" charset="-122"/>
                  <a:ea typeface="微软雅黑" pitchFamily="34" charset="-122"/>
                </a:rPr>
                <a:t>15%</a:t>
              </a:r>
              <a:endParaRPr lang="zh-CN" altLang="en-US" sz="1400" dirty="0">
                <a:latin typeface="微软雅黑" pitchFamily="34" charset="-122"/>
                <a:ea typeface="微软雅黑" pitchFamily="34" charset="-122"/>
              </a:endParaRPr>
            </a:p>
          </p:txBody>
        </p:sp>
        <p:sp>
          <p:nvSpPr>
            <p:cNvPr id="20" name="右大括号 19"/>
            <p:cNvSpPr/>
            <p:nvPr/>
          </p:nvSpPr>
          <p:spPr>
            <a:xfrm>
              <a:off x="2785219" y="3068960"/>
              <a:ext cx="288032" cy="23042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dirty="0"/>
            </a:p>
          </p:txBody>
        </p:sp>
        <p:sp>
          <p:nvSpPr>
            <p:cNvPr id="21" name="TextBox 4"/>
            <p:cNvSpPr txBox="1">
              <a:spLocks noChangeArrowheads="1"/>
            </p:cNvSpPr>
            <p:nvPr/>
          </p:nvSpPr>
          <p:spPr bwMode="auto">
            <a:xfrm>
              <a:off x="2569195" y="4090929"/>
              <a:ext cx="1224136" cy="415498"/>
            </a:xfrm>
            <a:prstGeom prst="rect">
              <a:avLst/>
            </a:prstGeom>
            <a:noFill/>
            <a:ln w="9525">
              <a:noFill/>
              <a:miter lim="800000"/>
              <a:headEnd/>
              <a:tailEnd/>
            </a:ln>
          </p:spPr>
          <p:txBody>
            <a:bodyPr wrap="square">
              <a:spAutoFit/>
            </a:bodyPr>
            <a:lstStyle/>
            <a:p>
              <a:pPr indent="444500">
                <a:lnSpc>
                  <a:spcPct val="150000"/>
                </a:lnSpc>
              </a:pPr>
              <a:r>
                <a:rPr lang="en-US" altLang="zh-CN" sz="1400" dirty="0" smtClean="0">
                  <a:latin typeface="微软雅黑" pitchFamily="34" charset="-122"/>
                  <a:ea typeface="微软雅黑" pitchFamily="34" charset="-122"/>
                </a:rPr>
                <a:t>65%</a:t>
              </a:r>
              <a:endParaRPr lang="zh-CN" altLang="en-US" sz="1400" dirty="0">
                <a:latin typeface="微软雅黑" pitchFamily="34" charset="-122"/>
                <a:ea typeface="微软雅黑" pitchFamily="34" charset="-122"/>
              </a:endParaRPr>
            </a:p>
          </p:txBody>
        </p:sp>
        <p:sp>
          <p:nvSpPr>
            <p:cNvPr id="22" name="TextBox 4"/>
            <p:cNvSpPr txBox="1">
              <a:spLocks noChangeArrowheads="1"/>
            </p:cNvSpPr>
            <p:nvPr/>
          </p:nvSpPr>
          <p:spPr bwMode="auto">
            <a:xfrm>
              <a:off x="2569195" y="5819121"/>
              <a:ext cx="1224136" cy="418191"/>
            </a:xfrm>
            <a:prstGeom prst="rect">
              <a:avLst/>
            </a:prstGeom>
            <a:noFill/>
            <a:ln w="9525">
              <a:noFill/>
              <a:miter lim="800000"/>
              <a:headEnd/>
              <a:tailEnd/>
            </a:ln>
          </p:spPr>
          <p:txBody>
            <a:bodyPr wrap="square">
              <a:spAutoFit/>
            </a:bodyPr>
            <a:lstStyle/>
            <a:p>
              <a:pPr indent="444500">
                <a:lnSpc>
                  <a:spcPct val="150000"/>
                </a:lnSpc>
              </a:pPr>
              <a:r>
                <a:rPr lang="en-US" altLang="zh-CN" sz="1400" dirty="0" smtClean="0">
                  <a:latin typeface="微软雅黑" pitchFamily="34" charset="-122"/>
                  <a:ea typeface="微软雅黑" pitchFamily="34" charset="-122"/>
                </a:rPr>
                <a:t>20%</a:t>
              </a:r>
              <a:endParaRPr lang="zh-CN" altLang="en-US" sz="1400" dirty="0">
                <a:latin typeface="微软雅黑" pitchFamily="34" charset="-122"/>
                <a:ea typeface="微软雅黑" pitchFamily="34" charset="-122"/>
              </a:endParaRPr>
            </a:p>
          </p:txBody>
        </p:sp>
        <p:sp>
          <p:nvSpPr>
            <p:cNvPr id="23" name="右大括号 22"/>
            <p:cNvSpPr/>
            <p:nvPr/>
          </p:nvSpPr>
          <p:spPr>
            <a:xfrm>
              <a:off x="2797919" y="5445224"/>
              <a:ext cx="216024" cy="8640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dirty="0"/>
            </a:p>
          </p:txBody>
        </p:sp>
        <p:sp>
          <p:nvSpPr>
            <p:cNvPr id="24" name="TextBox 4"/>
            <p:cNvSpPr txBox="1">
              <a:spLocks noChangeArrowheads="1"/>
            </p:cNvSpPr>
            <p:nvPr/>
          </p:nvSpPr>
          <p:spPr bwMode="auto">
            <a:xfrm>
              <a:off x="2857227" y="980728"/>
              <a:ext cx="1584176" cy="415498"/>
            </a:xfrm>
            <a:prstGeom prst="rect">
              <a:avLst/>
            </a:prstGeom>
            <a:noFill/>
            <a:ln w="9525">
              <a:noFill/>
              <a:miter lim="800000"/>
              <a:headEnd/>
              <a:tailEnd/>
            </a:ln>
          </p:spPr>
          <p:txBody>
            <a:bodyPr wrap="square">
              <a:spAutoFit/>
            </a:bodyPr>
            <a:lstStyle/>
            <a:p>
              <a:pPr indent="444500">
                <a:lnSpc>
                  <a:spcPct val="150000"/>
                </a:lnSpc>
              </a:pPr>
              <a:r>
                <a:rPr lang="zh-CN" altLang="en-US" sz="1400" dirty="0" smtClean="0">
                  <a:latin typeface="微软雅黑" pitchFamily="34" charset="-122"/>
                  <a:ea typeface="微软雅黑" pitchFamily="34" charset="-122"/>
                </a:rPr>
                <a:t>入档原则</a:t>
              </a:r>
              <a:endParaRPr lang="zh-CN" altLang="en-US" sz="1400" dirty="0">
                <a:latin typeface="微软雅黑" pitchFamily="34" charset="-122"/>
                <a:ea typeface="微软雅黑" pitchFamily="34" charset="-122"/>
              </a:endParaRPr>
            </a:p>
          </p:txBody>
        </p:sp>
        <p:sp>
          <p:nvSpPr>
            <p:cNvPr id="25" name="TextBox 24"/>
            <p:cNvSpPr txBox="1"/>
            <p:nvPr/>
          </p:nvSpPr>
          <p:spPr>
            <a:xfrm>
              <a:off x="4225379" y="1590968"/>
              <a:ext cx="2592288" cy="504056"/>
            </a:xfrm>
            <a:prstGeom prst="rect">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p:spPr>
          <p:txBody>
            <a:bodyPr wrap="square" rtlCol="0" anchor="ctr" anchorCtr="0">
              <a:noAutofit/>
            </a:bodyPr>
            <a:lstStyle/>
            <a:p>
              <a:pPr algn="ctr"/>
              <a:r>
                <a:rPr lang="zh-CN" altLang="en-US" sz="1400" dirty="0" smtClean="0">
                  <a:latin typeface="+mn-ea"/>
                  <a:ea typeface="+mn-ea"/>
                </a:rPr>
                <a:t>综合评估</a:t>
              </a:r>
            </a:p>
          </p:txBody>
        </p:sp>
        <p:sp>
          <p:nvSpPr>
            <p:cNvPr id="26" name="TextBox 25"/>
            <p:cNvSpPr txBox="1"/>
            <p:nvPr/>
          </p:nvSpPr>
          <p:spPr>
            <a:xfrm>
              <a:off x="7537747" y="1590968"/>
              <a:ext cx="2592288" cy="504056"/>
            </a:xfrm>
            <a:prstGeom prst="rect">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p:spPr>
          <p:txBody>
            <a:bodyPr wrap="square" rtlCol="0" anchor="ctr" anchorCtr="0">
              <a:noAutofit/>
            </a:bodyPr>
            <a:lstStyle/>
            <a:p>
              <a:pPr algn="ctr"/>
              <a:r>
                <a:rPr lang="zh-CN" altLang="en-US" sz="1400" dirty="0" smtClean="0">
                  <a:latin typeface="+mn-ea"/>
                  <a:ea typeface="+mn-ea"/>
                </a:rPr>
                <a:t>市场概况</a:t>
              </a:r>
            </a:p>
          </p:txBody>
        </p:sp>
        <p:sp>
          <p:nvSpPr>
            <p:cNvPr id="27" name="TextBox 4"/>
            <p:cNvSpPr txBox="1">
              <a:spLocks noChangeArrowheads="1"/>
            </p:cNvSpPr>
            <p:nvPr/>
          </p:nvSpPr>
          <p:spPr bwMode="auto">
            <a:xfrm>
              <a:off x="4225379" y="2311048"/>
              <a:ext cx="2736304" cy="3921636"/>
            </a:xfrm>
            <a:prstGeom prst="rect">
              <a:avLst/>
            </a:prstGeom>
            <a:noFill/>
            <a:ln w="9525">
              <a:noFill/>
              <a:miter lim="800000"/>
              <a:headEnd/>
              <a:tailEnd/>
            </a:ln>
          </p:spPr>
          <p:txBody>
            <a:bodyPr wrap="square">
              <a:spAutoFit/>
            </a:bodyPr>
            <a:lstStyle/>
            <a:p>
              <a:pPr indent="444500">
                <a:lnSpc>
                  <a:spcPts val="2200"/>
                </a:lnSpc>
                <a:spcAft>
                  <a:spcPts val="600"/>
                </a:spcAft>
                <a:buFont typeface="Wingdings" pitchFamily="2" charset="2"/>
                <a:buChar char="u"/>
              </a:pPr>
              <a:r>
                <a:rPr lang="zh-CN" altLang="en-US" sz="1400" dirty="0" smtClean="0">
                  <a:latin typeface="微软雅黑" pitchFamily="34" charset="-122"/>
                  <a:ea typeface="微软雅黑" pitchFamily="34" charset="-122"/>
                </a:rPr>
                <a:t>表现卓越的、能力远高于职位要求的，可被晋升到上一等级的。</a:t>
              </a:r>
              <a:endParaRPr lang="en-US" altLang="zh-CN" sz="1400" dirty="0" smtClean="0">
                <a:latin typeface="微软雅黑" pitchFamily="34" charset="-122"/>
                <a:ea typeface="微软雅黑" pitchFamily="34" charset="-122"/>
              </a:endParaRPr>
            </a:p>
            <a:p>
              <a:pPr indent="444500">
                <a:lnSpc>
                  <a:spcPts val="2200"/>
                </a:lnSpc>
                <a:spcAft>
                  <a:spcPts val="600"/>
                </a:spcAft>
                <a:buFont typeface="Wingdings" pitchFamily="2" charset="2"/>
                <a:buChar char="u"/>
              </a:pPr>
              <a:r>
                <a:rPr lang="zh-CN" altLang="en-US" sz="1400" dirty="0" smtClean="0">
                  <a:latin typeface="微软雅黑" pitchFamily="34" charset="-122"/>
                  <a:ea typeface="微软雅黑" pitchFamily="34" charset="-122"/>
                </a:rPr>
                <a:t>优秀的、经验丰富的任职者，绩效和能力都超过职位要求</a:t>
              </a:r>
              <a:endParaRPr lang="en-US" altLang="zh-CN" sz="1400" dirty="0" smtClean="0">
                <a:latin typeface="微软雅黑" pitchFamily="34" charset="-122"/>
                <a:ea typeface="微软雅黑" pitchFamily="34" charset="-122"/>
              </a:endParaRPr>
            </a:p>
            <a:p>
              <a:pPr indent="444500">
                <a:lnSpc>
                  <a:spcPts val="2200"/>
                </a:lnSpc>
                <a:spcAft>
                  <a:spcPts val="600"/>
                </a:spcAft>
                <a:buFont typeface="Wingdings" pitchFamily="2" charset="2"/>
                <a:buChar char="u"/>
              </a:pPr>
              <a:r>
                <a:rPr lang="zh-CN" altLang="en-US" sz="1400" dirty="0" smtClean="0">
                  <a:latin typeface="微软雅黑" pitchFamily="34" charset="-122"/>
                  <a:ea typeface="微软雅黑" pitchFamily="34" charset="-122"/>
                </a:rPr>
                <a:t>绩效和能力部分达到职位要求，尚有待提高</a:t>
              </a:r>
              <a:endParaRPr lang="en-US" altLang="zh-CN" sz="1400" dirty="0" smtClean="0">
                <a:latin typeface="微软雅黑" pitchFamily="34" charset="-122"/>
                <a:ea typeface="微软雅黑" pitchFamily="34" charset="-122"/>
              </a:endParaRPr>
            </a:p>
            <a:p>
              <a:pPr indent="444500">
                <a:lnSpc>
                  <a:spcPts val="2200"/>
                </a:lnSpc>
                <a:spcAft>
                  <a:spcPts val="600"/>
                </a:spcAft>
                <a:buFont typeface="Wingdings" pitchFamily="2" charset="2"/>
                <a:buChar char="u"/>
              </a:pPr>
              <a:r>
                <a:rPr lang="zh-CN" altLang="en-US" sz="1400" dirty="0" smtClean="0">
                  <a:latin typeface="微软雅黑" pitchFamily="34" charset="-122"/>
                  <a:ea typeface="微软雅黑" pitchFamily="34" charset="-122"/>
                </a:rPr>
                <a:t>缺乏经验的新上岗人员、或绩效和能力完全达不到职位要求的</a:t>
              </a:r>
              <a:endParaRPr lang="zh-CN" altLang="en-US" sz="1400" dirty="0">
                <a:latin typeface="微软雅黑" pitchFamily="34" charset="-122"/>
                <a:ea typeface="微软雅黑" pitchFamily="34" charset="-122"/>
              </a:endParaRPr>
            </a:p>
          </p:txBody>
        </p:sp>
        <p:sp>
          <p:nvSpPr>
            <p:cNvPr id="28" name="TextBox 4"/>
            <p:cNvSpPr txBox="1">
              <a:spLocks noChangeArrowheads="1"/>
            </p:cNvSpPr>
            <p:nvPr/>
          </p:nvSpPr>
          <p:spPr bwMode="auto">
            <a:xfrm>
              <a:off x="7465739" y="2311048"/>
              <a:ext cx="2736304" cy="3418539"/>
            </a:xfrm>
            <a:prstGeom prst="rect">
              <a:avLst/>
            </a:prstGeom>
            <a:noFill/>
            <a:ln w="9525">
              <a:noFill/>
              <a:miter lim="800000"/>
              <a:headEnd/>
              <a:tailEnd/>
            </a:ln>
          </p:spPr>
          <p:txBody>
            <a:bodyPr wrap="square">
              <a:spAutoFit/>
            </a:bodyPr>
            <a:lstStyle/>
            <a:p>
              <a:pPr indent="444500">
                <a:lnSpc>
                  <a:spcPts val="2200"/>
                </a:lnSpc>
                <a:spcAft>
                  <a:spcPts val="3600"/>
                </a:spcAft>
                <a:buFont typeface="Wingdings" pitchFamily="2" charset="2"/>
                <a:buChar char="u"/>
              </a:pPr>
              <a:r>
                <a:rPr lang="zh-CN" altLang="en-US" sz="1400" dirty="0" smtClean="0">
                  <a:latin typeface="微软雅黑" pitchFamily="34" charset="-122"/>
                  <a:ea typeface="微软雅黑" pitchFamily="34" charset="-122"/>
                </a:rPr>
                <a:t>技能独特、市场缺乏人才且对公司业务至关重要。</a:t>
              </a:r>
              <a:endParaRPr lang="en-US" altLang="zh-CN" sz="1400" dirty="0" smtClean="0">
                <a:latin typeface="微软雅黑" pitchFamily="34" charset="-122"/>
                <a:ea typeface="微软雅黑" pitchFamily="34" charset="-122"/>
              </a:endParaRPr>
            </a:p>
            <a:p>
              <a:pPr indent="444500">
                <a:lnSpc>
                  <a:spcPts val="2200"/>
                </a:lnSpc>
                <a:spcAft>
                  <a:spcPts val="3600"/>
                </a:spcAft>
                <a:buFont typeface="Wingdings" pitchFamily="2" charset="2"/>
                <a:buChar char="u"/>
              </a:pPr>
              <a:r>
                <a:rPr lang="zh-CN" altLang="en-US" sz="1400" dirty="0" smtClean="0">
                  <a:latin typeface="微软雅黑" pitchFamily="34" charset="-122"/>
                  <a:ea typeface="微软雅黑" pitchFamily="34" charset="-122"/>
                </a:rPr>
                <a:t>需要支付足够的薪资以吸引人才引入公司</a:t>
              </a:r>
              <a:endParaRPr lang="en-US" altLang="zh-CN" sz="1400" dirty="0" smtClean="0">
                <a:latin typeface="微软雅黑" pitchFamily="34" charset="-122"/>
                <a:ea typeface="微软雅黑" pitchFamily="34" charset="-122"/>
              </a:endParaRPr>
            </a:p>
            <a:p>
              <a:pPr indent="444500">
                <a:lnSpc>
                  <a:spcPts val="2200"/>
                </a:lnSpc>
                <a:spcAft>
                  <a:spcPts val="3600"/>
                </a:spcAft>
                <a:buFont typeface="Wingdings" pitchFamily="2" charset="2"/>
                <a:buChar char="u"/>
              </a:pPr>
              <a:r>
                <a:rPr lang="zh-CN" altLang="en-US" sz="1400" dirty="0" smtClean="0">
                  <a:latin typeface="微软雅黑" pitchFamily="34" charset="-122"/>
                  <a:ea typeface="微软雅黑" pitchFamily="34" charset="-122"/>
                </a:rPr>
                <a:t>基本具有市场竞争力</a:t>
              </a:r>
              <a:endParaRPr lang="zh-CN" altLang="en-US" sz="1400" dirty="0">
                <a:latin typeface="微软雅黑" pitchFamily="34" charset="-122"/>
                <a:ea typeface="微软雅黑" pitchFamily="34" charset="-122"/>
              </a:endParaRPr>
            </a:p>
          </p:txBody>
        </p:sp>
      </p:grpSp>
      <p:sp>
        <p:nvSpPr>
          <p:cNvPr id="29" name="线形标注 1 28"/>
          <p:cNvSpPr/>
          <p:nvPr/>
        </p:nvSpPr>
        <p:spPr>
          <a:xfrm>
            <a:off x="7164288" y="851114"/>
            <a:ext cx="1400883" cy="561662"/>
          </a:xfrm>
          <a:prstGeom prst="borderCallout1">
            <a:avLst/>
          </a:prstGeom>
          <a:gradFill flip="none" rotWithShape="1">
            <a:gsLst>
              <a:gs pos="0">
                <a:srgbClr val="7FBA00">
                  <a:tint val="66000"/>
                  <a:satMod val="160000"/>
                </a:srgbClr>
              </a:gs>
              <a:gs pos="50000">
                <a:srgbClr val="7FBA00">
                  <a:tint val="44500"/>
                  <a:satMod val="160000"/>
                </a:srgbClr>
              </a:gs>
              <a:gs pos="100000">
                <a:srgbClr val="7FBA00">
                  <a:tint val="23500"/>
                  <a:satMod val="160000"/>
                </a:srgbClr>
              </a:gs>
            </a:gsLst>
            <a:lin ang="2700000" scaled="1"/>
            <a:tileRect/>
          </a:grad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能力必须进行评价</a:t>
            </a:r>
            <a:endParaRPr lang="zh-CN" altLang="en-US" sz="1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1"/>
          <p:cNvSpPr txBox="1">
            <a:spLocks/>
          </p:cNvSpPr>
          <p:nvPr/>
        </p:nvSpPr>
        <p:spPr>
          <a:xfrm>
            <a:off x="187845" y="341784"/>
            <a:ext cx="8229600" cy="638944"/>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薪酬理念与对比组的选取</a:t>
            </a:r>
            <a:endPar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45" name="Rectangle 2"/>
          <p:cNvSpPr txBox="1">
            <a:spLocks noChangeArrowheads="1"/>
          </p:cNvSpPr>
          <p:nvPr/>
        </p:nvSpPr>
        <p:spPr>
          <a:xfrm>
            <a:off x="558229" y="1124744"/>
            <a:ext cx="7902203" cy="13122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None/>
            </a:pPr>
            <a:r>
              <a:rPr lang="zh-CN" altLang="en-GB" sz="1400" dirty="0" smtClean="0">
                <a:latin typeface="微软雅黑" panose="020B0503020204020204" pitchFamily="34" charset="-122"/>
                <a:ea typeface="微软雅黑" panose="020B0503020204020204" pitchFamily="34" charset="-122"/>
              </a:rPr>
              <a:t>选择合适的薪酬市场或对比组是进行薪酬设计最重要的一环</a:t>
            </a:r>
          </a:p>
          <a:p>
            <a:pPr fontAlgn="auto">
              <a:spcAft>
                <a:spcPts val="0"/>
              </a:spcAft>
            </a:pPr>
            <a:r>
              <a:rPr lang="zh-CN" altLang="en-GB" sz="1400" dirty="0" smtClean="0">
                <a:latin typeface="微软雅黑" panose="020B0503020204020204" pitchFamily="34" charset="-122"/>
                <a:ea typeface="微软雅黑" panose="020B0503020204020204" pitchFamily="34" charset="-122"/>
              </a:rPr>
              <a:t>一般对比组的选择通常会综合考虑以下要素：所处的行业、公司的规模、劳动力竞争市场、企业发展阶段、企业的性质、上市地等</a:t>
            </a:r>
          </a:p>
          <a:p>
            <a:pPr fontAlgn="auto">
              <a:spcAft>
                <a:spcPts val="0"/>
              </a:spcAft>
            </a:pPr>
            <a:r>
              <a:rPr lang="zh-CN" altLang="en-GB" sz="1400" dirty="0" smtClean="0">
                <a:latin typeface="微软雅黑" panose="020B0503020204020204" pitchFamily="34" charset="-122"/>
                <a:ea typeface="微软雅黑" panose="020B0503020204020204" pitchFamily="34" charset="-122"/>
              </a:rPr>
              <a:t>对比组的选择需考虑数据的可采性以及公司处于以下的三个市场：</a:t>
            </a:r>
          </a:p>
        </p:txBody>
      </p:sp>
      <p:sp>
        <p:nvSpPr>
          <p:cNvPr id="46" name="Oval 4"/>
          <p:cNvSpPr>
            <a:spLocks noChangeArrowheads="1"/>
          </p:cNvSpPr>
          <p:nvPr/>
        </p:nvSpPr>
        <p:spPr bwMode="auto">
          <a:xfrm>
            <a:off x="2577273" y="3005858"/>
            <a:ext cx="2002416" cy="2092695"/>
          </a:xfrm>
          <a:prstGeom prst="ellipse">
            <a:avLst/>
          </a:prstGeom>
          <a:solidFill>
            <a:srgbClr val="FF9900">
              <a:alpha val="79999"/>
            </a:srgbClr>
          </a:solidFill>
          <a:ln w="12700">
            <a:solidFill>
              <a:srgbClr val="3F3F3F"/>
            </a:solidFill>
            <a:round/>
            <a:headEnd/>
            <a:tailEnd/>
          </a:ln>
        </p:spPr>
        <p:txBody>
          <a:bodyPr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endParaRPr lang="zh-CN" altLang="en-US" sz="1600" b="1" dirty="0">
              <a:solidFill>
                <a:srgbClr val="3F3F3F"/>
              </a:solidFill>
              <a:latin typeface="微软雅黑" panose="020B0503020204020204" pitchFamily="34" charset="-122"/>
              <a:ea typeface="微软雅黑" panose="020B0503020204020204" pitchFamily="34" charset="-122"/>
            </a:endParaRPr>
          </a:p>
        </p:txBody>
      </p:sp>
      <p:sp>
        <p:nvSpPr>
          <p:cNvPr id="47" name="Oval 5"/>
          <p:cNvSpPr>
            <a:spLocks noChangeArrowheads="1"/>
          </p:cNvSpPr>
          <p:nvPr/>
        </p:nvSpPr>
        <p:spPr bwMode="auto">
          <a:xfrm>
            <a:off x="3904423" y="4093295"/>
            <a:ext cx="2002416" cy="2092695"/>
          </a:xfrm>
          <a:prstGeom prst="ellipse">
            <a:avLst/>
          </a:prstGeom>
          <a:solidFill>
            <a:srgbClr val="99CC00">
              <a:alpha val="79999"/>
            </a:srgbClr>
          </a:solidFill>
          <a:ln w="12700">
            <a:solidFill>
              <a:srgbClr val="3F3F3F"/>
            </a:solidFill>
            <a:round/>
            <a:headEnd/>
            <a:tailEnd/>
          </a:ln>
        </p:spPr>
        <p:txBody>
          <a:bodyPr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endParaRPr lang="zh-CN" altLang="en-US" sz="1600" b="1" dirty="0">
              <a:solidFill>
                <a:srgbClr val="3F3F3F"/>
              </a:solidFill>
              <a:latin typeface="微软雅黑" panose="020B0503020204020204" pitchFamily="34" charset="-122"/>
              <a:ea typeface="微软雅黑" panose="020B0503020204020204" pitchFamily="34" charset="-122"/>
            </a:endParaRPr>
          </a:p>
        </p:txBody>
      </p:sp>
      <p:sp>
        <p:nvSpPr>
          <p:cNvPr id="48" name="Oval 6"/>
          <p:cNvSpPr>
            <a:spLocks noChangeArrowheads="1"/>
          </p:cNvSpPr>
          <p:nvPr/>
        </p:nvSpPr>
        <p:spPr bwMode="auto">
          <a:xfrm>
            <a:off x="4282248" y="2580408"/>
            <a:ext cx="2002416" cy="2092695"/>
          </a:xfrm>
          <a:prstGeom prst="ellipse">
            <a:avLst/>
          </a:prstGeom>
          <a:solidFill>
            <a:srgbClr val="00A2DF">
              <a:alpha val="79999"/>
            </a:srgbClr>
          </a:solidFill>
          <a:ln w="12700">
            <a:solidFill>
              <a:srgbClr val="3F3F3F"/>
            </a:solidFill>
            <a:round/>
            <a:headEnd/>
            <a:tailEnd/>
          </a:ln>
        </p:spPr>
        <p:txBody>
          <a:bodyPr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endParaRPr lang="en-US" altLang="zh-CN" sz="1600" b="1" dirty="0">
              <a:solidFill>
                <a:srgbClr val="3F3F3F"/>
              </a:solidFill>
              <a:latin typeface="微软雅黑" panose="020B0503020204020204" pitchFamily="34" charset="-122"/>
              <a:ea typeface="微软雅黑" panose="020B0503020204020204" pitchFamily="34" charset="-122"/>
            </a:endParaRPr>
          </a:p>
        </p:txBody>
      </p:sp>
      <p:sp>
        <p:nvSpPr>
          <p:cNvPr id="49" name="AutoShape 7"/>
          <p:cNvSpPr>
            <a:spLocks noChangeArrowheads="1"/>
          </p:cNvSpPr>
          <p:nvPr/>
        </p:nvSpPr>
        <p:spPr bwMode="auto">
          <a:xfrm>
            <a:off x="527324" y="2996952"/>
            <a:ext cx="1812428" cy="1961902"/>
          </a:xfrm>
          <a:prstGeom prst="wedgeRectCallout">
            <a:avLst>
              <a:gd name="adj1" fmla="val 89602"/>
              <a:gd name="adj2" fmla="val -361"/>
            </a:avLst>
          </a:prstGeom>
          <a:solidFill>
            <a:srgbClr val="FFFFFF"/>
          </a:solidFill>
          <a:ln w="9525" algn="ctr">
            <a:solidFill>
              <a:srgbClr val="00A2DF"/>
            </a:solidFill>
            <a:miter lim="800000"/>
            <a:headEnd/>
            <a:tailEnd/>
          </a:ln>
          <a:effectLst>
            <a:outerShdw dist="107763" dir="2700000" algn="ctr" rotWithShape="0">
              <a:schemeClr val="bg2">
                <a:alpha val="50000"/>
              </a:schemeClr>
            </a:outerShdw>
          </a:effectLst>
        </p:spPr>
        <p:txBody>
          <a:bodyPr tIns="91440" bIns="9144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zh-CN" altLang="en-GB" sz="1400">
                <a:solidFill>
                  <a:srgbClr val="3F3F3F"/>
                </a:solidFill>
                <a:latin typeface="微软雅黑" panose="020B0503020204020204" pitchFamily="34" charset="-122"/>
                <a:ea typeface="微软雅黑" panose="020B0503020204020204" pitchFamily="34" charset="-122"/>
              </a:rPr>
              <a:t>薪酬对比组的建立必须与公司未来股东</a:t>
            </a:r>
            <a:r>
              <a:rPr lang="en-GB" altLang="zh-CN" sz="1400">
                <a:solidFill>
                  <a:srgbClr val="3F3F3F"/>
                </a:solidFill>
                <a:latin typeface="微软雅黑" panose="020B0503020204020204" pitchFamily="34" charset="-122"/>
                <a:ea typeface="微软雅黑" panose="020B0503020204020204" pitchFamily="34" charset="-122"/>
              </a:rPr>
              <a:t>/</a:t>
            </a:r>
            <a:r>
              <a:rPr lang="zh-CN" altLang="en-GB" sz="1400">
                <a:solidFill>
                  <a:srgbClr val="3F3F3F"/>
                </a:solidFill>
                <a:latin typeface="微软雅黑" panose="020B0503020204020204" pitchFamily="34" charset="-122"/>
                <a:ea typeface="微软雅黑" panose="020B0503020204020204" pitchFamily="34" charset="-122"/>
              </a:rPr>
              <a:t>投资者的期望相符（如上市地点、行业、规模大小、业绩水平的高低等因素）</a:t>
            </a:r>
            <a:endParaRPr lang="en-GB" altLang="zh-CN" sz="1400">
              <a:solidFill>
                <a:srgbClr val="3F3F3F"/>
              </a:solidFill>
              <a:latin typeface="微软雅黑" panose="020B0503020204020204" pitchFamily="34" charset="-122"/>
              <a:ea typeface="微软雅黑" panose="020B0503020204020204" pitchFamily="34" charset="-122"/>
            </a:endParaRPr>
          </a:p>
        </p:txBody>
      </p:sp>
      <p:sp>
        <p:nvSpPr>
          <p:cNvPr id="50" name="AutoShape 8"/>
          <p:cNvSpPr>
            <a:spLocks noChangeArrowheads="1"/>
          </p:cNvSpPr>
          <p:nvPr/>
        </p:nvSpPr>
        <p:spPr bwMode="auto">
          <a:xfrm flipH="1">
            <a:off x="6744192" y="2778518"/>
            <a:ext cx="1847108" cy="1405635"/>
          </a:xfrm>
          <a:prstGeom prst="wedgeRectCallout">
            <a:avLst>
              <a:gd name="adj1" fmla="val 95306"/>
              <a:gd name="adj2" fmla="val -9644"/>
            </a:avLst>
          </a:prstGeom>
          <a:solidFill>
            <a:srgbClr val="FFFFFF"/>
          </a:solidFill>
          <a:ln w="9525" algn="ctr">
            <a:solidFill>
              <a:srgbClr val="00A2DF"/>
            </a:solidFill>
            <a:miter lim="800000"/>
            <a:headEnd/>
            <a:tailEnd/>
          </a:ln>
          <a:effectLst>
            <a:outerShdw dist="107763" dir="2700000" algn="ctr" rotWithShape="0">
              <a:schemeClr val="bg2">
                <a:alpha val="50000"/>
              </a:schemeClr>
            </a:outerShdw>
          </a:effectLst>
        </p:spPr>
        <p:txBody>
          <a:bodyPr tIns="91440" bIns="9144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zh-CN" altLang="en-GB" sz="1400">
                <a:solidFill>
                  <a:srgbClr val="3F3F3F"/>
                </a:solidFill>
                <a:latin typeface="微软雅黑" panose="020B0503020204020204" pitchFamily="34" charset="-122"/>
                <a:ea typeface="微软雅黑" panose="020B0503020204020204" pitchFamily="34" charset="-122"/>
              </a:rPr>
              <a:t>必须充分考虑企业的人才竞争市场，我们是与哪些企业（行业、地区）竞争关键人才？</a:t>
            </a:r>
            <a:endParaRPr lang="en-GB" altLang="zh-CN" sz="1400">
              <a:solidFill>
                <a:srgbClr val="3F3F3F"/>
              </a:solidFill>
              <a:latin typeface="微软雅黑" panose="020B0503020204020204" pitchFamily="34" charset="-122"/>
              <a:ea typeface="微软雅黑" panose="020B0503020204020204" pitchFamily="34" charset="-122"/>
            </a:endParaRPr>
          </a:p>
        </p:txBody>
      </p:sp>
      <p:sp>
        <p:nvSpPr>
          <p:cNvPr id="51" name="AutoShape 9"/>
          <p:cNvSpPr>
            <a:spLocks noChangeArrowheads="1"/>
          </p:cNvSpPr>
          <p:nvPr/>
        </p:nvSpPr>
        <p:spPr bwMode="auto">
          <a:xfrm flipH="1">
            <a:off x="6660232" y="4661293"/>
            <a:ext cx="1845601" cy="1405635"/>
          </a:xfrm>
          <a:prstGeom prst="wedgeRectCallout">
            <a:avLst>
              <a:gd name="adj1" fmla="val 99917"/>
              <a:gd name="adj2" fmla="val -3704"/>
            </a:avLst>
          </a:prstGeom>
          <a:solidFill>
            <a:srgbClr val="FFFFFF"/>
          </a:solidFill>
          <a:ln w="9525" algn="ctr">
            <a:solidFill>
              <a:srgbClr val="00A2DF"/>
            </a:solidFill>
            <a:miter lim="800000"/>
            <a:headEnd/>
            <a:tailEnd/>
          </a:ln>
          <a:effectLst>
            <a:outerShdw dist="107763" dir="2700000" algn="ctr" rotWithShape="0">
              <a:schemeClr val="bg2">
                <a:alpha val="50000"/>
              </a:schemeClr>
            </a:outerShdw>
          </a:effectLst>
        </p:spPr>
        <p:txBody>
          <a:bodyPr tIns="91440" bIns="9144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zh-CN" altLang="en-GB" sz="1400">
                <a:solidFill>
                  <a:srgbClr val="3F3F3F"/>
                </a:solidFill>
                <a:latin typeface="微软雅黑" panose="020B0503020204020204" pitchFamily="34" charset="-122"/>
                <a:ea typeface="微软雅黑" panose="020B0503020204020204" pitchFamily="34" charset="-122"/>
              </a:rPr>
              <a:t>我们是与哪些企业（行业、地区）在业务上存在竞争？</a:t>
            </a:r>
            <a:endParaRPr lang="en-GB" altLang="zh-CN" sz="1400">
              <a:solidFill>
                <a:srgbClr val="3F3F3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标题 1"/>
          <p:cNvSpPr txBox="1">
            <a:spLocks/>
          </p:cNvSpPr>
          <p:nvPr/>
        </p:nvSpPr>
        <p:spPr>
          <a:xfrm>
            <a:off x="395536" y="404664"/>
            <a:ext cx="4176464" cy="494928"/>
          </a:xfrm>
          <a:prstGeom prst="rect">
            <a:avLst/>
          </a:prstGeom>
        </p:spPr>
        <p:txBody>
          <a:bodyPr>
            <a:noAutofit/>
          </a:bodyPr>
          <a:lstStyle/>
          <a:p>
            <a:r>
              <a:rPr lang="zh-CN" altLang="en-US" sz="2400" b="1" dirty="0" smtClean="0">
                <a:solidFill>
                  <a:schemeClr val="tx2">
                    <a:lumMod val="50000"/>
                  </a:schemeClr>
                </a:solidFill>
                <a:latin typeface="微软雅黑" pitchFamily="34" charset="-122"/>
                <a:ea typeface="微软雅黑" pitchFamily="34" charset="-122"/>
              </a:rPr>
              <a:t>能力薪酬</a:t>
            </a:r>
            <a:endParaRPr lang="zh-CN" altLang="en-US" sz="2400" b="1" dirty="0">
              <a:solidFill>
                <a:schemeClr val="tx2">
                  <a:lumMod val="50000"/>
                </a:schemeClr>
              </a:solidFill>
              <a:latin typeface="微软雅黑" pitchFamily="34" charset="-122"/>
              <a:ea typeface="微软雅黑" pitchFamily="34" charset="-122"/>
            </a:endParaRPr>
          </a:p>
        </p:txBody>
      </p:sp>
      <p:pic>
        <p:nvPicPr>
          <p:cNvPr id="59" name="Picture 1" descr="C:\Users\张爱珍\AppData\Roaming\Tencent\Users\894152840\QQ\WinTemp\RichOle\@QCGR06}~57VUB3DOOB{Z6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075" y="980728"/>
            <a:ext cx="8310397" cy="485851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660339" y="1412776"/>
            <a:ext cx="7772400" cy="4680520"/>
          </a:xfrm>
        </p:spPr>
        <p:txBody>
          <a:bodyPr>
            <a:noAutofit/>
          </a:bodyPr>
          <a:lstStyle/>
          <a:p>
            <a:pPr>
              <a:lnSpc>
                <a:spcPts val="3400"/>
              </a:lnSpc>
            </a:pPr>
            <a:r>
              <a:rPr lang="zh-CN" altLang="en-US" sz="1600" dirty="0" smtClean="0">
                <a:latin typeface="微软雅黑" panose="020B0503020204020204" pitchFamily="34" charset="-122"/>
                <a:ea typeface="微软雅黑" panose="020B0503020204020204" pitchFamily="34" charset="-122"/>
              </a:rPr>
              <a:t>某公司正在为员工薪酬苦恼，公司成立不久，所使用的设备是特种设备，行业内别的公司，基本都没有这样的设备，所以，员工进入公司来之后，就需要花费大量时间来进行培养。生产以班组为核心进行生产，也就是说，没法单独给每个人计算产量。公司现有的薪酬结构是，基本工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绩效工资，绩效工资完全与铝的产量挂钩，由于设备是新设备，员工是新员工，经常出现设备故障，某个人的失误，就会导致设备停机。按照现有的薪酬模式，工人的工资普遍偏低，这就导致一个问题，技能强的员工，就会离职，而剩下的都是技能水平低的员工，由此，就导致一个恶性循环。如何您是公司的</a:t>
            </a:r>
            <a:r>
              <a:rPr lang="en-US" altLang="zh-CN" sz="1600" dirty="0" smtClean="0">
                <a:latin typeface="微软雅黑" panose="020B0503020204020204" pitchFamily="34" charset="-122"/>
                <a:ea typeface="微软雅黑" panose="020B0503020204020204" pitchFamily="34" charset="-122"/>
              </a:rPr>
              <a:t>HR</a:t>
            </a:r>
            <a:r>
              <a:rPr lang="zh-CN" altLang="en-US" sz="1600" dirty="0" smtClean="0">
                <a:latin typeface="微软雅黑" panose="020B0503020204020204" pitchFamily="34" charset="-122"/>
                <a:ea typeface="微软雅黑" panose="020B0503020204020204" pitchFamily="34" charset="-122"/>
              </a:rPr>
              <a:t>经理，您如何解决这个问题？</a:t>
            </a:r>
          </a:p>
        </p:txBody>
      </p:sp>
      <p:sp>
        <p:nvSpPr>
          <p:cNvPr id="5" name="Rectangle 2"/>
          <p:cNvSpPr txBox="1">
            <a:spLocks noChangeArrowheads="1"/>
          </p:cNvSpPr>
          <p:nvPr/>
        </p:nvSpPr>
        <p:spPr>
          <a:xfrm>
            <a:off x="751198" y="620688"/>
            <a:ext cx="1156506" cy="469776"/>
          </a:xfrm>
          <a:prstGeom prst="rect">
            <a:avLst/>
          </a:prstGeom>
          <a:solidFill>
            <a:schemeClr val="accent2"/>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b="1" noProof="0" dirty="0" smtClean="0">
                <a:latin typeface="+mj-lt"/>
                <a:ea typeface="微软雅黑" pitchFamily="34" charset="-122"/>
                <a:cs typeface="微软雅黑"/>
              </a:rPr>
              <a:t>案例研讨</a:t>
            </a:r>
            <a:endParaRPr kumimoji="0" lang="zh-CN" altLang="en-US" b="1" i="0" u="none" strike="noStrike" kern="1200" cap="none" spc="0" normalizeH="0" baseline="0" noProof="0" dirty="0" smtClean="0">
              <a:ln>
                <a:noFill/>
              </a:ln>
              <a:effectLst/>
              <a:uLnTx/>
              <a:uFillTx/>
              <a:latin typeface="+mj-lt"/>
              <a:ea typeface="微软雅黑" pitchFamily="34" charset="-122"/>
              <a:cs typeface="微软雅黑"/>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827088" y="366936"/>
            <a:ext cx="7543800" cy="6858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什么时候需要设计能力工资？</a:t>
            </a:r>
          </a:p>
        </p:txBody>
      </p:sp>
      <p:sp>
        <p:nvSpPr>
          <p:cNvPr id="72706" name="内容占位符 2"/>
          <p:cNvSpPr>
            <a:spLocks noGrp="1"/>
          </p:cNvSpPr>
          <p:nvPr>
            <p:ph idx="1"/>
          </p:nvPr>
        </p:nvSpPr>
        <p:spPr>
          <a:xfrm>
            <a:off x="684213" y="1124744"/>
            <a:ext cx="7772400" cy="2663825"/>
          </a:xfrm>
        </p:spPr>
        <p:txBody>
          <a:bodyPr/>
          <a:lstStyle/>
          <a:p>
            <a:pPr>
              <a:lnSpc>
                <a:spcPts val="2600"/>
              </a:lnSpc>
            </a:pPr>
            <a:r>
              <a:rPr lang="zh-CN" altLang="en-US" sz="1800" dirty="0" smtClean="0">
                <a:latin typeface="微软雅黑" panose="020B0503020204020204" pitchFamily="34" charset="-122"/>
                <a:ea typeface="微软雅黑" panose="020B0503020204020204" pitchFamily="34" charset="-122"/>
              </a:rPr>
              <a:t>某鞋楦制造业企业，在其薪酬体系中，所有职位都实行了技能工资，包括现场的操作工人。技能工资确定的方法是，公司有严格的考试制度，通过考试，可以调整一个等级的技能工资。这个制度几年前开始运行，一直问题不大。但是最近</a:t>
            </a:r>
            <a:r>
              <a:rPr lang="en-US" altLang="zh-CN" sz="1800" dirty="0" smtClean="0">
                <a:latin typeface="微软雅黑" panose="020B0503020204020204" pitchFamily="34" charset="-122"/>
                <a:ea typeface="微软雅黑" panose="020B0503020204020204" pitchFamily="34" charset="-122"/>
              </a:rPr>
              <a:t>2</a:t>
            </a:r>
            <a:r>
              <a:rPr lang="zh-CN" altLang="en-US" sz="1800" dirty="0" smtClean="0">
                <a:latin typeface="微软雅黑" panose="020B0503020204020204" pitchFamily="34" charset="-122"/>
                <a:ea typeface="微软雅黑" panose="020B0503020204020204" pitchFamily="34" charset="-122"/>
              </a:rPr>
              <a:t>年，企业老板明显感觉到效率低下。年产量与人数对比如下：</a:t>
            </a:r>
          </a:p>
        </p:txBody>
      </p:sp>
      <p:graphicFrame>
        <p:nvGraphicFramePr>
          <p:cNvPr id="5" name="表格 4"/>
          <p:cNvGraphicFramePr>
            <a:graphicFrameLocks noGrp="1"/>
          </p:cNvGraphicFramePr>
          <p:nvPr>
            <p:extLst>
              <p:ext uri="{D42A27DB-BD31-4B8C-83A1-F6EECF244321}">
                <p14:modId xmlns:p14="http://schemas.microsoft.com/office/powerpoint/2010/main" val="3336670908"/>
              </p:ext>
            </p:extLst>
          </p:nvPr>
        </p:nvGraphicFramePr>
        <p:xfrm>
          <a:off x="1474788" y="2997200"/>
          <a:ext cx="6096000" cy="2868940"/>
        </p:xfrm>
        <a:graphic>
          <a:graphicData uri="http://schemas.openxmlformats.org/drawingml/2006/table">
            <a:tbl>
              <a:tblPr/>
              <a:tblGrid>
                <a:gridCol w="1223962"/>
                <a:gridCol w="1824038"/>
                <a:gridCol w="1524000"/>
                <a:gridCol w="1524000"/>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年</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年加权产量</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年平均在职人数</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年工资总额</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2006</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80</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350</a:t>
                      </a:r>
                      <a:endPar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840</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2007</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100</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450</a:t>
                      </a:r>
                      <a:endPar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1188.8</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2008</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103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500</a:t>
                      </a:r>
                      <a:endPar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1320</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2009</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90</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488</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1454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2010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80</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474</a:t>
                      </a:r>
                      <a:endPar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1365</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2011</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83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万双</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480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1498</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万元</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内容占位符 2"/>
          <p:cNvSpPr>
            <a:spLocks noGrp="1"/>
          </p:cNvSpPr>
          <p:nvPr>
            <p:ph idx="1"/>
          </p:nvPr>
        </p:nvSpPr>
        <p:spPr>
          <a:xfrm>
            <a:off x="1048072" y="1124744"/>
            <a:ext cx="7772400" cy="720080"/>
          </a:xfrm>
        </p:spPr>
        <p:txBody>
          <a:bodyPr>
            <a:normAutofit/>
          </a:bodyPr>
          <a:lstStyle/>
          <a:p>
            <a:pPr marL="0" indent="0">
              <a:buFontTx/>
              <a:buNone/>
            </a:pPr>
            <a:r>
              <a:rPr lang="zh-CN" altLang="en-US" sz="2000" dirty="0" smtClean="0">
                <a:latin typeface="微软雅黑" panose="020B0503020204020204" pitchFamily="34" charset="-122"/>
                <a:ea typeface="微软雅黑" panose="020B0503020204020204" pitchFamily="34" charset="-122"/>
              </a:rPr>
              <a:t>公司的</a:t>
            </a:r>
            <a:r>
              <a:rPr lang="en-US" altLang="zh-CN" sz="2000" dirty="0" err="1" smtClean="0">
                <a:latin typeface="微软雅黑" panose="020B0503020204020204" pitchFamily="34" charset="-122"/>
                <a:ea typeface="微软雅黑" panose="020B0503020204020204" pitchFamily="34" charset="-122"/>
              </a:rPr>
              <a:t>hr</a:t>
            </a:r>
            <a:r>
              <a:rPr lang="zh-CN" altLang="en-US" sz="2000" dirty="0" smtClean="0">
                <a:latin typeface="微软雅黑" panose="020B0503020204020204" pitchFamily="34" charset="-122"/>
                <a:ea typeface="微软雅黑" panose="020B0503020204020204" pitchFamily="34" charset="-122"/>
              </a:rPr>
              <a:t>对机加工生产线的员工的产量作了分析，数据如下：</a:t>
            </a:r>
          </a:p>
        </p:txBody>
      </p:sp>
      <p:graphicFrame>
        <p:nvGraphicFramePr>
          <p:cNvPr id="5" name="表格 4"/>
          <p:cNvGraphicFramePr>
            <a:graphicFrameLocks noGrp="1"/>
          </p:cNvGraphicFramePr>
          <p:nvPr>
            <p:extLst>
              <p:ext uri="{D42A27DB-BD31-4B8C-83A1-F6EECF244321}">
                <p14:modId xmlns:p14="http://schemas.microsoft.com/office/powerpoint/2010/main" val="3902502914"/>
              </p:ext>
            </p:extLst>
          </p:nvPr>
        </p:nvGraphicFramePr>
        <p:xfrm>
          <a:off x="1258888" y="1700808"/>
          <a:ext cx="6913562" cy="2600325"/>
        </p:xfrm>
        <a:graphic>
          <a:graphicData uri="http://schemas.openxmlformats.org/drawingml/2006/table">
            <a:tbl>
              <a:tblPr/>
              <a:tblGrid>
                <a:gridCol w="1152525"/>
                <a:gridCol w="1152525"/>
                <a:gridCol w="1150937"/>
                <a:gridCol w="1152525"/>
                <a:gridCol w="1152525"/>
                <a:gridCol w="11525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作业者</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基本工资</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技能工资</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入职时间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工龄工资</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加权产量</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a</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50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10872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b</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700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5</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250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7002</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c</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600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11023</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d</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4768</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e</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50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12321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1500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600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年</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200</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6504</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双</a:t>
                      </a: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73790" name="文本框 5"/>
          <p:cNvSpPr txBox="1">
            <a:spLocks noChangeArrowheads="1"/>
          </p:cNvSpPr>
          <p:nvPr/>
        </p:nvSpPr>
        <p:spPr bwMode="auto">
          <a:xfrm>
            <a:off x="1259086" y="4509120"/>
            <a:ext cx="7345362" cy="368300"/>
          </a:xfrm>
          <a:prstGeom prst="rect">
            <a:avLst/>
          </a:prstGeom>
          <a:noFill/>
          <a:ln w="9525">
            <a:noFill/>
            <a:miter lim="800000"/>
            <a:headEnd/>
            <a:tailEnd/>
          </a:ln>
        </p:spPr>
        <p:txBody>
          <a:bodyPr>
            <a:spAutoFit/>
          </a:bodyPr>
          <a:lstStyle/>
          <a:p>
            <a:r>
              <a:rPr lang="zh-CN" altLang="en-US" dirty="0">
                <a:latin typeface="微软雅黑" panose="020B0503020204020204" pitchFamily="34" charset="-122"/>
                <a:ea typeface="微软雅黑" panose="020B0503020204020204" pitchFamily="34" charset="-122"/>
              </a:rPr>
              <a:t>请分析上述两组数据，看看其存在什么样的问题？</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536" y="476672"/>
            <a:ext cx="59722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薪酬管理</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薪酬与能力</a:t>
            </a:r>
          </a:p>
        </p:txBody>
      </p:sp>
      <p:sp>
        <p:nvSpPr>
          <p:cNvPr id="74755" name="Rectangle 3"/>
          <p:cNvSpPr>
            <a:spLocks noGrp="1" noChangeArrowheads="1"/>
          </p:cNvSpPr>
          <p:nvPr>
            <p:ph type="body" idx="1"/>
          </p:nvPr>
        </p:nvSpPr>
        <p:spPr>
          <a:xfrm>
            <a:off x="4811394" y="2257685"/>
            <a:ext cx="3649038" cy="1963403"/>
          </a:xfrm>
        </p:spPr>
        <p:txBody>
          <a:bodyPr>
            <a:normAutofit/>
          </a:bodyPr>
          <a:lstStyle/>
          <a:p>
            <a:pPr eaLnBrk="1" hangingPunct="1"/>
            <a:r>
              <a:rPr lang="zh-CN" altLang="en-US" sz="2000" dirty="0" smtClean="0">
                <a:latin typeface="微软雅黑" panose="020B0503020204020204" pitchFamily="34" charset="-122"/>
                <a:ea typeface="微软雅黑" panose="020B0503020204020204" pitchFamily="34" charset="-122"/>
              </a:rPr>
              <a:t>能力</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业绩？</a:t>
            </a:r>
          </a:p>
          <a:p>
            <a:pPr eaLnBrk="1" hangingPunct="1"/>
            <a:r>
              <a:rPr lang="zh-CN" altLang="en-US" sz="2000" dirty="0" smtClean="0">
                <a:latin typeface="微软雅黑" panose="020B0503020204020204" pitchFamily="34" charset="-122"/>
                <a:ea typeface="微软雅黑" panose="020B0503020204020204" pitchFamily="34" charset="-122"/>
              </a:rPr>
              <a:t>能力</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工作态度吗？</a:t>
            </a:r>
          </a:p>
          <a:p>
            <a:pPr eaLnBrk="1" hangingPunct="1"/>
            <a:r>
              <a:rPr lang="zh-CN" altLang="en-US" sz="2000" dirty="0" smtClean="0">
                <a:latin typeface="微软雅黑" panose="020B0503020204020204" pitchFamily="34" charset="-122"/>
                <a:ea typeface="微软雅黑" panose="020B0503020204020204" pitchFamily="34" charset="-122"/>
              </a:rPr>
              <a:t>能力</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工作年限吗？</a:t>
            </a:r>
          </a:p>
          <a:p>
            <a:pPr eaLnBrk="1" hangingPunct="1"/>
            <a:r>
              <a:rPr lang="zh-CN" altLang="en-US" sz="2000" dirty="0" smtClean="0">
                <a:latin typeface="微软雅黑" panose="020B0503020204020204" pitchFamily="34" charset="-122"/>
                <a:ea typeface="微软雅黑" panose="020B0503020204020204" pitchFamily="34" charset="-122"/>
              </a:rPr>
              <a:t>能力</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学历吗？</a:t>
            </a:r>
          </a:p>
        </p:txBody>
      </p:sp>
      <p:graphicFrame>
        <p:nvGraphicFramePr>
          <p:cNvPr id="74756" name="Object 4"/>
          <p:cNvGraphicFramePr>
            <a:graphicFrameLocks noChangeAspect="1"/>
          </p:cNvGraphicFramePr>
          <p:nvPr>
            <p:extLst>
              <p:ext uri="{D42A27DB-BD31-4B8C-83A1-F6EECF244321}">
                <p14:modId xmlns:p14="http://schemas.microsoft.com/office/powerpoint/2010/main" val="2725292438"/>
              </p:ext>
            </p:extLst>
          </p:nvPr>
        </p:nvGraphicFramePr>
        <p:xfrm>
          <a:off x="562227" y="2204865"/>
          <a:ext cx="3961135" cy="1941276"/>
        </p:xfrm>
        <a:graphic>
          <a:graphicData uri="http://schemas.openxmlformats.org/presentationml/2006/ole">
            <mc:AlternateContent xmlns:mc="http://schemas.openxmlformats.org/markup-compatibility/2006">
              <mc:Choice xmlns:v="urn:schemas-microsoft-com:vml" Requires="v">
                <p:oleObj spid="_x0000_s505890" name="Slide" r:id="rId3" imgW="4572000" imgH="3429000" progId="PowerPoint.Slide.8">
                  <p:embed/>
                </p:oleObj>
              </mc:Choice>
              <mc:Fallback>
                <p:oleObj name="Slide" r:id="rId3" imgW="4572000" imgH="3429000" progId="PowerPoint.Slide.8">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27" y="2204865"/>
                        <a:ext cx="3961135" cy="1941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奖金设计</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16024" y="476672"/>
            <a:ext cx="59722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奖金类别</a:t>
            </a:r>
          </a:p>
        </p:txBody>
      </p:sp>
      <p:graphicFrame>
        <p:nvGraphicFramePr>
          <p:cNvPr id="16" name="表格 15"/>
          <p:cNvGraphicFramePr>
            <a:graphicFrameLocks noGrp="1"/>
          </p:cNvGraphicFramePr>
          <p:nvPr/>
        </p:nvGraphicFramePr>
        <p:xfrm>
          <a:off x="1524000" y="1397000"/>
          <a:ext cx="6096000" cy="2608065"/>
        </p:xfrm>
        <a:graphic>
          <a:graphicData uri="http://schemas.openxmlformats.org/drawingml/2006/table">
            <a:tbl>
              <a:tblPr firstRow="1" bandRow="1">
                <a:tableStyleId>{5C22544A-7EE6-4342-B048-85BDC9FD1C3A}</a:tableStyleId>
              </a:tblPr>
              <a:tblGrid>
                <a:gridCol w="1823864"/>
                <a:gridCol w="4272136"/>
              </a:tblGrid>
              <a:tr h="632521">
                <a:tc>
                  <a:txBody>
                    <a:bodyPr/>
                    <a:lstStyle/>
                    <a:p>
                      <a:pPr algn="ctr"/>
                      <a:r>
                        <a:rPr lang="zh-CN" altLang="en-US" sz="1600" dirty="0" smtClean="0">
                          <a:latin typeface="微软雅黑" pitchFamily="34" charset="-122"/>
                          <a:ea typeface="微软雅黑" pitchFamily="34" charset="-122"/>
                        </a:rPr>
                        <a:t>激励周期</a:t>
                      </a:r>
                      <a:endParaRPr lang="zh-CN" altLang="en-US" sz="1600" dirty="0">
                        <a:latin typeface="微软雅黑" pitchFamily="34" charset="-122"/>
                        <a:ea typeface="微软雅黑" pitchFamily="34" charset="-122"/>
                      </a:endParaRPr>
                    </a:p>
                  </a:txBody>
                  <a:tcPr anchor="ctr"/>
                </a:tc>
                <a:tc>
                  <a:txBody>
                    <a:bodyPr/>
                    <a:lstStyle/>
                    <a:p>
                      <a:pPr algn="ctr"/>
                      <a:r>
                        <a:rPr lang="zh-CN" altLang="en-US" sz="1600" dirty="0" smtClean="0">
                          <a:latin typeface="微软雅黑" pitchFamily="34" charset="-122"/>
                          <a:ea typeface="微软雅黑" pitchFamily="34" charset="-122"/>
                        </a:rPr>
                        <a:t>奖金类别</a:t>
                      </a:r>
                      <a:endParaRPr lang="zh-CN" altLang="en-US" sz="1600" dirty="0">
                        <a:latin typeface="微软雅黑" pitchFamily="34" charset="-122"/>
                        <a:ea typeface="微软雅黑" pitchFamily="34" charset="-122"/>
                      </a:endParaRPr>
                    </a:p>
                  </a:txBody>
                  <a:tcPr anchor="ctr"/>
                </a:tc>
              </a:tr>
              <a:tr h="987772">
                <a:tc>
                  <a:txBody>
                    <a:bodyPr/>
                    <a:lstStyle/>
                    <a:p>
                      <a:pPr algn="ctr"/>
                      <a:r>
                        <a:rPr lang="zh-CN" altLang="en-US" sz="1600" dirty="0" smtClean="0">
                          <a:latin typeface="微软雅黑" pitchFamily="34" charset="-122"/>
                          <a:ea typeface="微软雅黑" pitchFamily="34" charset="-122"/>
                        </a:rPr>
                        <a:t>当   期</a:t>
                      </a:r>
                      <a:endParaRPr lang="zh-CN" altLang="en-US" sz="1600" dirty="0">
                        <a:latin typeface="微软雅黑" pitchFamily="34" charset="-122"/>
                        <a:ea typeface="微软雅黑" pitchFamily="34" charset="-122"/>
                      </a:endParaRPr>
                    </a:p>
                  </a:txBody>
                  <a:tcPr anchor="ctr"/>
                </a:tc>
                <a:tc>
                  <a:txBody>
                    <a:bodyPr/>
                    <a:lstStyle/>
                    <a:p>
                      <a:r>
                        <a:rPr lang="zh-CN" altLang="en-US" sz="1600" dirty="0" smtClean="0">
                          <a:latin typeface="微软雅黑" pitchFamily="34" charset="-122"/>
                          <a:ea typeface="微软雅黑" pitchFamily="34" charset="-122"/>
                        </a:rPr>
                        <a:t>超产奖、项目奖、产量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产值奖、业绩奖、</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创新奖、达标奖、优秀奖、目标奖</a:t>
                      </a:r>
                      <a:endParaRPr lang="zh-CN" altLang="en-US" sz="1600" dirty="0">
                        <a:latin typeface="微软雅黑" pitchFamily="34" charset="-122"/>
                        <a:ea typeface="微软雅黑" pitchFamily="34" charset="-122"/>
                      </a:endParaRPr>
                    </a:p>
                  </a:txBody>
                  <a:tcPr anchor="ctr"/>
                </a:tc>
              </a:tr>
              <a:tr h="987772">
                <a:tc>
                  <a:txBody>
                    <a:bodyPr/>
                    <a:lstStyle/>
                    <a:p>
                      <a:pPr algn="ctr"/>
                      <a:r>
                        <a:rPr lang="zh-CN" altLang="en-US" sz="1600" dirty="0" smtClean="0">
                          <a:latin typeface="微软雅黑" pitchFamily="34" charset="-122"/>
                          <a:ea typeface="微软雅黑" pitchFamily="34" charset="-122"/>
                        </a:rPr>
                        <a:t>中期</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长期</a:t>
                      </a:r>
                      <a:endParaRPr lang="zh-CN" altLang="en-US" sz="1600" dirty="0">
                        <a:latin typeface="微软雅黑" pitchFamily="34" charset="-122"/>
                        <a:ea typeface="微软雅黑" pitchFamily="34" charset="-122"/>
                      </a:endParaRPr>
                    </a:p>
                  </a:txBody>
                  <a:tcPr anchor="ctr"/>
                </a:tc>
                <a:tc>
                  <a:txBody>
                    <a:bodyPr/>
                    <a:lstStyle/>
                    <a:p>
                      <a:r>
                        <a:rPr lang="zh-CN" altLang="en-US" sz="1600" dirty="0" smtClean="0">
                          <a:latin typeface="微软雅黑" pitchFamily="34" charset="-122"/>
                          <a:ea typeface="微软雅黑" pitchFamily="34" charset="-122"/>
                        </a:rPr>
                        <a:t>效益奖、分红奖、年终奖、上市奖、发展奖、签约奖、股权期权</a:t>
                      </a:r>
                      <a:endParaRPr lang="zh-CN" altLang="en-US" sz="1600" dirty="0">
                        <a:latin typeface="微软雅黑" pitchFamily="34" charset="-122"/>
                        <a:ea typeface="微软雅黑" pitchFamily="34" charset="-122"/>
                      </a:endParaRPr>
                    </a:p>
                  </a:txBody>
                  <a:tcPr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8032" y="476672"/>
            <a:ext cx="59722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销售提成设计</a:t>
            </a:r>
            <a:r>
              <a:rPr lang="en-US" altLang="zh-CN" sz="20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你们的销售团队有没有存在以下问题</a:t>
            </a:r>
          </a:p>
        </p:txBody>
      </p:sp>
      <p:sp>
        <p:nvSpPr>
          <p:cNvPr id="5" name="Rectangle 3"/>
          <p:cNvSpPr txBox="1">
            <a:spLocks noChangeArrowheads="1"/>
          </p:cNvSpPr>
          <p:nvPr/>
        </p:nvSpPr>
        <p:spPr>
          <a:xfrm>
            <a:off x="673224" y="1600200"/>
            <a:ext cx="7355160" cy="31969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lang="zh-CN" altLang="en-US" sz="1600" dirty="0" smtClean="0">
                <a:latin typeface="微软雅黑" panose="020B0503020204020204" pitchFamily="34" charset="-122"/>
                <a:ea typeface="微软雅黑" panose="020B0503020204020204" pitchFamily="34" charset="-122"/>
              </a:rPr>
              <a:t>销售目标永远完不成；</a:t>
            </a:r>
            <a:endPar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lang="zh-CN" altLang="en-US" sz="1600" dirty="0" smtClean="0">
                <a:latin typeface="微软雅黑" panose="020B0503020204020204" pitchFamily="34" charset="-122"/>
                <a:ea typeface="微软雅黑" panose="020B0503020204020204" pitchFamily="34" charset="-122"/>
              </a:rPr>
              <a:t>销售业绩只掌握在老员工手里，新员工存活不下来；</a:t>
            </a:r>
            <a:endParaRPr lang="en-US" altLang="zh-CN" sz="1600" dirty="0" smtClean="0">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lang="zh-CN" altLang="en-US" sz="1600" dirty="0" smtClean="0">
                <a:latin typeface="微软雅黑" panose="020B0503020204020204" pitchFamily="34" charset="-122"/>
                <a:ea typeface="微软雅黑" panose="020B0503020204020204" pitchFamily="34" charset="-122"/>
              </a:rPr>
              <a:t>老员工难管理，躺在功劳簿上睡大觉；</a:t>
            </a:r>
            <a:endParaRPr lang="en-US" altLang="zh-CN" sz="1600" dirty="0" smtClean="0">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销售管理人员只顾自己做业绩，团队管理一团糟；</a:t>
            </a: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lang="zh-CN" altLang="en-US" sz="1600" dirty="0" smtClean="0">
                <a:latin typeface="微软雅黑" panose="020B0503020204020204" pitchFamily="34" charset="-122"/>
                <a:ea typeface="微软雅黑" panose="020B0503020204020204" pitchFamily="34" charset="-122"/>
              </a:rPr>
              <a:t>新客户、新市场、新产品难推广；</a:t>
            </a:r>
            <a:endParaRPr lang="en-US" altLang="zh-CN" sz="1600" dirty="0" smtClean="0">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ts val="2500"/>
              </a:lnSpc>
              <a:spcBef>
                <a:spcPct val="20000"/>
              </a:spcBef>
              <a:spcAft>
                <a:spcPts val="300"/>
              </a:spcAft>
              <a:buClrTx/>
              <a:buSzTx/>
              <a:buFont typeface="Wingdings" pitchFamily="2" charset="2"/>
              <a:buChar char="u"/>
              <a:tabLst/>
              <a:defRPr/>
            </a:pPr>
            <a:r>
              <a:rPr kumimoji="0" lang="zh-CN" altLang="en-US"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销售回款压力巨大。</a:t>
            </a:r>
          </a:p>
          <a:p>
            <a:pPr marL="342900" marR="0" lvl="0" indent="-342900" algn="l" defTabSz="914400" rtl="0" eaLnBrk="1" fontAlgn="auto" latinLnBrk="0" hangingPunct="1">
              <a:lnSpc>
                <a:spcPct val="100000"/>
              </a:lnSpc>
              <a:spcBef>
                <a:spcPct val="20000"/>
              </a:spcBef>
              <a:spcAft>
                <a:spcPts val="300"/>
              </a:spcAft>
              <a:buClrTx/>
              <a:buSzTx/>
              <a:buFont typeface="Wingdings" pitchFamily="2" charset="2"/>
              <a:buChar char="u"/>
              <a:tabLst/>
              <a:defRPr/>
            </a:pPr>
            <a:endParaRPr kumimoji="0" lang="en-US" altLang="zh-CN" sz="1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8032" y="476672"/>
            <a:ext cx="59722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销售提成设计</a:t>
            </a:r>
            <a:r>
              <a:rPr lang="en-US" altLang="zh-CN" sz="20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营销人员薪资特点</a:t>
            </a:r>
          </a:p>
        </p:txBody>
      </p:sp>
      <p:sp>
        <p:nvSpPr>
          <p:cNvPr id="7" name="标题 1"/>
          <p:cNvSpPr txBox="1">
            <a:spLocks/>
          </p:cNvSpPr>
          <p:nvPr/>
        </p:nvSpPr>
        <p:spPr>
          <a:xfrm>
            <a:off x="4355976" y="1484784"/>
            <a:ext cx="3096344" cy="2808312"/>
          </a:xfrm>
          <a:prstGeom prst="rect">
            <a:avLst/>
          </a:prstGeom>
          <a:ln>
            <a:solidFill>
              <a:schemeClr val="tx1"/>
            </a:solidFill>
          </a:ln>
        </p:spPr>
        <p:txBody>
          <a:bodyPr>
            <a:normAutofit/>
          </a:bodyPr>
          <a:lstStyle/>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noProof="0" dirty="0" smtClean="0">
                <a:solidFill>
                  <a:schemeClr val="tx2">
                    <a:lumMod val="50000"/>
                  </a:schemeClr>
                </a:solidFill>
                <a:latin typeface="微软雅黑" panose="020B0503020204020204" pitchFamily="34" charset="-122"/>
                <a:ea typeface="微软雅黑" panose="020B0503020204020204" pitchFamily="34" charset="-122"/>
              </a:rPr>
              <a:t>目标导向强</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浮动薪酬占比高</a:t>
            </a: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noProof="0" dirty="0" smtClean="0">
                <a:solidFill>
                  <a:schemeClr val="tx2">
                    <a:lumMod val="50000"/>
                  </a:schemeClr>
                </a:solidFill>
                <a:latin typeface="微软雅黑" panose="020B0503020204020204" pitchFamily="34" charset="-122"/>
                <a:ea typeface="微软雅黑" panose="020B0503020204020204" pitchFamily="34" charset="-122"/>
              </a:rPr>
              <a:t>即时激励</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薪酬成本较为可控</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defRPr/>
            </a:pPr>
            <a:endParaRPr kumimoji="0" lang="zh-CN" altLang="en-US"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pic>
        <p:nvPicPr>
          <p:cNvPr id="8" name="Picture 16" descr="mf821-02224795副本"/>
          <p:cNvPicPr>
            <a:picLocks noChangeAspect="1" noChangeArrowheads="1"/>
          </p:cNvPicPr>
          <p:nvPr/>
        </p:nvPicPr>
        <p:blipFill>
          <a:blip r:embed="rId2" cstate="print"/>
          <a:srcRect/>
          <a:stretch>
            <a:fillRect/>
          </a:stretch>
        </p:blipFill>
        <p:spPr bwMode="auto">
          <a:xfrm>
            <a:off x="1043608" y="1340768"/>
            <a:ext cx="2797175" cy="4191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8032" y="476672"/>
            <a:ext cx="5972200" cy="685800"/>
          </a:xfrm>
        </p:spPr>
        <p:txBody>
          <a:bodyPr>
            <a:normAutofit/>
          </a:bodyPr>
          <a:lstStyle/>
          <a:p>
            <a:pPr algn="l" eaLnBrk="1" hangingPunct="1"/>
            <a:r>
              <a:rPr lang="zh-CN" altLang="en-US" sz="2400" b="1" dirty="0" smtClean="0">
                <a:latin typeface="微软雅黑" panose="020B0503020204020204" pitchFamily="34" charset="-122"/>
                <a:ea typeface="微软雅黑" panose="020B0503020204020204" pitchFamily="34" charset="-122"/>
              </a:rPr>
              <a:t>销售提成设计</a:t>
            </a:r>
            <a:r>
              <a:rPr lang="en-US" altLang="zh-CN" sz="20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销售人员薪酬有效性的评价</a:t>
            </a:r>
          </a:p>
        </p:txBody>
      </p:sp>
      <p:sp>
        <p:nvSpPr>
          <p:cNvPr id="3" name="标题 1"/>
          <p:cNvSpPr txBox="1">
            <a:spLocks/>
          </p:cNvSpPr>
          <p:nvPr/>
        </p:nvSpPr>
        <p:spPr>
          <a:xfrm>
            <a:off x="1561083" y="1412776"/>
            <a:ext cx="3096344" cy="2808312"/>
          </a:xfrm>
          <a:prstGeom prst="rect">
            <a:avLst/>
          </a:prstGeom>
          <a:ln>
            <a:solidFill>
              <a:schemeClr val="tx1"/>
            </a:solidFill>
          </a:ln>
        </p:spPr>
        <p:txBody>
          <a:bodyPr>
            <a:normAutofit/>
          </a:bodyPr>
          <a:lstStyle/>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增长指标</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利润指标</a:t>
            </a: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客户满意度与忠诚度指标</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noProof="0" dirty="0" smtClean="0">
                <a:solidFill>
                  <a:schemeClr val="tx2">
                    <a:lumMod val="50000"/>
                  </a:schemeClr>
                </a:solidFill>
                <a:latin typeface="微软雅黑" panose="020B0503020204020204" pitchFamily="34" charset="-122"/>
                <a:ea typeface="微软雅黑" panose="020B0503020204020204" pitchFamily="34" charset="-122"/>
              </a:rPr>
              <a:t>销售人才指标</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薪酬投资的收益指标</a:t>
            </a:r>
            <a:endParaRPr lang="en-US" altLang="zh-CN"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defRPr/>
            </a:pPr>
            <a:endParaRPr kumimoji="0" lang="zh-CN" altLang="en-US"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8"/>
          <p:cNvSpPr txBox="1">
            <a:spLocks noChangeArrowheads="1"/>
          </p:cNvSpPr>
          <p:nvPr/>
        </p:nvSpPr>
        <p:spPr bwMode="auto">
          <a:xfrm>
            <a:off x="436117" y="373063"/>
            <a:ext cx="8191500" cy="608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薪酬理念和战略分析整体薪酬战略选取</a:t>
            </a:r>
          </a:p>
        </p:txBody>
      </p:sp>
      <p:sp>
        <p:nvSpPr>
          <p:cNvPr id="33" name="Rectangle 2"/>
          <p:cNvSpPr txBox="1">
            <a:spLocks noChangeArrowheads="1"/>
          </p:cNvSpPr>
          <p:nvPr/>
        </p:nvSpPr>
        <p:spPr>
          <a:xfrm>
            <a:off x="436117" y="1269008"/>
            <a:ext cx="8189912" cy="673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zh-CN" altLang="en-US" sz="1800" dirty="0" smtClean="0">
                <a:latin typeface="微软雅黑" panose="020B0503020204020204" pitchFamily="34" charset="-122"/>
                <a:ea typeface="微软雅黑" panose="020B0503020204020204" pitchFamily="34" charset="-122"/>
              </a:rPr>
              <a:t>考虑内、外部因素，选择适合企业情况的</a:t>
            </a:r>
            <a:r>
              <a:rPr lang="zh-CN" altLang="en-GB" sz="1800" dirty="0" smtClean="0">
                <a:latin typeface="微软雅黑" panose="020B0503020204020204" pitchFamily="34" charset="-122"/>
                <a:ea typeface="微软雅黑" panose="020B0503020204020204" pitchFamily="34" charset="-122"/>
              </a:rPr>
              <a:t>薪酬定位：</a:t>
            </a:r>
          </a:p>
        </p:txBody>
      </p:sp>
      <p:sp>
        <p:nvSpPr>
          <p:cNvPr id="34" name="Line 3"/>
          <p:cNvSpPr>
            <a:spLocks noChangeShapeType="1"/>
          </p:cNvSpPr>
          <p:nvPr/>
        </p:nvSpPr>
        <p:spPr bwMode="auto">
          <a:xfrm flipV="1">
            <a:off x="736154" y="3135908"/>
            <a:ext cx="0" cy="2678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35" name="Line 4"/>
          <p:cNvSpPr>
            <a:spLocks noChangeShapeType="1"/>
          </p:cNvSpPr>
          <p:nvPr/>
        </p:nvSpPr>
        <p:spPr bwMode="auto">
          <a:xfrm>
            <a:off x="737742" y="5814020"/>
            <a:ext cx="27162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36" name="Line 5"/>
          <p:cNvSpPr>
            <a:spLocks noChangeShapeType="1"/>
          </p:cNvSpPr>
          <p:nvPr/>
        </p:nvSpPr>
        <p:spPr bwMode="auto">
          <a:xfrm flipV="1">
            <a:off x="996504" y="4617045"/>
            <a:ext cx="2146300" cy="9271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37" name="Line 6"/>
          <p:cNvSpPr>
            <a:spLocks noChangeShapeType="1"/>
          </p:cNvSpPr>
          <p:nvPr/>
        </p:nvSpPr>
        <p:spPr bwMode="auto">
          <a:xfrm flipV="1">
            <a:off x="996504" y="4121745"/>
            <a:ext cx="2222500" cy="12827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38" name="Line 7"/>
          <p:cNvSpPr>
            <a:spLocks noChangeShapeType="1"/>
          </p:cNvSpPr>
          <p:nvPr/>
        </p:nvSpPr>
        <p:spPr bwMode="auto">
          <a:xfrm flipV="1">
            <a:off x="996504" y="3575645"/>
            <a:ext cx="2159000" cy="16129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39" name="Text Box 8"/>
          <p:cNvSpPr txBox="1">
            <a:spLocks noChangeArrowheads="1"/>
          </p:cNvSpPr>
          <p:nvPr/>
        </p:nvSpPr>
        <p:spPr bwMode="auto">
          <a:xfrm>
            <a:off x="3085654" y="4413845"/>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en-US" altLang="zh-CN" sz="1400">
                <a:latin typeface="微软雅黑" panose="020B0503020204020204" pitchFamily="34" charset="-122"/>
                <a:ea typeface="微软雅黑" panose="020B0503020204020204" pitchFamily="34" charset="-122"/>
              </a:rPr>
              <a:t>25</a:t>
            </a:r>
            <a:r>
              <a:rPr lang="zh-CN" altLang="en-US" sz="1400">
                <a:latin typeface="微软雅黑" panose="020B0503020204020204" pitchFamily="34" charset="-122"/>
                <a:ea typeface="微软雅黑" panose="020B0503020204020204" pitchFamily="34" charset="-122"/>
              </a:rPr>
              <a:t>分位</a:t>
            </a:r>
            <a:endParaRPr lang="zh-CN" altLang="en-GB" sz="1400">
              <a:latin typeface="微软雅黑" panose="020B0503020204020204" pitchFamily="34" charset="-122"/>
              <a:ea typeface="微软雅黑" panose="020B0503020204020204" pitchFamily="34" charset="-122"/>
            </a:endParaRPr>
          </a:p>
        </p:txBody>
      </p:sp>
      <p:sp>
        <p:nvSpPr>
          <p:cNvPr id="40" name="Text Box 9"/>
          <p:cNvSpPr txBox="1">
            <a:spLocks noChangeArrowheads="1"/>
          </p:cNvSpPr>
          <p:nvPr/>
        </p:nvSpPr>
        <p:spPr bwMode="auto">
          <a:xfrm>
            <a:off x="3003104" y="3791545"/>
            <a:ext cx="124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1400">
                <a:latin typeface="微软雅黑" panose="020B0503020204020204" pitchFamily="34" charset="-122"/>
                <a:ea typeface="微软雅黑" panose="020B0503020204020204" pitchFamily="34" charset="-122"/>
              </a:rPr>
              <a:t>50</a:t>
            </a:r>
            <a:r>
              <a:rPr lang="zh-CN" altLang="en-US" sz="1400">
                <a:latin typeface="微软雅黑" panose="020B0503020204020204" pitchFamily="34" charset="-122"/>
                <a:ea typeface="微软雅黑" panose="020B0503020204020204" pitchFamily="34" charset="-122"/>
              </a:rPr>
              <a:t>分位</a:t>
            </a:r>
          </a:p>
          <a:p>
            <a:pPr>
              <a:spcBef>
                <a:spcPct val="0"/>
              </a:spcBef>
            </a:pPr>
            <a:r>
              <a:rPr lang="zh-CN" altLang="en-US" sz="1400">
                <a:latin typeface="微软雅黑" panose="020B0503020204020204" pitchFamily="34" charset="-122"/>
                <a:ea typeface="微软雅黑" panose="020B0503020204020204" pitchFamily="34" charset="-122"/>
              </a:rPr>
              <a:t>（中位值）</a:t>
            </a:r>
            <a:endParaRPr lang="zh-CN" altLang="en-GB" sz="1400">
              <a:latin typeface="微软雅黑" panose="020B0503020204020204" pitchFamily="34" charset="-122"/>
              <a:ea typeface="微软雅黑" panose="020B0503020204020204" pitchFamily="34" charset="-122"/>
            </a:endParaRPr>
          </a:p>
        </p:txBody>
      </p:sp>
      <p:sp>
        <p:nvSpPr>
          <p:cNvPr id="41" name="Text Box 10"/>
          <p:cNvSpPr txBox="1">
            <a:spLocks noChangeArrowheads="1"/>
          </p:cNvSpPr>
          <p:nvPr/>
        </p:nvSpPr>
        <p:spPr bwMode="auto">
          <a:xfrm>
            <a:off x="3015804" y="3194645"/>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en-US" altLang="zh-CN" sz="1400">
                <a:latin typeface="微软雅黑" panose="020B0503020204020204" pitchFamily="34" charset="-122"/>
                <a:ea typeface="微软雅黑" panose="020B0503020204020204" pitchFamily="34" charset="-122"/>
              </a:rPr>
              <a:t>75</a:t>
            </a:r>
            <a:r>
              <a:rPr lang="zh-CN" altLang="en-US" sz="1400">
                <a:latin typeface="微软雅黑" panose="020B0503020204020204" pitchFamily="34" charset="-122"/>
                <a:ea typeface="微软雅黑" panose="020B0503020204020204" pitchFamily="34" charset="-122"/>
              </a:rPr>
              <a:t>分位</a:t>
            </a:r>
            <a:endParaRPr lang="zh-CN" altLang="en-GB" sz="1400">
              <a:latin typeface="微软雅黑" panose="020B0503020204020204" pitchFamily="34" charset="-122"/>
              <a:ea typeface="微软雅黑" panose="020B0503020204020204" pitchFamily="34" charset="-122"/>
            </a:endParaRPr>
          </a:p>
        </p:txBody>
      </p:sp>
      <p:sp>
        <p:nvSpPr>
          <p:cNvPr id="42" name="Oval 11"/>
          <p:cNvSpPr>
            <a:spLocks noChangeArrowheads="1"/>
          </p:cNvSpPr>
          <p:nvPr/>
        </p:nvSpPr>
        <p:spPr bwMode="auto">
          <a:xfrm>
            <a:off x="4146104" y="4040783"/>
            <a:ext cx="177800" cy="176212"/>
          </a:xfrm>
          <a:prstGeom prst="ellipse">
            <a:avLst/>
          </a:prstGeom>
          <a:solidFill>
            <a:schemeClr val="bg2"/>
          </a:solidFill>
          <a:ln w="9525" algn="ctr">
            <a:solidFill>
              <a:schemeClr val="bg2"/>
            </a:solidFill>
            <a:round/>
            <a:headEnd/>
            <a:tailEnd/>
          </a:ln>
        </p:spPr>
        <p:txBody>
          <a:bodyPr wrap="none" tIns="91440" bIns="9144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eaLnBrk="1" hangingPunct="1">
              <a:lnSpc>
                <a:spcPct val="125000"/>
              </a:lnSpc>
              <a:spcBef>
                <a:spcPct val="25000"/>
              </a:spcBef>
              <a:buClr>
                <a:schemeClr val="tx2"/>
              </a:buClr>
              <a:buSzPct val="90000"/>
              <a:buFont typeface="Wingdings" panose="05000000000000000000" pitchFamily="2" charset="2"/>
              <a:buChar char="§"/>
            </a:pP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43" name="Oval 12"/>
          <p:cNvSpPr>
            <a:spLocks noChangeArrowheads="1"/>
          </p:cNvSpPr>
          <p:nvPr/>
        </p:nvSpPr>
        <p:spPr bwMode="auto">
          <a:xfrm>
            <a:off x="6571804" y="4040783"/>
            <a:ext cx="177800" cy="176212"/>
          </a:xfrm>
          <a:prstGeom prst="ellipse">
            <a:avLst/>
          </a:prstGeom>
          <a:solidFill>
            <a:schemeClr val="bg2"/>
          </a:solidFill>
          <a:ln w="9525" algn="ctr">
            <a:solidFill>
              <a:schemeClr val="bg2"/>
            </a:solidFill>
            <a:round/>
            <a:headEnd/>
            <a:tailEnd/>
          </a:ln>
        </p:spPr>
        <p:txBody>
          <a:bodyPr wrap="none" tIns="91440" bIns="91440" anchor="ctr"/>
          <a:lstStyle>
            <a:lvl1pPr marL="228600" indent="-228600" defTabSz="939800">
              <a:spcBef>
                <a:spcPct val="60000"/>
              </a:spcBef>
              <a:buClr>
                <a:schemeClr val="tx1"/>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defTabSz="939800">
              <a:spcBef>
                <a:spcPct val="20000"/>
              </a:spcBef>
              <a:buClr>
                <a:schemeClr val="tx1"/>
              </a:buClr>
              <a:buSzPct val="90000"/>
              <a:buFont typeface="Arial" panose="020B0604020202020204" pitchFamily="34" charset="0"/>
              <a:buChar char="–"/>
              <a:defRPr sz="2000">
                <a:solidFill>
                  <a:schemeClr val="tx1"/>
                </a:solidFill>
                <a:latin typeface="Arial" panose="020B0604020202020204" pitchFamily="34" charset="0"/>
              </a:defRPr>
            </a:lvl2pPr>
            <a:lvl3pPr marL="1143000" indent="-228600" defTabSz="939800">
              <a:spcBef>
                <a:spcPct val="20000"/>
              </a:spcBef>
              <a:buClr>
                <a:schemeClr val="tx1"/>
              </a:buClr>
              <a:buFont typeface="Wingdings" panose="05000000000000000000" pitchFamily="2" charset="2"/>
              <a:buChar char="ú"/>
              <a:defRPr sz="2000">
                <a:solidFill>
                  <a:schemeClr val="tx1"/>
                </a:solidFill>
                <a:latin typeface="Arial" panose="020B0604020202020204" pitchFamily="34" charset="0"/>
              </a:defRPr>
            </a:lvl3pPr>
            <a:lvl4pPr marL="1600200" indent="-228600" defTabSz="939800">
              <a:spcBef>
                <a:spcPct val="20000"/>
              </a:spcBef>
              <a:buClr>
                <a:schemeClr val="tx1"/>
              </a:buClr>
              <a:buSzPct val="90000"/>
              <a:buFont typeface="Arial" panose="020B0604020202020204" pitchFamily="34" charset="0"/>
              <a:buChar char="-"/>
              <a:defRPr sz="2000">
                <a:solidFill>
                  <a:schemeClr val="tx1"/>
                </a:solidFill>
                <a:latin typeface="Arial" panose="020B0604020202020204" pitchFamily="34" charset="0"/>
              </a:defRPr>
            </a:lvl4pPr>
            <a:lvl5pPr marL="2057400" indent="-228600" defTabSz="93980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25000"/>
              </a:lnSpc>
              <a:spcBef>
                <a:spcPct val="25000"/>
              </a:spcBef>
              <a:buClr>
                <a:schemeClr val="tx2"/>
              </a:buClr>
            </a:pPr>
            <a:endParaRPr lang="zh-CN" altLang="en-US" sz="1600">
              <a:latin typeface="微软雅黑" panose="020B0503020204020204" pitchFamily="34" charset="-122"/>
              <a:ea typeface="微软雅黑" panose="020B0503020204020204" pitchFamily="34" charset="-122"/>
            </a:endParaRPr>
          </a:p>
        </p:txBody>
      </p:sp>
      <p:sp>
        <p:nvSpPr>
          <p:cNvPr id="44" name="Text Box 13"/>
          <p:cNvSpPr txBox="1">
            <a:spLocks noChangeArrowheads="1"/>
          </p:cNvSpPr>
          <p:nvPr/>
        </p:nvSpPr>
        <p:spPr bwMode="auto">
          <a:xfrm>
            <a:off x="4641404" y="3931245"/>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a:latin typeface="微软雅黑" panose="020B0503020204020204" pitchFamily="34" charset="-122"/>
                <a:ea typeface="微软雅黑" panose="020B0503020204020204" pitchFamily="34" charset="-122"/>
              </a:rPr>
              <a:t>与市场相符</a:t>
            </a:r>
            <a:endParaRPr lang="zh-CN" altLang="en-GB" sz="1400">
              <a:latin typeface="微软雅黑" panose="020B0503020204020204" pitchFamily="34" charset="-122"/>
              <a:ea typeface="微软雅黑" panose="020B0503020204020204" pitchFamily="34" charset="-122"/>
            </a:endParaRPr>
          </a:p>
        </p:txBody>
      </p:sp>
      <p:sp>
        <p:nvSpPr>
          <p:cNvPr id="45" name="Line 14"/>
          <p:cNvSpPr>
            <a:spLocks noChangeShapeType="1"/>
          </p:cNvSpPr>
          <p:nvPr/>
        </p:nvSpPr>
        <p:spPr bwMode="auto">
          <a:xfrm flipV="1">
            <a:off x="4235004" y="2204045"/>
            <a:ext cx="0" cy="1644650"/>
          </a:xfrm>
          <a:prstGeom prst="line">
            <a:avLst/>
          </a:prstGeom>
          <a:noFill/>
          <a:ln w="28575">
            <a:solidFill>
              <a:schemeClr val="accent1"/>
            </a:solidFill>
            <a:round/>
            <a:headEnd/>
            <a:tailEnd type="stealth" w="lg" len="lg"/>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46" name="Rectangle 15"/>
          <p:cNvSpPr>
            <a:spLocks noChangeArrowheads="1"/>
          </p:cNvSpPr>
          <p:nvPr/>
        </p:nvSpPr>
        <p:spPr bwMode="auto">
          <a:xfrm>
            <a:off x="4422329" y="1792883"/>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zh-CN" altLang="en-US" sz="1400" b="1">
                <a:latin typeface="微软雅黑" panose="020B0503020204020204" pitchFamily="34" charset="-122"/>
                <a:ea typeface="微软雅黑" panose="020B0503020204020204" pitchFamily="34" charset="-122"/>
              </a:rPr>
              <a:t>内部因素</a:t>
            </a:r>
            <a:endParaRPr lang="en-GB" altLang="zh-CN" sz="1400" b="1">
              <a:latin typeface="微软雅黑" panose="020B0503020204020204" pitchFamily="34" charset="-122"/>
              <a:ea typeface="微软雅黑" panose="020B0503020204020204" pitchFamily="34" charset="-122"/>
            </a:endParaRPr>
          </a:p>
        </p:txBody>
      </p:sp>
      <p:sp>
        <p:nvSpPr>
          <p:cNvPr id="47" name="Rectangle 16"/>
          <p:cNvSpPr>
            <a:spLocks noChangeArrowheads="1"/>
          </p:cNvSpPr>
          <p:nvPr/>
        </p:nvSpPr>
        <p:spPr bwMode="auto">
          <a:xfrm>
            <a:off x="4422329" y="2173883"/>
            <a:ext cx="20637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77800" indent="-177800"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FontTx/>
              <a:buChar char="•"/>
            </a:pPr>
            <a:r>
              <a:rPr lang="zh-CN" altLang="en-US">
                <a:latin typeface="微软雅黑" panose="020B0503020204020204" pitchFamily="34" charset="-122"/>
                <a:ea typeface="微软雅黑" panose="020B0503020204020204" pitchFamily="34" charset="-122"/>
              </a:rPr>
              <a:t>高赢利</a:t>
            </a:r>
          </a:p>
          <a:p>
            <a:pPr algn="l">
              <a:spcBef>
                <a:spcPct val="0"/>
              </a:spcBef>
              <a:buFontTx/>
              <a:buChar char="•"/>
            </a:pPr>
            <a:r>
              <a:rPr lang="zh-CN" altLang="en-US">
                <a:latin typeface="微软雅黑" panose="020B0503020204020204" pitchFamily="34" charset="-122"/>
                <a:ea typeface="微软雅黑" panose="020B0503020204020204" pitchFamily="34" charset="-122"/>
              </a:rPr>
              <a:t>公司进入一新环境或一新市场</a:t>
            </a:r>
          </a:p>
          <a:p>
            <a:pPr algn="l">
              <a:spcBef>
                <a:spcPct val="0"/>
              </a:spcBef>
              <a:buFontTx/>
              <a:buChar char="•"/>
            </a:pPr>
            <a:r>
              <a:rPr lang="zh-CN" altLang="en-US">
                <a:latin typeface="微软雅黑" panose="020B0503020204020204" pitchFamily="34" charset="-122"/>
                <a:ea typeface="微软雅黑" panose="020B0503020204020204" pitchFamily="34" charset="-122"/>
              </a:rPr>
              <a:t>人员规模扩大</a:t>
            </a:r>
          </a:p>
          <a:p>
            <a:pPr algn="l">
              <a:spcBef>
                <a:spcPct val="0"/>
              </a:spcBef>
              <a:buFontTx/>
              <a:buChar char="•"/>
            </a:pPr>
            <a:r>
              <a:rPr lang="zh-CN" altLang="en-US">
                <a:latin typeface="微软雅黑" panose="020B0503020204020204" pitchFamily="34" charset="-122"/>
                <a:ea typeface="微软雅黑" panose="020B0503020204020204" pitchFamily="34" charset="-122"/>
              </a:rPr>
              <a:t>人员流失率高</a:t>
            </a:r>
          </a:p>
          <a:p>
            <a:pPr algn="l">
              <a:spcBef>
                <a:spcPct val="0"/>
              </a:spcBef>
              <a:buFontTx/>
              <a:buChar char="•"/>
            </a:pPr>
            <a:r>
              <a:rPr lang="zh-CN" altLang="en-US">
                <a:latin typeface="微软雅黑" panose="020B0503020204020204" pitchFamily="34" charset="-122"/>
                <a:ea typeface="微软雅黑" panose="020B0503020204020204" pitchFamily="34" charset="-122"/>
              </a:rPr>
              <a:t>需要吸引高质量人才</a:t>
            </a:r>
          </a:p>
          <a:p>
            <a:pPr algn="l">
              <a:spcBef>
                <a:spcPct val="0"/>
              </a:spcBef>
              <a:buFontTx/>
              <a:buChar char="•"/>
            </a:pPr>
            <a:r>
              <a:rPr lang="zh-CN" altLang="en-US">
                <a:latin typeface="微软雅黑" panose="020B0503020204020204" pitchFamily="34" charset="-122"/>
                <a:ea typeface="微软雅黑" panose="020B0503020204020204" pitchFamily="34" charset="-122"/>
              </a:rPr>
              <a:t>工作前景不明朗</a:t>
            </a:r>
          </a:p>
          <a:p>
            <a:pPr algn="l">
              <a:spcBef>
                <a:spcPct val="0"/>
              </a:spcBef>
              <a:buFontTx/>
              <a:buChar char="•"/>
            </a:pPr>
            <a:r>
              <a:rPr lang="zh-CN" altLang="en-US">
                <a:latin typeface="微软雅黑" panose="020B0503020204020204" pitchFamily="34" charset="-122"/>
                <a:ea typeface="微软雅黑" panose="020B0503020204020204" pitchFamily="34" charset="-122"/>
              </a:rPr>
              <a:t>缺乏职业发展机会</a:t>
            </a:r>
            <a:endParaRPr lang="zh-CN" altLang="en-GB">
              <a:latin typeface="微软雅黑" panose="020B0503020204020204" pitchFamily="34" charset="-122"/>
              <a:ea typeface="微软雅黑" panose="020B0503020204020204" pitchFamily="34" charset="-122"/>
            </a:endParaRPr>
          </a:p>
        </p:txBody>
      </p:sp>
      <p:sp>
        <p:nvSpPr>
          <p:cNvPr id="48" name="Line 17"/>
          <p:cNvSpPr>
            <a:spLocks noChangeShapeType="1"/>
          </p:cNvSpPr>
          <p:nvPr/>
        </p:nvSpPr>
        <p:spPr bwMode="auto">
          <a:xfrm>
            <a:off x="4235004" y="3880445"/>
            <a:ext cx="4772025"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49" name="Line 18"/>
          <p:cNvSpPr>
            <a:spLocks noChangeShapeType="1"/>
          </p:cNvSpPr>
          <p:nvPr/>
        </p:nvSpPr>
        <p:spPr bwMode="auto">
          <a:xfrm flipV="1">
            <a:off x="6660704" y="2204045"/>
            <a:ext cx="0" cy="1644650"/>
          </a:xfrm>
          <a:prstGeom prst="line">
            <a:avLst/>
          </a:prstGeom>
          <a:noFill/>
          <a:ln w="28575">
            <a:solidFill>
              <a:schemeClr val="accent1"/>
            </a:solidFill>
            <a:round/>
            <a:headEnd/>
            <a:tailEnd type="stealth" w="lg" len="lg"/>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50" name="Rectangle 19"/>
          <p:cNvSpPr>
            <a:spLocks noChangeArrowheads="1"/>
          </p:cNvSpPr>
          <p:nvPr/>
        </p:nvSpPr>
        <p:spPr bwMode="auto">
          <a:xfrm>
            <a:off x="6848029" y="1792883"/>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r>
              <a:rPr lang="zh-CN" altLang="en-US" sz="1400" b="1">
                <a:latin typeface="微软雅黑" panose="020B0503020204020204" pitchFamily="34" charset="-122"/>
                <a:ea typeface="微软雅黑" panose="020B0503020204020204" pitchFamily="34" charset="-122"/>
              </a:rPr>
              <a:t>外部因素</a:t>
            </a:r>
            <a:endParaRPr lang="en-GB" altLang="zh-CN" sz="1400" b="1">
              <a:latin typeface="微软雅黑" panose="020B0503020204020204" pitchFamily="34" charset="-122"/>
              <a:ea typeface="微软雅黑" panose="020B0503020204020204" pitchFamily="34" charset="-122"/>
            </a:endParaRPr>
          </a:p>
        </p:txBody>
      </p:sp>
      <p:sp>
        <p:nvSpPr>
          <p:cNvPr id="51" name="Rectangle 20"/>
          <p:cNvSpPr>
            <a:spLocks noChangeArrowheads="1"/>
          </p:cNvSpPr>
          <p:nvPr/>
        </p:nvSpPr>
        <p:spPr bwMode="auto">
          <a:xfrm>
            <a:off x="6848029" y="2173883"/>
            <a:ext cx="2063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77800" indent="-177800"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25000"/>
              </a:spcBef>
              <a:buFontTx/>
              <a:buChar char="•"/>
            </a:pPr>
            <a:r>
              <a:rPr lang="zh-CN" altLang="en-US">
                <a:latin typeface="微软雅黑" panose="020B0503020204020204" pitchFamily="34" charset="-122"/>
                <a:ea typeface="微软雅黑" panose="020B0503020204020204" pitchFamily="34" charset="-122"/>
              </a:rPr>
              <a:t>在业内对具备某些技能、经验的人才需求大</a:t>
            </a:r>
          </a:p>
          <a:p>
            <a:pPr algn="l">
              <a:spcBef>
                <a:spcPct val="25000"/>
              </a:spcBef>
              <a:buFontTx/>
              <a:buChar char="•"/>
            </a:pPr>
            <a:r>
              <a:rPr lang="zh-CN" altLang="en-US">
                <a:latin typeface="微软雅黑" panose="020B0503020204020204" pitchFamily="34" charset="-122"/>
                <a:ea typeface="微软雅黑" panose="020B0503020204020204" pitchFamily="34" charset="-122"/>
              </a:rPr>
              <a:t>人才竞争激烈</a:t>
            </a:r>
          </a:p>
          <a:p>
            <a:pPr algn="l">
              <a:spcBef>
                <a:spcPct val="25000"/>
              </a:spcBef>
              <a:buFontTx/>
              <a:buChar char="•"/>
            </a:pPr>
            <a:r>
              <a:rPr lang="zh-CN" altLang="en-US">
                <a:latin typeface="微软雅黑" panose="020B0503020204020204" pitchFamily="34" charset="-122"/>
                <a:ea typeface="微软雅黑" panose="020B0503020204020204" pitchFamily="34" charset="-122"/>
              </a:rPr>
              <a:t>比对公司其一般的薪酬定位</a:t>
            </a:r>
            <a:endParaRPr lang="zh-CN" altLang="en-GB">
              <a:latin typeface="微软雅黑" panose="020B0503020204020204" pitchFamily="34" charset="-122"/>
              <a:ea typeface="微软雅黑" panose="020B0503020204020204" pitchFamily="34" charset="-122"/>
            </a:endParaRPr>
          </a:p>
        </p:txBody>
      </p:sp>
      <p:sp>
        <p:nvSpPr>
          <p:cNvPr id="52" name="Line 21"/>
          <p:cNvSpPr>
            <a:spLocks noChangeShapeType="1"/>
          </p:cNvSpPr>
          <p:nvPr/>
        </p:nvSpPr>
        <p:spPr bwMode="auto">
          <a:xfrm>
            <a:off x="4235004" y="4401145"/>
            <a:ext cx="0" cy="1644650"/>
          </a:xfrm>
          <a:prstGeom prst="line">
            <a:avLst/>
          </a:prstGeom>
          <a:noFill/>
          <a:ln w="28575">
            <a:solidFill>
              <a:schemeClr val="accent1"/>
            </a:solidFill>
            <a:round/>
            <a:headEnd/>
            <a:tailEnd type="stealth" w="lg" len="lg"/>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53" name="Line 22"/>
          <p:cNvSpPr>
            <a:spLocks noChangeShapeType="1"/>
          </p:cNvSpPr>
          <p:nvPr/>
        </p:nvSpPr>
        <p:spPr bwMode="auto">
          <a:xfrm>
            <a:off x="6660704" y="4401145"/>
            <a:ext cx="0" cy="1644650"/>
          </a:xfrm>
          <a:prstGeom prst="line">
            <a:avLst/>
          </a:prstGeom>
          <a:noFill/>
          <a:ln w="28575">
            <a:solidFill>
              <a:schemeClr val="accent1"/>
            </a:solidFill>
            <a:round/>
            <a:headEnd/>
            <a:tailEnd type="stealth" w="lg" len="lg"/>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54" name="Line 23"/>
          <p:cNvSpPr>
            <a:spLocks noChangeShapeType="1"/>
          </p:cNvSpPr>
          <p:nvPr/>
        </p:nvSpPr>
        <p:spPr bwMode="auto">
          <a:xfrm>
            <a:off x="4235004" y="4363045"/>
            <a:ext cx="4772025"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tIns="91440" bIns="91440" anchor="ctr"/>
          <a:lstStyle/>
          <a:p>
            <a:endParaRPr lang="zh-CN" altLang="en-US">
              <a:latin typeface="微软雅黑" panose="020B0503020204020204" pitchFamily="34" charset="-122"/>
              <a:ea typeface="微软雅黑" panose="020B0503020204020204" pitchFamily="34" charset="-122"/>
            </a:endParaRPr>
          </a:p>
        </p:txBody>
      </p:sp>
      <p:sp>
        <p:nvSpPr>
          <p:cNvPr id="55" name="Text Box 24"/>
          <p:cNvSpPr txBox="1">
            <a:spLocks noChangeArrowheads="1"/>
          </p:cNvSpPr>
          <p:nvPr/>
        </p:nvSpPr>
        <p:spPr bwMode="auto">
          <a:xfrm>
            <a:off x="2672904" y="5912445"/>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a:latin typeface="微软雅黑" panose="020B0503020204020204" pitchFamily="34" charset="-122"/>
                <a:ea typeface="微软雅黑" panose="020B0503020204020204" pitchFamily="34" charset="-122"/>
              </a:rPr>
              <a:t>岗位价值</a:t>
            </a:r>
            <a:endParaRPr lang="zh-CN" altLang="en-GB" sz="1400">
              <a:latin typeface="微软雅黑" panose="020B0503020204020204" pitchFamily="34" charset="-122"/>
              <a:ea typeface="微软雅黑" panose="020B0503020204020204" pitchFamily="34" charset="-122"/>
            </a:endParaRPr>
          </a:p>
        </p:txBody>
      </p:sp>
      <p:sp>
        <p:nvSpPr>
          <p:cNvPr id="56" name="Text Box 25"/>
          <p:cNvSpPr txBox="1">
            <a:spLocks noChangeArrowheads="1"/>
          </p:cNvSpPr>
          <p:nvPr/>
        </p:nvSpPr>
        <p:spPr bwMode="auto">
          <a:xfrm>
            <a:off x="107504" y="2458045"/>
            <a:ext cx="124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a:latin typeface="微软雅黑" panose="020B0503020204020204" pitchFamily="34" charset="-122"/>
                <a:ea typeface="微软雅黑" panose="020B0503020204020204" pitchFamily="34" charset="-122"/>
              </a:rPr>
              <a:t>固定薪酬</a:t>
            </a:r>
          </a:p>
          <a:p>
            <a:pPr>
              <a:spcBef>
                <a:spcPct val="0"/>
              </a:spcBef>
            </a:pPr>
            <a:r>
              <a:rPr lang="zh-CN" altLang="en-US" sz="1400">
                <a:latin typeface="微软雅黑" panose="020B0503020204020204" pitchFamily="34" charset="-122"/>
                <a:ea typeface="微软雅黑" panose="020B0503020204020204" pitchFamily="34" charset="-122"/>
              </a:rPr>
              <a:t>水平</a:t>
            </a:r>
            <a:endParaRPr lang="zh-CN" altLang="en-GB" sz="1400">
              <a:latin typeface="微软雅黑" panose="020B0503020204020204" pitchFamily="34" charset="-122"/>
              <a:ea typeface="微软雅黑" panose="020B0503020204020204" pitchFamily="34" charset="-122"/>
            </a:endParaRPr>
          </a:p>
        </p:txBody>
      </p:sp>
      <p:sp>
        <p:nvSpPr>
          <p:cNvPr id="57" name="Rectangle 26"/>
          <p:cNvSpPr>
            <a:spLocks noChangeArrowheads="1"/>
          </p:cNvSpPr>
          <p:nvPr/>
        </p:nvSpPr>
        <p:spPr bwMode="auto">
          <a:xfrm>
            <a:off x="4422329" y="4459883"/>
            <a:ext cx="20637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77800" indent="-177800"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FontTx/>
              <a:buChar char="•"/>
            </a:pPr>
            <a:r>
              <a:rPr lang="zh-CN" altLang="en-US">
                <a:latin typeface="微软雅黑" panose="020B0503020204020204" pitchFamily="34" charset="-122"/>
                <a:ea typeface="微软雅黑" panose="020B0503020204020204" pitchFamily="34" charset="-122"/>
              </a:rPr>
              <a:t>赢利水平低</a:t>
            </a:r>
          </a:p>
          <a:p>
            <a:pPr algn="l">
              <a:spcBef>
                <a:spcPct val="0"/>
              </a:spcBef>
              <a:buFontTx/>
              <a:buChar char="•"/>
            </a:pPr>
            <a:r>
              <a:rPr lang="zh-CN" altLang="en-US">
                <a:latin typeface="微软雅黑" panose="020B0503020204020204" pitchFamily="34" charset="-122"/>
                <a:ea typeface="微软雅黑" panose="020B0503020204020204" pitchFamily="34" charset="-122"/>
              </a:rPr>
              <a:t>稳定的增长</a:t>
            </a:r>
          </a:p>
          <a:p>
            <a:pPr algn="l">
              <a:spcBef>
                <a:spcPct val="0"/>
              </a:spcBef>
              <a:buFontTx/>
              <a:buChar char="•"/>
            </a:pPr>
            <a:r>
              <a:rPr lang="zh-CN" altLang="en-US">
                <a:latin typeface="微软雅黑" panose="020B0503020204020204" pitchFamily="34" charset="-122"/>
                <a:ea typeface="微软雅黑" panose="020B0503020204020204" pitchFamily="34" charset="-122"/>
              </a:rPr>
              <a:t>人员规模缩减</a:t>
            </a:r>
          </a:p>
          <a:p>
            <a:pPr algn="l">
              <a:spcBef>
                <a:spcPct val="0"/>
              </a:spcBef>
              <a:buFontTx/>
              <a:buChar char="•"/>
            </a:pPr>
            <a:r>
              <a:rPr lang="zh-CN" altLang="en-US">
                <a:latin typeface="微软雅黑" panose="020B0503020204020204" pitchFamily="34" charset="-122"/>
                <a:ea typeface="微软雅黑" panose="020B0503020204020204" pitchFamily="34" charset="-122"/>
              </a:rPr>
              <a:t>人员流失率低</a:t>
            </a:r>
          </a:p>
          <a:p>
            <a:pPr algn="l">
              <a:spcBef>
                <a:spcPct val="0"/>
              </a:spcBef>
              <a:buFontTx/>
              <a:buChar char="•"/>
            </a:pPr>
            <a:r>
              <a:rPr lang="zh-CN" altLang="en-US">
                <a:latin typeface="微软雅黑" panose="020B0503020204020204" pitchFamily="34" charset="-122"/>
                <a:ea typeface="微软雅黑" panose="020B0503020204020204" pitchFamily="34" charset="-122"/>
              </a:rPr>
              <a:t>满足于目前高效的团队</a:t>
            </a:r>
          </a:p>
          <a:p>
            <a:pPr algn="l">
              <a:spcBef>
                <a:spcPct val="0"/>
              </a:spcBef>
              <a:buFontTx/>
              <a:buChar char="•"/>
            </a:pPr>
            <a:r>
              <a:rPr lang="zh-CN" altLang="en-US">
                <a:latin typeface="微软雅黑" panose="020B0503020204020204" pitchFamily="34" charset="-122"/>
                <a:ea typeface="微软雅黑" panose="020B0503020204020204" pitchFamily="34" charset="-122"/>
              </a:rPr>
              <a:t>工作前景明朗稳定</a:t>
            </a:r>
          </a:p>
          <a:p>
            <a:pPr algn="l">
              <a:spcBef>
                <a:spcPct val="0"/>
              </a:spcBef>
              <a:buFontTx/>
              <a:buChar char="•"/>
            </a:pPr>
            <a:r>
              <a:rPr lang="zh-CN" altLang="en-US">
                <a:latin typeface="微软雅黑" panose="020B0503020204020204" pitchFamily="34" charset="-122"/>
                <a:ea typeface="微软雅黑" panose="020B0503020204020204" pitchFamily="34" charset="-122"/>
              </a:rPr>
              <a:t>职业发展机会多</a:t>
            </a:r>
          </a:p>
          <a:p>
            <a:pPr algn="l">
              <a:spcBef>
                <a:spcPct val="0"/>
              </a:spcBef>
              <a:buFontTx/>
              <a:buChar char="•"/>
            </a:pPr>
            <a:endParaRPr lang="zh-CN" altLang="en-US">
              <a:latin typeface="微软雅黑" panose="020B0503020204020204" pitchFamily="34" charset="-122"/>
              <a:ea typeface="微软雅黑" panose="020B0503020204020204" pitchFamily="34" charset="-122"/>
            </a:endParaRPr>
          </a:p>
        </p:txBody>
      </p:sp>
      <p:sp>
        <p:nvSpPr>
          <p:cNvPr id="58" name="Rectangle 27"/>
          <p:cNvSpPr>
            <a:spLocks noChangeArrowheads="1"/>
          </p:cNvSpPr>
          <p:nvPr/>
        </p:nvSpPr>
        <p:spPr bwMode="auto">
          <a:xfrm>
            <a:off x="6848029" y="4459883"/>
            <a:ext cx="20637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77800" indent="-177800"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25000"/>
              </a:spcBef>
              <a:buFontTx/>
              <a:buChar char="•"/>
            </a:pPr>
            <a:r>
              <a:rPr lang="zh-CN" altLang="en-US">
                <a:latin typeface="微软雅黑" panose="020B0503020204020204" pitchFamily="34" charset="-122"/>
                <a:ea typeface="微软雅黑" panose="020B0503020204020204" pitchFamily="34" charset="-122"/>
              </a:rPr>
              <a:t>在业内对具备某些技能、经验的人才供应充裕</a:t>
            </a:r>
          </a:p>
          <a:p>
            <a:pPr algn="l">
              <a:spcBef>
                <a:spcPct val="25000"/>
              </a:spcBef>
              <a:buFontTx/>
              <a:buChar char="•"/>
            </a:pPr>
            <a:r>
              <a:rPr lang="zh-CN" altLang="en-US">
                <a:latin typeface="微软雅黑" panose="020B0503020204020204" pitchFamily="34" charset="-122"/>
                <a:ea typeface="微软雅黑" panose="020B0503020204020204" pitchFamily="34" charset="-122"/>
              </a:rPr>
              <a:t>人才竞争并不激烈</a:t>
            </a:r>
          </a:p>
          <a:p>
            <a:pPr algn="l">
              <a:spcBef>
                <a:spcPct val="25000"/>
              </a:spcBef>
              <a:buFontTx/>
              <a:buChar char="•"/>
            </a:pPr>
            <a:r>
              <a:rPr lang="zh-CN" altLang="en-US">
                <a:latin typeface="微软雅黑" panose="020B0503020204020204" pitchFamily="34" charset="-122"/>
                <a:ea typeface="微软雅黑" panose="020B0503020204020204" pitchFamily="34" charset="-122"/>
              </a:rPr>
              <a:t>比对公司其一般的薪酬定位</a:t>
            </a:r>
            <a:endParaRPr lang="zh-CN" altLang="en-GB">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Rot="1" noChangeArrowheads="1"/>
          </p:cNvSpPr>
          <p:nvPr/>
        </p:nvSpPr>
        <p:spPr bwMode="auto">
          <a:xfrm>
            <a:off x="251520" y="260648"/>
            <a:ext cx="3624485" cy="838200"/>
          </a:xfrm>
          <a:prstGeom prst="rect">
            <a:avLst/>
          </a:prstGeom>
          <a:noFill/>
          <a:ln>
            <a:noFill/>
          </a:ln>
          <a:extLst/>
        </p:spPr>
        <p:txBody>
          <a:bodyPr anchor="ctr"/>
          <a:lstStyle/>
          <a:p>
            <a:pPr eaLnBrk="1" hangingPunct="1">
              <a:defRPr/>
            </a:pPr>
            <a:r>
              <a:rPr kumimoji="1"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不同的提成模式设计</a:t>
            </a:r>
            <a:endParaRPr kumimoji="1" lang="zh-CN" altLang="en-US" sz="2400" b="1" dirty="0">
              <a:solidFill>
                <a:schemeClr val="tx2">
                  <a:lumMod val="50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323528" y="1124744"/>
          <a:ext cx="8136903" cy="5308299"/>
        </p:xfrm>
        <a:graphic>
          <a:graphicData uri="http://schemas.openxmlformats.org/drawingml/2006/table">
            <a:tbl>
              <a:tblPr firstRow="1" bandRow="1">
                <a:tableStyleId>{5C22544A-7EE6-4342-B048-85BDC9FD1C3A}</a:tableStyleId>
              </a:tblPr>
              <a:tblGrid>
                <a:gridCol w="678625"/>
                <a:gridCol w="1252165"/>
                <a:gridCol w="1930791"/>
                <a:gridCol w="2551402"/>
                <a:gridCol w="1723920"/>
              </a:tblGrid>
              <a:tr h="370733">
                <a:tc>
                  <a:txBody>
                    <a:bodyPr/>
                    <a:lstStyle/>
                    <a:p>
                      <a:pPr algn="ctr"/>
                      <a:r>
                        <a:rPr lang="zh-CN" altLang="en-US" sz="1200" dirty="0" smtClean="0">
                          <a:latin typeface="微软雅黑" panose="020B0503020204020204" pitchFamily="34" charset="-122"/>
                          <a:ea typeface="微软雅黑" panose="020B0503020204020204" pitchFamily="34" charset="-122"/>
                        </a:rPr>
                        <a:t>结 构</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pPr algn="ctr"/>
                      <a:r>
                        <a:rPr lang="zh-CN" altLang="en-US" sz="1200" dirty="0" smtClean="0">
                          <a:latin typeface="微软雅黑" panose="020B0503020204020204" pitchFamily="34" charset="-122"/>
                          <a:ea typeface="微软雅黑" panose="020B0503020204020204" pitchFamily="34" charset="-122"/>
                        </a:rPr>
                        <a:t>设计方向</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pPr algn="ctr"/>
                      <a:r>
                        <a:rPr lang="zh-CN" altLang="en-US" sz="1200" dirty="0" smtClean="0">
                          <a:latin typeface="微软雅黑" panose="020B0503020204020204" pitchFamily="34" charset="-122"/>
                          <a:ea typeface="微软雅黑" panose="020B0503020204020204" pitchFamily="34" charset="-122"/>
                        </a:rPr>
                        <a:t>适用对象</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pPr algn="ctr"/>
                      <a:r>
                        <a:rPr lang="zh-CN" altLang="en-US" sz="1200" dirty="0" smtClean="0">
                          <a:latin typeface="微软雅黑" panose="020B0503020204020204" pitchFamily="34" charset="-122"/>
                          <a:ea typeface="微软雅黑" panose="020B0503020204020204" pitchFamily="34" charset="-122"/>
                        </a:rPr>
                        <a:t>目 的</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pPr algn="ctr"/>
                      <a:r>
                        <a:rPr lang="zh-CN" altLang="en-US" sz="1200" dirty="0" smtClean="0">
                          <a:latin typeface="微软雅黑" panose="020B0503020204020204" pitchFamily="34" charset="-122"/>
                          <a:ea typeface="微软雅黑" panose="020B0503020204020204" pitchFamily="34" charset="-122"/>
                        </a:rPr>
                        <a:t>风险点</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rowSpan="3">
                  <a:txBody>
                    <a:bodyPr/>
                    <a:lstStyle/>
                    <a:p>
                      <a:r>
                        <a:rPr lang="zh-CN" altLang="en-US" sz="1200" dirty="0" smtClean="0">
                          <a:latin typeface="微软雅黑" panose="020B0503020204020204" pitchFamily="34" charset="-122"/>
                          <a:ea typeface="微软雅黑" panose="020B0503020204020204" pitchFamily="34" charset="-122"/>
                        </a:rPr>
                        <a:t>底薪</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无责任底薪</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新团队、新人</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宋体" panose="02010600030101010101" pitchFamily="2" charset="-122"/>
                          <a:ea typeface="宋体" panose="02010600030101010101" pitchFamily="2" charset="-122"/>
                        </a:rPr>
                        <a:t>∕</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员工压力感不足</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vMerge="1">
                  <a:txBody>
                    <a:bodyPr/>
                    <a:lstStyle/>
                    <a:p>
                      <a:endParaRPr lang="zh-CN" altLang="en-US"/>
                    </a:p>
                  </a:txBody>
                  <a:tcPr/>
                </a:tc>
                <a:tc>
                  <a:txBody>
                    <a:bodyPr/>
                    <a:lstStyle/>
                    <a:p>
                      <a:r>
                        <a:rPr lang="zh-CN" altLang="en-US" sz="1200" dirty="0" smtClean="0">
                          <a:latin typeface="微软雅黑" panose="020B0503020204020204" pitchFamily="34" charset="-122"/>
                          <a:ea typeface="微软雅黑" panose="020B0503020204020204" pitchFamily="34" charset="-122"/>
                        </a:rPr>
                        <a:t>有责任底薪</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成熟的业务模式及产品</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底薪区分能力</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304776">
                <a:tc vMerge="1">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底薪与能力挂钩，分级</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有较明确的能力分级</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吸引人才</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rowSpan="5">
                  <a:txBody>
                    <a:bodyPr/>
                    <a:lstStyle/>
                    <a:p>
                      <a:r>
                        <a:rPr lang="zh-CN" altLang="en-US" sz="1200" dirty="0" smtClean="0">
                          <a:latin typeface="微软雅黑" panose="020B0503020204020204" pitchFamily="34" charset="-122"/>
                          <a:ea typeface="微软雅黑" panose="020B0503020204020204" pitchFamily="34" charset="-122"/>
                        </a:rPr>
                        <a:t>提成</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一刀切模式</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平台化销售公司，对个人能力依赖不大。</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宋体" panose="02010600030101010101" pitchFamily="2" charset="-122"/>
                          <a:ea typeface="宋体" panose="02010600030101010101" pitchFamily="2" charset="-122"/>
                        </a:rPr>
                        <a:t>∕</a:t>
                      </a:r>
                      <a:endParaRPr lang="zh-CN" altLang="en-US" sz="1200" dirty="0" smtClean="0">
                        <a:latin typeface="微软雅黑" panose="020B0503020204020204" pitchFamily="34" charset="-122"/>
                        <a:ea typeface="微软雅黑" panose="020B0503020204020204" pitchFamily="34" charset="-122"/>
                      </a:endParaRPr>
                    </a:p>
                  </a:txBody>
                  <a:tcPr marL="91436" marR="91436" marT="45709" marB="45709" anchor="ctr"/>
                </a:tc>
                <a:tc>
                  <a:txBody>
                    <a:bodyPr/>
                    <a:lstStyle/>
                    <a:p>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vMerge="1">
                  <a:txBody>
                    <a:bodyPr/>
                    <a:lstStyle/>
                    <a:p>
                      <a:endParaRPr lang="zh-CN" altLang="en-US"/>
                    </a:p>
                  </a:txBody>
                  <a:tcPr/>
                </a:tc>
                <a:tc>
                  <a:txBody>
                    <a:bodyPr/>
                    <a:lstStyle/>
                    <a:p>
                      <a:r>
                        <a:rPr lang="zh-CN" altLang="en-US" sz="1200" dirty="0" smtClean="0">
                          <a:latin typeface="微软雅黑" panose="020B0503020204020204" pitchFamily="34" charset="-122"/>
                          <a:ea typeface="微软雅黑" panose="020B0503020204020204" pitchFamily="34" charset="-122"/>
                        </a:rPr>
                        <a:t>分梯度模式</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对销售人员能力有较高要求</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强激励，导向冲锋</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endParaRPr lang="zh-CN" altLang="en-US" sz="1200">
                        <a:latin typeface="微软雅黑" panose="020B0503020204020204" pitchFamily="34" charset="-122"/>
                        <a:ea typeface="微软雅黑" panose="020B0503020204020204" pitchFamily="34" charset="-122"/>
                      </a:endParaRPr>
                    </a:p>
                  </a:txBody>
                  <a:tcPr marL="91436" marR="91436" marT="45709" marB="45709" anchor="ctr"/>
                </a:tc>
              </a:tr>
              <a:tr h="1205112">
                <a:tc vMerge="1">
                  <a:txBody>
                    <a:bodyPr/>
                    <a:lstStyle/>
                    <a:p>
                      <a:endParaRPr lang="zh-CN" altLang="en-US"/>
                    </a:p>
                  </a:txBody>
                  <a:tcPr/>
                </a:tc>
                <a:tc>
                  <a:txBody>
                    <a:bodyPr/>
                    <a:lstStyle/>
                    <a:p>
                      <a:r>
                        <a:rPr lang="zh-CN" altLang="en-US" sz="1200" dirty="0" smtClean="0">
                          <a:latin typeface="微软雅黑" panose="020B0503020204020204" pitchFamily="34" charset="-122"/>
                          <a:ea typeface="微软雅黑" panose="020B0503020204020204" pitchFamily="34" charset="-122"/>
                        </a:rPr>
                        <a:t>区分模式（产品区分、客户区分、区域区分）</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成立时间较久，业绩较为成熟</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产品区分：按公司要求引导产品销售，如自主品牌与代工模式；</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客户区分：新老客户，自主开发客户与公司客户、批发性客户与零售类客户</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区域：指定区域战略重点区域，新开发区域</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vMerge="1">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销售额提成</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打包，做总量</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注重增量，做高销售额</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为做高销售低价倾销</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r h="518135">
                <a:tc vMerge="1">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毛利提成 </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毛利率特别低的产品与销售</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保持在要求的赢利水平内</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c>
                  <a:txBody>
                    <a:bodyPr/>
                    <a:lstStyle/>
                    <a:p>
                      <a:r>
                        <a:rPr lang="zh-CN" altLang="en-US" sz="1200" dirty="0" smtClean="0">
                          <a:latin typeface="微软雅黑" panose="020B0503020204020204" pitchFamily="34" charset="-122"/>
                          <a:ea typeface="微软雅黑" panose="020B0503020204020204" pitchFamily="34" charset="-122"/>
                        </a:rPr>
                        <a:t>需平衡战略客户的关系</a:t>
                      </a:r>
                      <a:endParaRPr lang="zh-CN" altLang="en-US" sz="1200" dirty="0">
                        <a:latin typeface="微软雅黑" panose="020B0503020204020204" pitchFamily="34" charset="-122"/>
                        <a:ea typeface="微软雅黑" panose="020B0503020204020204" pitchFamily="34" charset="-122"/>
                      </a:endParaRPr>
                    </a:p>
                  </a:txBody>
                  <a:tcPr marL="91436" marR="91436" marT="45709" marB="45709" anchor="ct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83568" y="629816"/>
            <a:ext cx="2973016" cy="494928"/>
          </a:xfrm>
          <a:prstGeom prst="rect">
            <a:avLst/>
          </a:prstGeom>
        </p:spPr>
        <p:txBody>
          <a:bodyPr>
            <a:normAutofit/>
          </a:bodyPr>
          <a:lstStyle/>
          <a:p>
            <a:pPr lvl="0">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不同的提成模式设计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graphicFrame>
        <p:nvGraphicFramePr>
          <p:cNvPr id="3" name="表格 2"/>
          <p:cNvGraphicFramePr>
            <a:graphicFrameLocks noGrp="1"/>
          </p:cNvGraphicFramePr>
          <p:nvPr/>
        </p:nvGraphicFramePr>
        <p:xfrm>
          <a:off x="683568" y="1268760"/>
          <a:ext cx="8064895" cy="2992437"/>
        </p:xfrm>
        <a:graphic>
          <a:graphicData uri="http://schemas.openxmlformats.org/drawingml/2006/table">
            <a:tbl>
              <a:tblPr firstRow="1" bandRow="1">
                <a:tableStyleId>{5C22544A-7EE6-4342-B048-85BDC9FD1C3A}</a:tableStyleId>
              </a:tblPr>
              <a:tblGrid>
                <a:gridCol w="1066972"/>
                <a:gridCol w="2158987"/>
                <a:gridCol w="1824784"/>
                <a:gridCol w="1466344"/>
                <a:gridCol w="1547808"/>
              </a:tblGrid>
              <a:tr h="370879">
                <a:tc>
                  <a:txBody>
                    <a:bodyPr/>
                    <a:lstStyle/>
                    <a:p>
                      <a:pPr algn="ctr"/>
                      <a:r>
                        <a:rPr lang="zh-CN" altLang="en-US" sz="1200" dirty="0" smtClean="0">
                          <a:latin typeface="微软雅黑" panose="020B0503020204020204" pitchFamily="34" charset="-122"/>
                          <a:ea typeface="微软雅黑" panose="020B0503020204020204" pitchFamily="34" charset="-122"/>
                        </a:rPr>
                        <a:t>结 构</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pPr algn="ctr"/>
                      <a:r>
                        <a:rPr lang="zh-CN" altLang="en-US" sz="1200" dirty="0" smtClean="0">
                          <a:latin typeface="微软雅黑" panose="020B0503020204020204" pitchFamily="34" charset="-122"/>
                          <a:ea typeface="微软雅黑" panose="020B0503020204020204" pitchFamily="34" charset="-122"/>
                        </a:rPr>
                        <a:t>设计方向</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pPr algn="ctr"/>
                      <a:r>
                        <a:rPr lang="zh-CN" altLang="en-US" sz="1200" dirty="0" smtClean="0">
                          <a:latin typeface="微软雅黑" panose="020B0503020204020204" pitchFamily="34" charset="-122"/>
                          <a:ea typeface="微软雅黑" panose="020B0503020204020204" pitchFamily="34" charset="-122"/>
                        </a:rPr>
                        <a:t>适用对象</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pPr algn="ctr"/>
                      <a:r>
                        <a:rPr lang="zh-CN" altLang="en-US" sz="1200" dirty="0" smtClean="0">
                          <a:latin typeface="微软雅黑" panose="020B0503020204020204" pitchFamily="34" charset="-122"/>
                          <a:ea typeface="微软雅黑" panose="020B0503020204020204" pitchFamily="34" charset="-122"/>
                        </a:rPr>
                        <a:t>目 的</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pPr algn="ctr"/>
                      <a:r>
                        <a:rPr lang="zh-CN" altLang="en-US" sz="1200" dirty="0" smtClean="0">
                          <a:latin typeface="微软雅黑" panose="020B0503020204020204" pitchFamily="34" charset="-122"/>
                          <a:ea typeface="微软雅黑" panose="020B0503020204020204" pitchFamily="34" charset="-122"/>
                        </a:rPr>
                        <a:t>风险点</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r>
              <a:tr h="731598">
                <a:tc>
                  <a:txBody>
                    <a:bodyPr/>
                    <a:lstStyle/>
                    <a:p>
                      <a:pPr algn="ctr"/>
                      <a:r>
                        <a:rPr lang="zh-CN" altLang="en-US" sz="1200" dirty="0" smtClean="0">
                          <a:latin typeface="微软雅黑" panose="020B0503020204020204" pitchFamily="34" charset="-122"/>
                          <a:ea typeface="微软雅黑" panose="020B0503020204020204" pitchFamily="34" charset="-122"/>
                        </a:rPr>
                        <a:t>提成</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nchor="ctr"/>
                </a:tc>
                <a:tc>
                  <a:txBody>
                    <a:bodyPr/>
                    <a:lstStyle/>
                    <a:p>
                      <a:r>
                        <a:rPr lang="zh-CN" altLang="en-US" sz="1200" dirty="0" smtClean="0">
                          <a:latin typeface="微软雅黑" panose="020B0503020204020204" pitchFamily="34" charset="-122"/>
                          <a:ea typeface="微软雅黑" panose="020B0503020204020204" pitchFamily="34" charset="-122"/>
                        </a:rPr>
                        <a:t>不设提成，只设奖金</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nchor="ctr"/>
                </a:tc>
                <a:tc>
                  <a:txBody>
                    <a:bodyPr/>
                    <a:lstStyle/>
                    <a:p>
                      <a:r>
                        <a:rPr lang="zh-CN" altLang="en-US" sz="1200" dirty="0" smtClean="0">
                          <a:latin typeface="微软雅黑" panose="020B0503020204020204" pitchFamily="34" charset="-122"/>
                          <a:ea typeface="微软雅黑" panose="020B0503020204020204" pitchFamily="34" charset="-122"/>
                        </a:rPr>
                        <a:t>平台成熟，行业内较高的品牌影响力，销售</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客服。</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r>
                        <a:rPr lang="zh-CN" altLang="en-US" sz="1200" dirty="0" smtClean="0">
                          <a:latin typeface="微软雅黑" panose="020B0503020204020204" pitchFamily="34" charset="-122"/>
                          <a:ea typeface="微软雅黑" panose="020B0503020204020204" pitchFamily="34" charset="-122"/>
                        </a:rPr>
                        <a:t>强化整体运营的能力</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a:txBody>
                    <a:bodyPr/>
                    <a:lstStyle/>
                    <a:p>
                      <a:r>
                        <a:rPr lang="zh-CN" altLang="en-US" sz="1200" dirty="0" smtClean="0">
                          <a:latin typeface="微软雅黑" panose="020B0503020204020204" pitchFamily="34" charset="-122"/>
                          <a:ea typeface="微软雅黑" panose="020B0503020204020204" pitchFamily="34" charset="-122"/>
                        </a:rPr>
                        <a:t>激励性偏弱</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r>
              <a:tr h="944980">
                <a:tc>
                  <a:txBody>
                    <a:bodyPr/>
                    <a:lstStyle/>
                    <a:p>
                      <a:pPr algn="ctr"/>
                      <a:r>
                        <a:rPr lang="zh-CN" altLang="en-US" sz="1200" dirty="0" smtClean="0">
                          <a:latin typeface="微软雅黑" panose="020B0503020204020204" pitchFamily="34" charset="-122"/>
                          <a:ea typeface="微软雅黑" panose="020B0503020204020204" pitchFamily="34" charset="-122"/>
                        </a:rPr>
                        <a:t>奖</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nchor="ctr"/>
                </a:tc>
                <a:tc gridSpan="4">
                  <a:txBody>
                    <a:bodyPr/>
                    <a:lstStyle/>
                    <a:p>
                      <a:r>
                        <a:rPr lang="zh-CN" altLang="en-US" sz="1200" dirty="0" smtClean="0">
                          <a:latin typeface="微软雅黑" panose="020B0503020204020204" pitchFamily="34" charset="-122"/>
                          <a:ea typeface="微软雅黑" panose="020B0503020204020204" pitchFamily="34" charset="-122"/>
                        </a:rPr>
                        <a:t>目标完成奖</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新人成长奖</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销售冠军奖</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大客户奖</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r>
              <a:tr h="944980">
                <a:tc>
                  <a:txBody>
                    <a:bodyPr/>
                    <a:lstStyle/>
                    <a:p>
                      <a:pPr algn="ctr"/>
                      <a:r>
                        <a:rPr lang="zh-CN" altLang="en-US" sz="1200" dirty="0" smtClean="0">
                          <a:latin typeface="微软雅黑" panose="020B0503020204020204" pitchFamily="34" charset="-122"/>
                          <a:ea typeface="微软雅黑" panose="020B0503020204020204" pitchFamily="34" charset="-122"/>
                        </a:rPr>
                        <a:t>罚</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nchor="ctr"/>
                </a:tc>
                <a:tc gridSpan="4">
                  <a:txBody>
                    <a:bodyPr/>
                    <a:lstStyle/>
                    <a:p>
                      <a:r>
                        <a:rPr lang="zh-CN" altLang="en-US" sz="1200" dirty="0" smtClean="0">
                          <a:latin typeface="微软雅黑" panose="020B0503020204020204" pitchFamily="34" charset="-122"/>
                          <a:ea typeface="微软雅黑" panose="020B0503020204020204" pitchFamily="34" charset="-122"/>
                        </a:rPr>
                        <a:t>大客户流失</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工作失误</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备货致库存</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延期回款</a:t>
                      </a:r>
                      <a:endParaRPr lang="zh-CN" altLang="en-US" sz="1200" dirty="0">
                        <a:latin typeface="微软雅黑" panose="020B0503020204020204" pitchFamily="34" charset="-122"/>
                        <a:ea typeface="微软雅黑" panose="020B0503020204020204" pitchFamily="34" charset="-122"/>
                      </a:endParaRPr>
                    </a:p>
                  </a:txBody>
                  <a:tcPr marL="91428" marR="91428" marT="45725" marB="45725"/>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c hMerge="1">
                  <a:txBody>
                    <a:bodyPr/>
                    <a:lstStyle/>
                    <a:p>
                      <a:endParaRPr lang="zh-CN" altLang="en-US" sz="14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985019" y="413792"/>
            <a:ext cx="2973016" cy="494928"/>
          </a:xfrm>
          <a:prstGeom prst="rect">
            <a:avLst/>
          </a:prstGeom>
        </p:spPr>
        <p:txBody>
          <a:bodyPr>
            <a:normAutofit/>
          </a:bodyPr>
          <a:lstStyle/>
          <a:p>
            <a:pPr lvl="0">
              <a:defRPr/>
            </a:pPr>
            <a:r>
              <a:rPr kumimoji="0" lang="zh-CN" altLang="en-US" sz="24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rPr>
              <a:t>底薪设计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pic>
        <p:nvPicPr>
          <p:cNvPr id="3" name="图片 1"/>
          <p:cNvPicPr>
            <a:picLocks noChangeAspect="1"/>
          </p:cNvPicPr>
          <p:nvPr/>
        </p:nvPicPr>
        <p:blipFill>
          <a:blip r:embed="rId2" cstate="print"/>
          <a:srcRect/>
          <a:stretch>
            <a:fillRect/>
          </a:stretch>
        </p:blipFill>
        <p:spPr bwMode="auto">
          <a:xfrm>
            <a:off x="1258888" y="1485007"/>
            <a:ext cx="7018337" cy="2232025"/>
          </a:xfrm>
          <a:prstGeom prst="rect">
            <a:avLst/>
          </a:prstGeom>
          <a:noFill/>
          <a:ln w="9525">
            <a:noFill/>
            <a:miter lim="800000"/>
            <a:headEnd/>
            <a:tailEnd/>
          </a:ln>
        </p:spPr>
      </p:pic>
      <p:sp>
        <p:nvSpPr>
          <p:cNvPr id="4" name="Rectangle 2"/>
          <p:cNvSpPr>
            <a:spLocks noRot="1" noChangeArrowheads="1"/>
          </p:cNvSpPr>
          <p:nvPr/>
        </p:nvSpPr>
        <p:spPr bwMode="auto">
          <a:xfrm>
            <a:off x="1227138" y="908745"/>
            <a:ext cx="3435350" cy="658812"/>
          </a:xfrm>
          <a:prstGeom prst="rect">
            <a:avLst/>
          </a:prstGeom>
          <a:noFill/>
          <a:ln w="9525">
            <a:noFill/>
            <a:miter lim="800000"/>
            <a:headEnd/>
            <a:tailEnd/>
          </a:ln>
        </p:spPr>
        <p:txBody>
          <a:bodyPr anchor="ctr"/>
          <a:lstStyle/>
          <a:p>
            <a:pPr eaLnBrk="1" hangingPunct="1"/>
            <a:r>
              <a:rPr kumimoji="1" lang="zh-CN" altLang="en-US" dirty="0">
                <a:latin typeface="微软雅黑" pitchFamily="34" charset="-122"/>
                <a:ea typeface="微软雅黑" pitchFamily="34" charset="-122"/>
              </a:rPr>
              <a:t>任务型：</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341784"/>
            <a:ext cx="3549080" cy="49492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底薪设计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3" name="Rectangle 2"/>
          <p:cNvSpPr>
            <a:spLocks noRot="1" noChangeArrowheads="1"/>
          </p:cNvSpPr>
          <p:nvPr/>
        </p:nvSpPr>
        <p:spPr bwMode="auto">
          <a:xfrm>
            <a:off x="560586" y="836613"/>
            <a:ext cx="3435350" cy="658812"/>
          </a:xfrm>
          <a:prstGeom prst="rect">
            <a:avLst/>
          </a:prstGeom>
          <a:noFill/>
          <a:ln w="9525">
            <a:noFill/>
            <a:miter lim="800000"/>
            <a:headEnd/>
            <a:tailEnd/>
          </a:ln>
        </p:spPr>
        <p:txBody>
          <a:bodyPr anchor="ctr"/>
          <a:lstStyle/>
          <a:p>
            <a:pPr eaLnBrk="1" hangingPunct="1"/>
            <a:r>
              <a:rPr kumimoji="1" lang="zh-CN" altLang="en-US" sz="1600" dirty="0">
                <a:latin typeface="微软雅黑" pitchFamily="34" charset="-122"/>
                <a:ea typeface="微软雅黑" pitchFamily="34" charset="-122"/>
              </a:rPr>
              <a:t>能力型：</a:t>
            </a:r>
          </a:p>
        </p:txBody>
      </p:sp>
      <p:graphicFrame>
        <p:nvGraphicFramePr>
          <p:cNvPr id="4" name="表格 3"/>
          <p:cNvGraphicFramePr>
            <a:graphicFrameLocks noGrp="1"/>
          </p:cNvGraphicFramePr>
          <p:nvPr/>
        </p:nvGraphicFramePr>
        <p:xfrm>
          <a:off x="1691680" y="917575"/>
          <a:ext cx="6854080" cy="5186359"/>
        </p:xfrm>
        <a:graphic>
          <a:graphicData uri="http://schemas.openxmlformats.org/drawingml/2006/table">
            <a:tbl>
              <a:tblPr firstRow="1" firstCol="1" bandRow="1">
                <a:tableStyleId>{5C22544A-7EE6-4342-B048-85BDC9FD1C3A}</a:tableStyleId>
              </a:tblPr>
              <a:tblGrid>
                <a:gridCol w="1624213"/>
                <a:gridCol w="724431"/>
                <a:gridCol w="1173940"/>
                <a:gridCol w="1173940"/>
                <a:gridCol w="1078778"/>
                <a:gridCol w="1078778"/>
              </a:tblGrid>
              <a:tr h="266700">
                <a:tc rowSpan="2">
                  <a:txBody>
                    <a:bodyPr/>
                    <a:lstStyle/>
                    <a:p>
                      <a:pPr indent="267970" algn="just">
                        <a:lnSpc>
                          <a:spcPts val="2100"/>
                        </a:lnSpc>
                        <a:spcAft>
                          <a:spcPts val="0"/>
                        </a:spcAft>
                      </a:pPr>
                      <a:r>
                        <a:rPr lang="zh-CN" sz="1200" b="0" kern="100" dirty="0">
                          <a:solidFill>
                            <a:schemeClr val="tx1"/>
                          </a:solidFill>
                          <a:effectLst/>
                          <a:latin typeface="微软雅黑" pitchFamily="34" charset="-122"/>
                          <a:ea typeface="微软雅黑" pitchFamily="34" charset="-122"/>
                        </a:rPr>
                        <a:t>薪酬结构</a:t>
                      </a:r>
                    </a:p>
                    <a:p>
                      <a:pPr algn="just">
                        <a:lnSpc>
                          <a:spcPts val="2100"/>
                        </a:lnSpc>
                        <a:spcAft>
                          <a:spcPts val="0"/>
                        </a:spcAft>
                      </a:pPr>
                      <a:r>
                        <a:rPr lang="zh-CN" sz="1200" b="0" kern="100" dirty="0">
                          <a:solidFill>
                            <a:schemeClr val="tx1"/>
                          </a:solidFill>
                          <a:effectLst/>
                          <a:latin typeface="微软雅黑" pitchFamily="34" charset="-122"/>
                          <a:ea typeface="微软雅黑" pitchFamily="34" charset="-122"/>
                        </a:rPr>
                        <a:t>职位类别</a:t>
                      </a:r>
                    </a:p>
                  </a:txBody>
                  <a:tcPr marL="58886" marR="58886" marT="0" marB="0">
                    <a:lnTlToBr w="12700" cap="flat" cmpd="sng" algn="ctr">
                      <a:solidFill>
                        <a:schemeClr val="tx1"/>
                      </a:solidFill>
                      <a:prstDash val="solid"/>
                      <a:round/>
                      <a:headEnd type="none" w="med" len="med"/>
                      <a:tailEnd type="none" w="med" len="med"/>
                    </a:lnTlToBr>
                  </a:tcPr>
                </a:tc>
                <a:tc rowSpan="2" gridSpan="2">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对应级别</a:t>
                      </a:r>
                    </a:p>
                  </a:txBody>
                  <a:tcPr marL="58886" marR="58886" marT="0" marB="0" anchor="ctr"/>
                </a:tc>
                <a:tc rowSpan="2" hMerge="1">
                  <a:txBody>
                    <a:bodyPr/>
                    <a:lstStyle/>
                    <a:p>
                      <a:endParaRPr lang="zh-CN" altLang="en-US"/>
                    </a:p>
                  </a:txBody>
                  <a:tcPr/>
                </a:tc>
                <a:tc row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工资</a:t>
                      </a:r>
                    </a:p>
                  </a:txBody>
                  <a:tcPr marL="58886" marR="58886" marT="0" marB="0" anchor="ct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奖金</a:t>
                      </a:r>
                    </a:p>
                  </a:txBody>
                  <a:tcPr marL="58886" marR="58886" marT="0" marB="0" anchor="ctr"/>
                </a:tc>
                <a:tc hMerge="1">
                  <a:txBody>
                    <a:bodyPr/>
                    <a:lstStyle/>
                    <a:p>
                      <a:endParaRPr lang="zh-CN" altLang="en-US"/>
                    </a:p>
                  </a:txBody>
                  <a:tcPr/>
                </a:tc>
              </a:tr>
              <a:tr h="344687">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提成奖</a:t>
                      </a:r>
                    </a:p>
                  </a:txBody>
                  <a:tcPr marL="58886" marR="58886" marT="0" marB="0" anchor="ctr"/>
                </a:tc>
                <a:tc>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年终奖</a:t>
                      </a:r>
                    </a:p>
                  </a:txBody>
                  <a:tcPr marL="58886" marR="58886" marT="0" marB="0" anchor="ctr"/>
                </a:tc>
              </a:tr>
              <a:tr h="266700">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营销部经理</a:t>
                      </a:r>
                    </a:p>
                  </a:txBody>
                  <a:tcPr marL="58886" marR="58886" marT="0" marB="0" anchor="ct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初级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8000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团队提成</a:t>
                      </a:r>
                    </a:p>
                  </a:txBody>
                  <a:tcPr marL="58886" marR="58886" marT="0" marB="0" anchor="ct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有</a:t>
                      </a:r>
                    </a:p>
                  </a:txBody>
                  <a:tcPr marL="58886" marR="58886" marT="0" marB="0" anchor="ctr"/>
                </a:tc>
              </a:tr>
              <a:tr h="266700">
                <a:tc vMerge="1">
                  <a:txBody>
                    <a:bodyPr/>
                    <a:lstStyle/>
                    <a:p>
                      <a:endParaRPr lang="zh-CN" altLang="en-US"/>
                    </a:p>
                  </a:txBody>
                  <a:tcP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中级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10000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高级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12000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rowSpan="3">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销售组长</a:t>
                      </a:r>
                    </a:p>
                  </a:txBody>
                  <a:tcPr marL="58886" marR="58886" marT="0" marB="0" anchor="ct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初级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6000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团队提成</a:t>
                      </a:r>
                      <a:r>
                        <a:rPr lang="en-US" sz="1200" b="0" kern="100">
                          <a:solidFill>
                            <a:schemeClr val="tx1"/>
                          </a:solidFill>
                          <a:effectLst/>
                          <a:latin typeface="微软雅黑" pitchFamily="34" charset="-122"/>
                          <a:ea typeface="微软雅黑" pitchFamily="34" charset="-122"/>
                        </a:rPr>
                        <a:t>+</a:t>
                      </a:r>
                      <a:r>
                        <a:rPr lang="zh-CN" sz="1200" b="0" kern="100">
                          <a:solidFill>
                            <a:schemeClr val="tx1"/>
                          </a:solidFill>
                          <a:effectLst/>
                          <a:latin typeface="微软雅黑" pitchFamily="34" charset="-122"/>
                          <a:ea typeface="微软雅黑" pitchFamily="34" charset="-122"/>
                        </a:rPr>
                        <a:t>个人提成</a:t>
                      </a:r>
                    </a:p>
                  </a:txBody>
                  <a:tcPr marL="58886" marR="58886" marT="0" marB="0" anchor="ct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有</a:t>
                      </a:r>
                    </a:p>
                  </a:txBody>
                  <a:tcPr marL="58886" marR="58886" marT="0" marB="0" anchor="ctr"/>
                </a:tc>
              </a:tr>
              <a:tr h="266700">
                <a:tc vMerge="1">
                  <a:txBody>
                    <a:bodyPr/>
                    <a:lstStyle/>
                    <a:p>
                      <a:endParaRPr lang="zh-CN" altLang="en-US"/>
                    </a:p>
                  </a:txBody>
                  <a:tcP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中级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6500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312724">
                <a:tc vMerge="1">
                  <a:txBody>
                    <a:bodyPr/>
                    <a:lstStyle/>
                    <a:p>
                      <a:endParaRPr lang="zh-CN" altLang="en-US"/>
                    </a:p>
                  </a:txBody>
                  <a:tcPr/>
                </a:tc>
                <a:tc gridSpan="2">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高级</a:t>
                      </a:r>
                    </a:p>
                  </a:txBody>
                  <a:tcPr marL="58886" marR="58886" marT="0" marB="0" anchor="ctr"/>
                </a:tc>
                <a:tc h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7000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rowSpan="9">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销售员</a:t>
                      </a:r>
                    </a:p>
                  </a:txBody>
                  <a:tcPr marL="58886" marR="58886" marT="0" marB="0" anchor="ctr"/>
                </a:tc>
                <a:tc rowSpan="3">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初级</a:t>
                      </a: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A</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3500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rowSpan="9">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个人提成</a:t>
                      </a:r>
                    </a:p>
                  </a:txBody>
                  <a:tcPr marL="58886" marR="58886" marT="0" marB="0" anchor="ctr"/>
                </a:tc>
                <a:tc rowSpan="9">
                  <a:txBody>
                    <a:bodyPr/>
                    <a:lstStyle/>
                    <a:p>
                      <a:pPr algn="ctr">
                        <a:lnSpc>
                          <a:spcPts val="2100"/>
                        </a:lnSpc>
                        <a:spcAft>
                          <a:spcPts val="0"/>
                        </a:spcAft>
                      </a:pPr>
                      <a:r>
                        <a:rPr lang="zh-CN" sz="1200" b="0" kern="100" dirty="0">
                          <a:solidFill>
                            <a:schemeClr val="tx1"/>
                          </a:solidFill>
                          <a:effectLst/>
                          <a:latin typeface="微软雅黑" pitchFamily="34" charset="-122"/>
                          <a:ea typeface="微软雅黑" pitchFamily="34" charset="-122"/>
                        </a:rPr>
                        <a:t>有</a:t>
                      </a:r>
                    </a:p>
                  </a:txBody>
                  <a:tcPr marL="58886" marR="58886" marT="0" marB="0" anchor="ctr"/>
                </a:tc>
              </a:tr>
              <a:tr h="266700">
                <a:tc vMerge="1">
                  <a:txBody>
                    <a:bodyPr/>
                    <a:lstStyle/>
                    <a:p>
                      <a:endParaRPr lang="zh-CN" altLang="en-US"/>
                    </a:p>
                  </a:txBody>
                  <a:tcPr/>
                </a:tc>
                <a:tc vMerge="1">
                  <a:txBody>
                    <a:bodyPr/>
                    <a:lstStyle/>
                    <a:p>
                      <a:endParaRPr lang="zh-CN" altLang="en-US"/>
                    </a:p>
                  </a:txBody>
                  <a:tcPr/>
                </a:tc>
                <a:tc>
                  <a:txBody>
                    <a:bodyPr/>
                    <a:lstStyle/>
                    <a:p>
                      <a:pPr algn="ctr"/>
                      <a:r>
                        <a:rPr lang="en-US" sz="1200" b="0" dirty="0">
                          <a:solidFill>
                            <a:schemeClr val="tx1"/>
                          </a:solidFill>
                          <a:effectLst/>
                          <a:latin typeface="微软雅黑" pitchFamily="34" charset="-122"/>
                          <a:ea typeface="微软雅黑" pitchFamily="34" charset="-122"/>
                        </a:rPr>
                        <a:t>B</a:t>
                      </a:r>
                      <a:endParaRPr lang="zh-CN" sz="1200" b="0" dirty="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3800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C</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4100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中级</a:t>
                      </a: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A</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4500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B</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4800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C</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5100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rowSpan="3">
                  <a:txBody>
                    <a:bodyPr/>
                    <a:lstStyle/>
                    <a:p>
                      <a:pPr algn="ctr">
                        <a:lnSpc>
                          <a:spcPts val="2100"/>
                        </a:lnSpc>
                        <a:spcAft>
                          <a:spcPts val="0"/>
                        </a:spcAft>
                      </a:pPr>
                      <a:r>
                        <a:rPr lang="zh-CN" sz="1200" b="0" kern="100">
                          <a:solidFill>
                            <a:schemeClr val="tx1"/>
                          </a:solidFill>
                          <a:effectLst/>
                          <a:latin typeface="微软雅黑" pitchFamily="34" charset="-122"/>
                          <a:ea typeface="微软雅黑" pitchFamily="34" charset="-122"/>
                        </a:rPr>
                        <a:t>高级</a:t>
                      </a: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A</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5500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B</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6000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266700">
                <a:tc vMerge="1">
                  <a:txBody>
                    <a:bodyPr/>
                    <a:lstStyle/>
                    <a:p>
                      <a:endParaRPr lang="zh-CN" altLang="en-US"/>
                    </a:p>
                  </a:txBody>
                  <a:tcPr/>
                </a:tc>
                <a:tc vMerge="1">
                  <a:txBody>
                    <a:bodyPr/>
                    <a:lstStyle/>
                    <a:p>
                      <a:endParaRPr lang="zh-CN" altLang="en-US"/>
                    </a:p>
                  </a:txBody>
                  <a:tcP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C</a:t>
                      </a:r>
                      <a:endParaRPr lang="zh-CN" sz="1200" b="0" kern="100">
                        <a:solidFill>
                          <a:schemeClr val="tx1"/>
                        </a:solidFill>
                        <a:effectLst/>
                        <a:latin typeface="微软雅黑" pitchFamily="34" charset="-122"/>
                        <a:ea typeface="微软雅黑" pitchFamily="34" charset="-122"/>
                      </a:endParaRPr>
                    </a:p>
                  </a:txBody>
                  <a:tcPr marL="58886" marR="58886" marT="0" marB="0" anchor="ctr"/>
                </a:tc>
                <a:tc>
                  <a:txBody>
                    <a:bodyPr/>
                    <a:lstStyle/>
                    <a:p>
                      <a:pPr algn="ctr">
                        <a:lnSpc>
                          <a:spcPts val="2100"/>
                        </a:lnSpc>
                        <a:spcAft>
                          <a:spcPts val="0"/>
                        </a:spcAft>
                      </a:pPr>
                      <a:r>
                        <a:rPr lang="en-US" sz="1200" b="0" kern="100">
                          <a:solidFill>
                            <a:schemeClr val="tx1"/>
                          </a:solidFill>
                          <a:effectLst/>
                          <a:latin typeface="微软雅黑" pitchFamily="34" charset="-122"/>
                          <a:ea typeface="微软雅黑" pitchFamily="34" charset="-122"/>
                        </a:rPr>
                        <a:t>6500</a:t>
                      </a:r>
                      <a:endParaRPr lang="zh-CN" sz="1200" b="0" kern="100">
                        <a:solidFill>
                          <a:schemeClr val="tx1"/>
                        </a:solidFill>
                        <a:effectLst/>
                        <a:latin typeface="微软雅黑" pitchFamily="34" charset="-122"/>
                        <a:ea typeface="微软雅黑" pitchFamily="34" charset="-122"/>
                      </a:endParaRPr>
                    </a:p>
                  </a:txBody>
                  <a:tcPr marL="58886" marR="58886" marT="0" marB="0" anchor="ctr"/>
                </a:tc>
                <a:tc vMerge="1">
                  <a:txBody>
                    <a:bodyPr/>
                    <a:lstStyle/>
                    <a:p>
                      <a:endParaRPr lang="zh-CN" altLang="en-US"/>
                    </a:p>
                  </a:txBody>
                  <a:tcPr/>
                </a:tc>
                <a:tc vMerge="1">
                  <a:txBody>
                    <a:bodyPr/>
                    <a:lstStyle/>
                    <a:p>
                      <a:endParaRPr lang="zh-CN" altLang="en-US"/>
                    </a:p>
                  </a:txBody>
                  <a:tcPr/>
                </a:tc>
              </a:tr>
              <a:tr h="528448">
                <a:tc gridSpan="6">
                  <a:txBody>
                    <a:bodyPr/>
                    <a:lstStyle/>
                    <a:p>
                      <a:pPr algn="just">
                        <a:lnSpc>
                          <a:spcPts val="2100"/>
                        </a:lnSpc>
                        <a:spcAft>
                          <a:spcPts val="0"/>
                        </a:spcAft>
                      </a:pPr>
                      <a:r>
                        <a:rPr lang="zh-CN" sz="1200" b="0" kern="100" dirty="0">
                          <a:solidFill>
                            <a:schemeClr val="tx1"/>
                          </a:solidFill>
                          <a:effectLst/>
                          <a:latin typeface="微软雅黑" pitchFamily="34" charset="-122"/>
                          <a:ea typeface="微软雅黑" pitchFamily="34" charset="-122"/>
                        </a:rPr>
                        <a:t>注：各级别人员对应标准，请参照《营销部人员各级别人员胜任力素质表》。</a:t>
                      </a:r>
                    </a:p>
                  </a:txBody>
                  <a:tcPr marL="58886" marR="58886"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341784"/>
            <a:ext cx="3549080" cy="49492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noProof="0" dirty="0" smtClean="0">
                <a:solidFill>
                  <a:schemeClr val="tx2">
                    <a:lumMod val="50000"/>
                  </a:schemeClr>
                </a:solidFill>
                <a:latin typeface="微软雅黑" panose="020B0503020204020204" pitchFamily="34" charset="-122"/>
                <a:ea typeface="微软雅黑" panose="020B0503020204020204" pitchFamily="34" charset="-122"/>
              </a:rPr>
              <a:t>销售设计三大问题思考</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5" name="标题 1"/>
          <p:cNvSpPr txBox="1">
            <a:spLocks/>
          </p:cNvSpPr>
          <p:nvPr/>
        </p:nvSpPr>
        <p:spPr>
          <a:xfrm>
            <a:off x="1187624" y="1412776"/>
            <a:ext cx="5976664" cy="2376264"/>
          </a:xfrm>
          <a:prstGeom prst="rect">
            <a:avLst/>
          </a:prstGeom>
          <a:ln>
            <a:noFill/>
          </a:ln>
        </p:spPr>
        <p:txBody>
          <a:bodyPr>
            <a:normAutofit/>
          </a:bodyPr>
          <a:lstStyle/>
          <a:p>
            <a:pPr marL="0" marR="0" lvl="0" indent="0" algn="l" defTabSz="914400" rtl="0" eaLnBrk="1" fontAlgn="base" latinLnBrk="0" hangingPunct="1">
              <a:lnSpc>
                <a:spcPts val="3000"/>
              </a:lnSpc>
              <a:spcBef>
                <a:spcPct val="0"/>
              </a:spcBef>
              <a:spcAft>
                <a:spcPct val="0"/>
              </a:spcAft>
              <a:buClrTx/>
              <a:buSzTx/>
              <a:tabLst/>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问题一：销售管理者要不要拿提成，如何设计？</a:t>
            </a: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a:lnSpc>
                <a:spcPts val="3000"/>
              </a:lnSpc>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问题二：如何确定提成比例？</a:t>
            </a: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lvl="0">
              <a:lnSpc>
                <a:spcPts val="3000"/>
              </a:lnSpc>
              <a:defRPr/>
            </a:pPr>
            <a:r>
              <a:rPr lang="zh-CN" altLang="en-US" dirty="0" smtClean="0">
                <a:solidFill>
                  <a:schemeClr val="tx2">
                    <a:lumMod val="50000"/>
                  </a:schemeClr>
                </a:solidFill>
                <a:latin typeface="微软雅黑" panose="020B0503020204020204" pitchFamily="34" charset="-122"/>
                <a:ea typeface="微软雅黑" panose="020B0503020204020204" pitchFamily="34" charset="-122"/>
              </a:rPr>
              <a:t>问题三：市场人员与销售人员提成模式的差异点是什么 ？</a:t>
            </a: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a:lnSpc>
                <a:spcPts val="3000"/>
              </a:lnSpc>
              <a:defRPr/>
            </a:pP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tabLst/>
              <a:defRPr/>
            </a:pPr>
            <a:endParaRPr lang="en-US" altLang="zh-CN" dirty="0" smtClean="0">
              <a:solidFill>
                <a:schemeClr val="tx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341784"/>
            <a:ext cx="5832648" cy="49492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案例研讨：小家电企业提成模式设计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3" name="Rectangle 3"/>
          <p:cNvSpPr txBox="1">
            <a:spLocks noChangeArrowheads="1"/>
          </p:cNvSpPr>
          <p:nvPr/>
        </p:nvSpPr>
        <p:spPr>
          <a:xfrm>
            <a:off x="660339" y="1052736"/>
            <a:ext cx="7772400" cy="345638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zh-CN" altLang="en-US" sz="1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某公司是小家电研产销一体化企业，以外贸销售为主，内贸销售为辅。外贸销售为三个组别，分别对应不同的国际市场：美洲市场、欧洲市场、亚洲市场，内贸以线上渠道为主。</a:t>
            </a:r>
            <a:endParaRPr kumimoji="0" lang="en-US" altLang="zh-CN" sz="1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zh-CN" altLang="en-US" sz="1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公司的战略定位将从以前的跟国际大牌贴牌的代工模式逐渐向自主品牌转型，做大自品牌市场份额。</a:t>
            </a:r>
            <a:endParaRPr kumimoji="0" lang="en-US" altLang="zh-CN" sz="1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lang="zh-CN" altLang="en-US" sz="1400" noProof="0" dirty="0" smtClean="0">
                <a:latin typeface="微软雅黑" panose="020B0503020204020204" pitchFamily="34" charset="-122"/>
                <a:ea typeface="微软雅黑" panose="020B0503020204020204" pitchFamily="34" charset="-122"/>
              </a:rPr>
              <a:t>销售目标在去年的基础上制定了</a:t>
            </a:r>
            <a:r>
              <a:rPr lang="en-US" altLang="zh-CN" sz="1400" noProof="0" dirty="0" smtClean="0">
                <a:latin typeface="微软雅黑" panose="020B0503020204020204" pitchFamily="34" charset="-122"/>
                <a:ea typeface="微软雅黑" panose="020B0503020204020204" pitchFamily="34" charset="-122"/>
              </a:rPr>
              <a:t>30%</a:t>
            </a:r>
            <a:r>
              <a:rPr lang="zh-CN" altLang="en-US" sz="1400" noProof="0" dirty="0" smtClean="0">
                <a:latin typeface="微软雅黑" panose="020B0503020204020204" pitchFamily="34" charset="-122"/>
                <a:ea typeface="微软雅黑" panose="020B0503020204020204" pitchFamily="34" charset="-122"/>
              </a:rPr>
              <a:t>的增长，是比较有挑战的一个目标，希望依靠机制提升销售人员的积极性，完成销售目标。</a:t>
            </a:r>
            <a:endParaRPr lang="en-US" altLang="zh-CN" sz="1400" noProof="0" dirty="0" smtClean="0">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zh-CN" altLang="en-US" sz="1400" b="0" i="0" u="none" strike="noStrike" kern="1200" cap="none" spc="0" normalizeH="0" baseline="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目前销售主管就是最大的业绩贡献者，公司希望能培养更多销售人员，鼓励销售主管带团队把业绩做起来。</a:t>
            </a:r>
            <a:endParaRPr kumimoji="0" lang="en-US" altLang="zh-CN" sz="1400" b="0" i="0" u="none" strike="noStrike" kern="1200" cap="none" spc="0" normalizeH="0" baseline="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lang="zh-CN" altLang="en-US" sz="1400" noProof="0" dirty="0" smtClean="0">
                <a:solidFill>
                  <a:srgbClr val="C00000"/>
                </a:solidFill>
                <a:latin typeface="微软雅黑" panose="020B0503020204020204" pitchFamily="34" charset="-122"/>
                <a:ea typeface="微软雅黑" panose="020B0503020204020204" pitchFamily="34" charset="-122"/>
              </a:rPr>
              <a:t>请思考该公司业绩提成方案的思路方向？</a:t>
            </a:r>
            <a:endParaRPr kumimoji="0" lang="zh-CN" altLang="en-US" sz="14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557808"/>
            <a:ext cx="5760640" cy="49492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案例研讨：小家电企业提成模式设计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4" name="标题 1"/>
          <p:cNvSpPr txBox="1">
            <a:spLocks/>
          </p:cNvSpPr>
          <p:nvPr/>
        </p:nvSpPr>
        <p:spPr>
          <a:xfrm>
            <a:off x="971600" y="1412776"/>
            <a:ext cx="3096344" cy="3168352"/>
          </a:xfrm>
          <a:prstGeom prst="rect">
            <a:avLst/>
          </a:prstGeom>
          <a:ln>
            <a:solidFill>
              <a:schemeClr val="tx1"/>
            </a:solidFill>
          </a:ln>
        </p:spPr>
        <p:txBody>
          <a:bodyPr>
            <a:normAutofit/>
          </a:bodyPr>
          <a:lstStyle/>
          <a:p>
            <a:pPr marL="0" marR="0" lvl="0" indent="0" algn="l" defTabSz="914400" rtl="0" eaLnBrk="1" fontAlgn="base" latinLnBrk="0" hangingPunct="1">
              <a:lnSpc>
                <a:spcPts val="3000"/>
              </a:lnSpc>
              <a:spcBef>
                <a:spcPct val="0"/>
              </a:spcBef>
              <a:spcAft>
                <a:spcPct val="0"/>
              </a:spcAft>
              <a:buClrTx/>
              <a:buSzTx/>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提成主要聚焦要解决的问题点</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做高销售额</a:t>
            </a:r>
            <a:endParaRPr lang="en-US" altLang="zh-CN" sz="140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自主品牌市场的打开</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区域主管需要关注区域业绩的成长与人员管理</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defRPr/>
            </a:pPr>
            <a:endParaRPr kumimoji="0" lang="zh-CN" altLang="en-US" sz="1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5" name="右箭头 4"/>
          <p:cNvSpPr/>
          <p:nvPr/>
        </p:nvSpPr>
        <p:spPr>
          <a:xfrm>
            <a:off x="4211960" y="2276872"/>
            <a:ext cx="810948" cy="487438"/>
          </a:xfrm>
          <a:prstGeom prst="rightArrow">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标题 1"/>
          <p:cNvSpPr txBox="1">
            <a:spLocks/>
          </p:cNvSpPr>
          <p:nvPr/>
        </p:nvSpPr>
        <p:spPr>
          <a:xfrm>
            <a:off x="5076056" y="1412776"/>
            <a:ext cx="3096344" cy="3168352"/>
          </a:xfrm>
          <a:prstGeom prst="rect">
            <a:avLst/>
          </a:prstGeom>
          <a:ln>
            <a:solidFill>
              <a:schemeClr val="tx1"/>
            </a:solidFill>
          </a:ln>
        </p:spPr>
        <p:txBody>
          <a:bodyPr>
            <a:normAutofit/>
          </a:bodyPr>
          <a:lstStyle/>
          <a:p>
            <a:pPr marL="0" marR="0" lvl="0" indent="0" algn="l" defTabSz="914400" rtl="0" eaLnBrk="1" fontAlgn="base" latinLnBrk="0" hangingPunct="1">
              <a:lnSpc>
                <a:spcPts val="3000"/>
              </a:lnSpc>
              <a:spcBef>
                <a:spcPct val="0"/>
              </a:spcBef>
              <a:spcAft>
                <a:spcPct val="0"/>
              </a:spcAft>
              <a:buClrTx/>
              <a:buSzTx/>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主要解决思路</a:t>
            </a:r>
            <a:endParaRPr lang="en-US" altLang="zh-CN" sz="140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noProof="0" dirty="0" smtClean="0">
                <a:solidFill>
                  <a:schemeClr val="tx2">
                    <a:lumMod val="50000"/>
                  </a:schemeClr>
                </a:solidFill>
                <a:latin typeface="微软雅黑" panose="020B0503020204020204" pitchFamily="34" charset="-122"/>
                <a:ea typeface="微软雅黑" panose="020B0503020204020204" pitchFamily="34" charset="-122"/>
              </a:rPr>
              <a:t>设置区间销售提成标准，目标完成率越高销售提成越高</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noProof="0" dirty="0" smtClean="0">
                <a:solidFill>
                  <a:schemeClr val="tx2">
                    <a:lumMod val="50000"/>
                  </a:schemeClr>
                </a:solidFill>
                <a:latin typeface="微软雅黑" panose="020B0503020204020204" pitchFamily="34" charset="-122"/>
                <a:ea typeface="微软雅黑" panose="020B0503020204020204" pitchFamily="34" charset="-122"/>
              </a:rPr>
              <a:t>区分不同的产品提成模式，自主产品提成点数高于代工产品</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ts val="3000"/>
              </a:lnSpc>
              <a:spcBef>
                <a:spcPct val="0"/>
              </a:spcBef>
              <a:spcAft>
                <a:spcPct val="0"/>
              </a:spcAft>
              <a:buClrTx/>
              <a:buSzTx/>
              <a:buFont typeface="Wingdings" pitchFamily="2" charset="2"/>
              <a:buChar char="u"/>
              <a:tabLst/>
              <a:defRPr/>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区域主管业绩提成</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个人提成</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团队提成</a:t>
            </a:r>
            <a:endParaRPr lang="en-US" altLang="zh-CN" sz="1400" noProof="0" dirty="0" smtClean="0">
              <a:solidFill>
                <a:schemeClr val="tx2">
                  <a:lumMod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defRPr/>
            </a:pPr>
            <a:endParaRPr kumimoji="0" lang="zh-CN" altLang="en-US" sz="1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557808"/>
            <a:ext cx="5256584" cy="566936"/>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案例研讨：小家电企业提成模式设计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graphicFrame>
        <p:nvGraphicFramePr>
          <p:cNvPr id="3" name="表格 2"/>
          <p:cNvGraphicFramePr>
            <a:graphicFrameLocks noGrp="1"/>
          </p:cNvGraphicFramePr>
          <p:nvPr/>
        </p:nvGraphicFramePr>
        <p:xfrm>
          <a:off x="539553" y="1836910"/>
          <a:ext cx="4248471" cy="2642606"/>
        </p:xfrm>
        <a:graphic>
          <a:graphicData uri="http://schemas.openxmlformats.org/drawingml/2006/table">
            <a:tbl>
              <a:tblPr firstRow="1" firstCol="1" bandRow="1">
                <a:tableStyleId>{5C22544A-7EE6-4342-B048-85BDC9FD1C3A}</a:tableStyleId>
              </a:tblPr>
              <a:tblGrid>
                <a:gridCol w="716546"/>
                <a:gridCol w="881902"/>
                <a:gridCol w="874197"/>
                <a:gridCol w="892899"/>
                <a:gridCol w="882927"/>
              </a:tblGrid>
              <a:tr h="370156">
                <a:tc rowSpan="2">
                  <a:txBody>
                    <a:bodyPr/>
                    <a:lstStyle/>
                    <a:p>
                      <a:pPr algn="ctr">
                        <a:lnSpc>
                          <a:spcPts val="1800"/>
                        </a:lnSpc>
                        <a:spcAft>
                          <a:spcPts val="0"/>
                        </a:spcAft>
                      </a:pPr>
                      <a:r>
                        <a:rPr lang="zh-CN" sz="1400" kern="100" dirty="0">
                          <a:effectLst/>
                        </a:rPr>
                        <a:t>等级</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rowSpan="2">
                  <a:txBody>
                    <a:bodyPr/>
                    <a:lstStyle/>
                    <a:p>
                      <a:pPr algn="ctr">
                        <a:lnSpc>
                          <a:spcPts val="1800"/>
                        </a:lnSpc>
                        <a:spcAft>
                          <a:spcPts val="0"/>
                        </a:spcAft>
                      </a:pPr>
                      <a:r>
                        <a:rPr lang="zh-CN" sz="1400" kern="100">
                          <a:effectLst/>
                        </a:rPr>
                        <a:t>销售额（＄）</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gridSpan="3">
                  <a:txBody>
                    <a:bodyPr/>
                    <a:lstStyle/>
                    <a:p>
                      <a:pPr algn="ctr">
                        <a:lnSpc>
                          <a:spcPts val="1800"/>
                        </a:lnSpc>
                        <a:spcAft>
                          <a:spcPts val="0"/>
                        </a:spcAft>
                      </a:pPr>
                      <a:r>
                        <a:rPr lang="zh-CN" sz="1400" kern="100">
                          <a:effectLst/>
                        </a:rPr>
                        <a:t>提成比例</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hMerge="1">
                  <a:txBody>
                    <a:bodyPr/>
                    <a:lstStyle/>
                    <a:p>
                      <a:endParaRPr lang="zh-CN" altLang="en-US"/>
                    </a:p>
                  </a:txBody>
                  <a:tcPr/>
                </a:tc>
                <a:tc hMerge="1">
                  <a:txBody>
                    <a:bodyPr/>
                    <a:lstStyle/>
                    <a:p>
                      <a:endParaRPr lang="zh-CN" altLang="en-US"/>
                    </a:p>
                  </a:txBody>
                  <a:tcPr/>
                </a:tc>
              </a:tr>
              <a:tr h="357838">
                <a:tc vMerge="1">
                  <a:txBody>
                    <a:bodyPr/>
                    <a:lstStyle/>
                    <a:p>
                      <a:endParaRPr lang="zh-CN" altLang="en-US"/>
                    </a:p>
                  </a:txBody>
                  <a:tcPr/>
                </a:tc>
                <a:tc vMerge="1">
                  <a:txBody>
                    <a:bodyPr/>
                    <a:lstStyle/>
                    <a:p>
                      <a:endParaRPr lang="zh-CN" altLang="en-US"/>
                    </a:p>
                  </a:txBody>
                  <a:tcPr/>
                </a:tc>
                <a:tc>
                  <a:txBody>
                    <a:bodyPr/>
                    <a:lstStyle/>
                    <a:p>
                      <a:pPr algn="ctr">
                        <a:lnSpc>
                          <a:spcPts val="1800"/>
                        </a:lnSpc>
                        <a:spcAft>
                          <a:spcPts val="0"/>
                        </a:spcAft>
                      </a:pPr>
                      <a:r>
                        <a:rPr lang="zh-CN" altLang="en-US" sz="1400" kern="100" dirty="0" smtClean="0">
                          <a:effectLst/>
                          <a:latin typeface="Times New Roman" panose="02020603050405020304" pitchFamily="18" charset="0"/>
                          <a:ea typeface="宋体" panose="02010600030101010101" pitchFamily="2" charset="-122"/>
                        </a:rPr>
                        <a:t>产品</a:t>
                      </a:r>
                      <a:r>
                        <a:rPr lang="en-US" altLang="zh-CN" sz="1400" kern="100" dirty="0" smtClean="0">
                          <a:effectLst/>
                          <a:latin typeface="Times New Roman" panose="02020603050405020304" pitchFamily="18" charset="0"/>
                          <a:ea typeface="宋体" panose="02010600030101010101" pitchFamily="2" charset="-122"/>
                        </a:rPr>
                        <a:t>1</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altLang="en-US" sz="1400" kern="100" dirty="0" smtClean="0">
                          <a:effectLst/>
                          <a:latin typeface="Times New Roman" panose="02020603050405020304" pitchFamily="18" charset="0"/>
                          <a:ea typeface="宋体" panose="02010600030101010101" pitchFamily="2" charset="-122"/>
                        </a:rPr>
                        <a:t>产品</a:t>
                      </a:r>
                      <a:r>
                        <a:rPr lang="en-US" altLang="zh-CN" sz="1400" kern="100" dirty="0" smtClean="0">
                          <a:effectLst/>
                          <a:latin typeface="Times New Roman" panose="02020603050405020304" pitchFamily="18" charset="0"/>
                          <a:ea typeface="宋体" panose="02010600030101010101" pitchFamily="2" charset="-122"/>
                        </a:rPr>
                        <a:t>2</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altLang="en-US" sz="1400" kern="100" dirty="0" smtClean="0">
                          <a:effectLst/>
                          <a:latin typeface="Times New Roman" panose="02020603050405020304" pitchFamily="18" charset="0"/>
                          <a:ea typeface="宋体" panose="02010600030101010101" pitchFamily="2" charset="-122"/>
                        </a:rPr>
                        <a:t>产品</a:t>
                      </a:r>
                      <a:r>
                        <a:rPr lang="en-US" altLang="zh-CN" sz="1400" kern="100" dirty="0" smtClean="0">
                          <a:effectLst/>
                          <a:latin typeface="Times New Roman" panose="02020603050405020304" pitchFamily="18" charset="0"/>
                          <a:ea typeface="宋体" panose="02010600030101010101" pitchFamily="2" charset="-122"/>
                        </a:rPr>
                        <a:t>3</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r>
              <a:tr h="370156">
                <a:tc>
                  <a:txBody>
                    <a:bodyPr/>
                    <a:lstStyle/>
                    <a:p>
                      <a:pPr algn="ctr">
                        <a:lnSpc>
                          <a:spcPts val="1800"/>
                        </a:lnSpc>
                        <a:spcAft>
                          <a:spcPts val="0"/>
                        </a:spcAft>
                      </a:pPr>
                      <a:r>
                        <a:rPr lang="en-US" sz="1400" kern="100">
                          <a:effectLst/>
                        </a:rPr>
                        <a:t>A</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sz="1400" kern="100">
                          <a:effectLst/>
                        </a:rPr>
                        <a:t>﹤</a:t>
                      </a:r>
                      <a:r>
                        <a:rPr lang="en-US" sz="1400" kern="100">
                          <a:effectLst/>
                        </a:rPr>
                        <a:t>50</a:t>
                      </a:r>
                      <a:r>
                        <a:rPr lang="zh-CN" sz="1400" kern="100">
                          <a:effectLst/>
                        </a:rPr>
                        <a:t>万</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1.2%</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1.5%</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r>
              <a:tr h="370156">
                <a:tc>
                  <a:txBody>
                    <a:bodyPr/>
                    <a:lstStyle/>
                    <a:p>
                      <a:pPr algn="ctr">
                        <a:lnSpc>
                          <a:spcPts val="1800"/>
                        </a:lnSpc>
                        <a:spcAft>
                          <a:spcPts val="0"/>
                        </a:spcAft>
                      </a:pPr>
                      <a:r>
                        <a:rPr lang="en-US" sz="1400" kern="100">
                          <a:effectLst/>
                        </a:rPr>
                        <a:t>B</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sz="1400" kern="100">
                          <a:effectLst/>
                        </a:rPr>
                        <a:t>≧</a:t>
                      </a:r>
                      <a:r>
                        <a:rPr lang="en-US" sz="1400" kern="100">
                          <a:effectLst/>
                        </a:rPr>
                        <a:t>50</a:t>
                      </a:r>
                      <a:r>
                        <a:rPr lang="zh-CN" sz="1400" kern="100">
                          <a:effectLst/>
                        </a:rPr>
                        <a:t>万</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1.4%</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2.3%</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r>
              <a:tr h="587150">
                <a:tc>
                  <a:txBody>
                    <a:bodyPr/>
                    <a:lstStyle/>
                    <a:p>
                      <a:pPr algn="ctr">
                        <a:lnSpc>
                          <a:spcPts val="1800"/>
                        </a:lnSpc>
                        <a:spcAft>
                          <a:spcPts val="0"/>
                        </a:spcAft>
                      </a:pPr>
                      <a:r>
                        <a:rPr lang="en-US" sz="1400" kern="100" dirty="0">
                          <a:effectLst/>
                        </a:rPr>
                        <a:t>C</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sz="1400" kern="100">
                          <a:effectLst/>
                        </a:rPr>
                        <a:t>≧</a:t>
                      </a:r>
                      <a:r>
                        <a:rPr lang="en-US" sz="1400" kern="100">
                          <a:effectLst/>
                        </a:rPr>
                        <a:t>100</a:t>
                      </a:r>
                      <a:r>
                        <a:rPr lang="zh-CN" sz="1400" kern="100">
                          <a:effectLst/>
                        </a:rPr>
                        <a:t>万</a:t>
                      </a:r>
                      <a:endParaRPr lang="zh-CN" sz="1400" kern="10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1.6%</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2.3%</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2.5%</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r>
              <a:tr h="587150">
                <a:tc>
                  <a:txBody>
                    <a:bodyPr/>
                    <a:lstStyle/>
                    <a:p>
                      <a:pPr algn="ctr">
                        <a:lnSpc>
                          <a:spcPts val="1800"/>
                        </a:lnSpc>
                        <a:spcAft>
                          <a:spcPts val="0"/>
                        </a:spcAft>
                      </a:pPr>
                      <a:r>
                        <a:rPr lang="en-US" sz="1400" kern="100" dirty="0">
                          <a:effectLst/>
                        </a:rPr>
                        <a:t>D</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zh-CN" sz="1400" kern="100" dirty="0">
                          <a:effectLst/>
                        </a:rPr>
                        <a:t>≧</a:t>
                      </a:r>
                      <a:r>
                        <a:rPr lang="en-US" sz="1400" kern="100" dirty="0">
                          <a:effectLst/>
                        </a:rPr>
                        <a:t>200</a:t>
                      </a:r>
                      <a:r>
                        <a:rPr lang="zh-CN" sz="1400" kern="100" dirty="0">
                          <a:effectLst/>
                        </a:rPr>
                        <a:t>万</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1.8%</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2.5%</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c>
                  <a:txBody>
                    <a:bodyPr/>
                    <a:lstStyle/>
                    <a:p>
                      <a:pPr algn="ctr">
                        <a:lnSpc>
                          <a:spcPts val="1800"/>
                        </a:lnSpc>
                        <a:spcAft>
                          <a:spcPts val="0"/>
                        </a:spcAft>
                      </a:pPr>
                      <a:r>
                        <a:rPr lang="en-US" sz="1400" kern="100" dirty="0" smtClean="0">
                          <a:effectLst/>
                        </a:rPr>
                        <a:t>3%</a:t>
                      </a:r>
                      <a:endParaRPr lang="zh-CN" sz="1400" kern="100" dirty="0">
                        <a:effectLst/>
                        <a:latin typeface="Times New Roman" panose="02020603050405020304" pitchFamily="18" charset="0"/>
                        <a:ea typeface="宋体" panose="02010600030101010101" pitchFamily="2" charset="-122"/>
                      </a:endParaRPr>
                    </a:p>
                  </a:txBody>
                  <a:tcPr marL="54390" marR="54390" marT="0" marB="0" anchor="ctr"/>
                </a:tc>
              </a:tr>
            </a:tbl>
          </a:graphicData>
        </a:graphic>
      </p:graphicFrame>
      <p:sp>
        <p:nvSpPr>
          <p:cNvPr id="4" name="右箭头 3"/>
          <p:cNvSpPr/>
          <p:nvPr/>
        </p:nvSpPr>
        <p:spPr>
          <a:xfrm>
            <a:off x="5012619" y="2897249"/>
            <a:ext cx="855525" cy="459743"/>
          </a:xfrm>
          <a:prstGeom prst="rightArrow">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a:spLocks noRot="1" noChangeArrowheads="1"/>
          </p:cNvSpPr>
          <p:nvPr/>
        </p:nvSpPr>
        <p:spPr bwMode="auto">
          <a:xfrm>
            <a:off x="5940152" y="2780928"/>
            <a:ext cx="2376265" cy="658812"/>
          </a:xfrm>
          <a:prstGeom prst="rect">
            <a:avLst/>
          </a:prstGeom>
          <a:noFill/>
          <a:ln w="9525">
            <a:noFill/>
            <a:miter lim="800000"/>
            <a:headEnd/>
            <a:tailEnd/>
          </a:ln>
        </p:spPr>
        <p:txBody>
          <a:bodyPr anchor="ctr"/>
          <a:lstStyle/>
          <a:p>
            <a:pPr eaLnBrk="1" hangingPunct="1">
              <a:lnSpc>
                <a:spcPts val="2200"/>
              </a:lnSpc>
              <a:buFont typeface="Wingdings" pitchFamily="2" charset="2"/>
              <a:buChar char="u"/>
            </a:pPr>
            <a:r>
              <a:rPr kumimoji="1" lang="zh-CN" altLang="en-US" sz="1600" dirty="0" smtClean="0">
                <a:latin typeface="微软雅黑" pitchFamily="34" charset="-122"/>
                <a:ea typeface="微软雅黑" pitchFamily="34" charset="-122"/>
              </a:rPr>
              <a:t>推动做高销售业绩：</a:t>
            </a:r>
            <a:endParaRPr kumimoji="1" lang="en-US" altLang="zh-CN" sz="1600" dirty="0" smtClean="0">
              <a:latin typeface="微软雅黑" pitchFamily="34" charset="-122"/>
              <a:ea typeface="微软雅黑" pitchFamily="34" charset="-122"/>
            </a:endParaRPr>
          </a:p>
          <a:p>
            <a:pPr eaLnBrk="1" hangingPunct="1">
              <a:lnSpc>
                <a:spcPts val="2200"/>
              </a:lnSpc>
              <a:buFont typeface="Wingdings" pitchFamily="2" charset="2"/>
              <a:buChar char="u"/>
            </a:pPr>
            <a:r>
              <a:rPr kumimoji="1" lang="zh-CN" altLang="en-US" sz="1600" dirty="0" smtClean="0">
                <a:latin typeface="微软雅黑" pitchFamily="34" charset="-122"/>
                <a:ea typeface="微软雅黑" pitchFamily="34" charset="-122"/>
              </a:rPr>
              <a:t>导向自主产品</a:t>
            </a:r>
            <a:endParaRPr kumimoji="1"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341784"/>
            <a:ext cx="5112568" cy="49492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案例研讨：小家电企业提成模式设计</a:t>
            </a:r>
            <a:endParaRPr kumimoji="0" lang="zh-CN" altLang="en-US" sz="24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微软雅黑"/>
            </a:endParaRPr>
          </a:p>
        </p:txBody>
      </p:sp>
      <p:sp>
        <p:nvSpPr>
          <p:cNvPr id="3" name="Rectangle 2"/>
          <p:cNvSpPr>
            <a:spLocks noRot="1" noChangeArrowheads="1"/>
          </p:cNvSpPr>
          <p:nvPr/>
        </p:nvSpPr>
        <p:spPr bwMode="auto">
          <a:xfrm>
            <a:off x="323528" y="1114004"/>
            <a:ext cx="3436938" cy="658812"/>
          </a:xfrm>
          <a:prstGeom prst="rect">
            <a:avLst/>
          </a:prstGeom>
          <a:noFill/>
          <a:ln w="9525">
            <a:noFill/>
            <a:miter lim="800000"/>
            <a:headEnd/>
            <a:tailEnd/>
          </a:ln>
        </p:spPr>
        <p:txBody>
          <a:bodyPr anchor="ctr"/>
          <a:lstStyle/>
          <a:p>
            <a:pPr eaLnBrk="1" hangingPunct="1"/>
            <a:r>
              <a:rPr kumimoji="1" lang="zh-CN" altLang="en-US" sz="1600" dirty="0" smtClean="0">
                <a:latin typeface="微软雅黑" pitchFamily="34" charset="-122"/>
                <a:ea typeface="微软雅黑" pitchFamily="34" charset="-122"/>
              </a:rPr>
              <a:t>销售管理者提成模式：</a:t>
            </a:r>
            <a:endParaRPr kumimoji="1" lang="zh-CN" altLang="en-US" sz="1600" dirty="0">
              <a:latin typeface="微软雅黑" pitchFamily="34" charset="-122"/>
              <a:ea typeface="微软雅黑" pitchFamily="34" charset="-122"/>
            </a:endParaRPr>
          </a:p>
        </p:txBody>
      </p:sp>
      <p:graphicFrame>
        <p:nvGraphicFramePr>
          <p:cNvPr id="4" name="表格 3"/>
          <p:cNvGraphicFramePr>
            <a:graphicFrameLocks noGrp="1"/>
          </p:cNvGraphicFramePr>
          <p:nvPr/>
        </p:nvGraphicFramePr>
        <p:xfrm>
          <a:off x="251521" y="4114017"/>
          <a:ext cx="3600399" cy="971167"/>
        </p:xfrm>
        <a:graphic>
          <a:graphicData uri="http://schemas.openxmlformats.org/drawingml/2006/table">
            <a:tbl>
              <a:tblPr/>
              <a:tblGrid>
                <a:gridCol w="936103"/>
                <a:gridCol w="709627"/>
                <a:gridCol w="964738"/>
                <a:gridCol w="989931"/>
              </a:tblGrid>
              <a:tr h="0">
                <a:tc>
                  <a:txBody>
                    <a:bodyPr/>
                    <a:lstStyle/>
                    <a:p>
                      <a:pPr marL="0" algn="ctr" defTabSz="914400" rtl="0" eaLnBrk="1" latinLnBrk="0" hangingPunct="1">
                        <a:lnSpc>
                          <a:spcPts val="2200"/>
                        </a:lnSpc>
                        <a:spcAft>
                          <a:spcPts val="0"/>
                        </a:spcAft>
                      </a:pPr>
                      <a:r>
                        <a:rPr lang="zh-CN" sz="1200" kern="0" dirty="0">
                          <a:solidFill>
                            <a:schemeClr val="tx1"/>
                          </a:solidFill>
                          <a:latin typeface="微软雅黑" pitchFamily="34" charset="-122"/>
                          <a:ea typeface="微软雅黑" pitchFamily="34" charset="-122"/>
                          <a:cs typeface="宋体"/>
                        </a:rPr>
                        <a:t>销售目标达成率（</a:t>
                      </a:r>
                      <a:r>
                        <a:rPr lang="en-US" sz="1200" kern="0" dirty="0">
                          <a:solidFill>
                            <a:schemeClr val="tx1"/>
                          </a:solidFill>
                          <a:latin typeface="微软雅黑" pitchFamily="34" charset="-122"/>
                          <a:ea typeface="微软雅黑" pitchFamily="34" charset="-122"/>
                          <a:cs typeface="宋体"/>
                        </a:rPr>
                        <a:t>A</a:t>
                      </a:r>
                      <a:r>
                        <a:rPr lang="zh-CN" sz="1200" kern="0" dirty="0">
                          <a:solidFill>
                            <a:schemeClr val="tx1"/>
                          </a:solidFill>
                          <a:latin typeface="微软雅黑" pitchFamily="34" charset="-122"/>
                          <a:ea typeface="微软雅黑" pitchFamily="34" charset="-122"/>
                          <a:cs typeface="宋体"/>
                        </a:rPr>
                        <a:t>）</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12367">
                <a:tc>
                  <a:txBody>
                    <a:bodyPr/>
                    <a:lstStyle/>
                    <a:p>
                      <a:pPr algn="ctr">
                        <a:lnSpc>
                          <a:spcPts val="2200"/>
                        </a:lnSpc>
                        <a:spcAft>
                          <a:spcPts val="0"/>
                        </a:spcAft>
                      </a:pPr>
                      <a:r>
                        <a:rPr lang="zh-CN" sz="1200" kern="0" dirty="0">
                          <a:latin typeface="微软雅黑" pitchFamily="34" charset="-122"/>
                          <a:ea typeface="微软雅黑" pitchFamily="34" charset="-122"/>
                          <a:cs typeface="宋体"/>
                        </a:rPr>
                        <a:t>提成比例</a:t>
                      </a:r>
                      <a:endParaRPr lang="zh-CN" sz="1200" kern="100" dirty="0">
                        <a:latin typeface="微软雅黑" pitchFamily="34" charset="-122"/>
                        <a:ea typeface="微软雅黑" pitchFamily="34"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107504" y="1772817"/>
          <a:ext cx="8877770" cy="1264623"/>
        </p:xfrm>
        <a:graphic>
          <a:graphicData uri="http://schemas.openxmlformats.org/drawingml/2006/table">
            <a:tbl>
              <a:tblPr firstRow="1" bandRow="1">
                <a:tableStyleId>{5C22544A-7EE6-4342-B048-85BDC9FD1C3A}</a:tableStyleId>
              </a:tblPr>
              <a:tblGrid>
                <a:gridCol w="1479628"/>
                <a:gridCol w="7398142"/>
              </a:tblGrid>
              <a:tr h="421541">
                <a:tc>
                  <a:txBody>
                    <a:bodyPr/>
                    <a:lstStyle/>
                    <a:p>
                      <a:pPr algn="ctr"/>
                      <a:r>
                        <a:rPr lang="zh-CN" altLang="en-US" sz="1600" b="1" dirty="0" smtClean="0"/>
                        <a:t>职位</a:t>
                      </a:r>
                      <a:endParaRPr lang="zh-CN" altLang="en-US" sz="1600" b="1" dirty="0"/>
                    </a:p>
                  </a:txBody>
                  <a:tcPr/>
                </a:tc>
                <a:tc>
                  <a:txBody>
                    <a:bodyPr/>
                    <a:lstStyle/>
                    <a:p>
                      <a:pPr algn="ctr"/>
                      <a:r>
                        <a:rPr lang="zh-CN" altLang="en-US" sz="1600" b="1" dirty="0" smtClean="0"/>
                        <a:t>提成组成</a:t>
                      </a:r>
                      <a:endParaRPr lang="zh-CN" altLang="en-US" sz="1600" b="1" dirty="0"/>
                    </a:p>
                  </a:txBody>
                  <a:tcPr/>
                </a:tc>
              </a:tr>
              <a:tr h="42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smtClean="0"/>
                        <a:t>销售主管</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600" b="0" dirty="0" smtClean="0"/>
                        <a:t>销售组长提成</a:t>
                      </a:r>
                      <a:r>
                        <a:rPr lang="en-US" altLang="zh-CN" sz="1600" b="0" dirty="0" smtClean="0"/>
                        <a:t>=</a:t>
                      </a:r>
                      <a:r>
                        <a:rPr lang="zh-CN" altLang="zh-CN" sz="1600" b="0" dirty="0" smtClean="0"/>
                        <a:t>个人销售提成</a:t>
                      </a:r>
                      <a:r>
                        <a:rPr lang="en-US" altLang="zh-CN" sz="1600" b="0" dirty="0" smtClean="0"/>
                        <a:t>+</a:t>
                      </a:r>
                      <a:r>
                        <a:rPr lang="zh-CN" altLang="zh-CN" sz="1600" b="0" dirty="0" smtClean="0"/>
                        <a:t>团队</a:t>
                      </a:r>
                      <a:r>
                        <a:rPr lang="zh-CN" altLang="en-US" sz="1600" b="0" dirty="0" smtClean="0"/>
                        <a:t>销售业绩提成</a:t>
                      </a:r>
                    </a:p>
                  </a:txBody>
                  <a:tcPr anchor="ctr"/>
                </a:tc>
              </a:tr>
              <a:tr h="42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smtClean="0"/>
                        <a:t>销售经理</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600" b="0" kern="1200" dirty="0" smtClean="0">
                          <a:solidFill>
                            <a:schemeClr val="dk1"/>
                          </a:solidFill>
                          <a:latin typeface="+mn-lt"/>
                          <a:ea typeface="+mn-ea"/>
                          <a:cs typeface="+mn-cs"/>
                        </a:rPr>
                        <a:t>团队总销售业绩×提成比例</a:t>
                      </a:r>
                      <a:endParaRPr lang="zh-CN" altLang="en-US" sz="1600" b="0" kern="1200" dirty="0" smtClean="0">
                        <a:solidFill>
                          <a:schemeClr val="dk1"/>
                        </a:solidFill>
                        <a:latin typeface="+mn-lt"/>
                        <a:ea typeface="+mn-ea"/>
                        <a:cs typeface="+mn-cs"/>
                      </a:endParaRPr>
                    </a:p>
                  </a:txBody>
                  <a:tcPr anchor="ctr"/>
                </a:tc>
              </a:tr>
            </a:tbl>
          </a:graphicData>
        </a:graphic>
      </p:graphicFrame>
      <p:sp>
        <p:nvSpPr>
          <p:cNvPr id="6" name="Rectangle 2"/>
          <p:cNvSpPr>
            <a:spLocks noRot="1" noChangeArrowheads="1"/>
          </p:cNvSpPr>
          <p:nvPr/>
        </p:nvSpPr>
        <p:spPr bwMode="auto">
          <a:xfrm>
            <a:off x="323528" y="3356992"/>
            <a:ext cx="3436938" cy="658812"/>
          </a:xfrm>
          <a:prstGeom prst="rect">
            <a:avLst/>
          </a:prstGeom>
          <a:noFill/>
          <a:ln w="9525">
            <a:noFill/>
            <a:miter lim="800000"/>
            <a:headEnd/>
            <a:tailEnd/>
          </a:ln>
        </p:spPr>
        <p:txBody>
          <a:bodyPr anchor="ctr"/>
          <a:lstStyle/>
          <a:p>
            <a:pPr eaLnBrk="1" hangingPunct="1"/>
            <a:r>
              <a:rPr kumimoji="1" lang="zh-CN" altLang="en-US" sz="1600" dirty="0" smtClean="0">
                <a:latin typeface="微软雅黑" pitchFamily="34" charset="-122"/>
                <a:ea typeface="微软雅黑" pitchFamily="34" charset="-122"/>
              </a:rPr>
              <a:t>销售主管团队提成比例区间：</a:t>
            </a:r>
            <a:endParaRPr kumimoji="1" lang="zh-CN" altLang="en-US" sz="1600" dirty="0">
              <a:latin typeface="微软雅黑" pitchFamily="34" charset="-122"/>
              <a:ea typeface="微软雅黑" pitchFamily="34" charset="-122"/>
            </a:endParaRPr>
          </a:p>
        </p:txBody>
      </p:sp>
      <p:sp>
        <p:nvSpPr>
          <p:cNvPr id="7" name="Rectangle 2"/>
          <p:cNvSpPr>
            <a:spLocks noRot="1" noChangeArrowheads="1"/>
          </p:cNvSpPr>
          <p:nvPr/>
        </p:nvSpPr>
        <p:spPr bwMode="auto">
          <a:xfrm>
            <a:off x="4355976" y="3356992"/>
            <a:ext cx="3436938" cy="658812"/>
          </a:xfrm>
          <a:prstGeom prst="rect">
            <a:avLst/>
          </a:prstGeom>
          <a:noFill/>
          <a:ln w="9525">
            <a:noFill/>
            <a:miter lim="800000"/>
            <a:headEnd/>
            <a:tailEnd/>
          </a:ln>
        </p:spPr>
        <p:txBody>
          <a:bodyPr anchor="ctr"/>
          <a:lstStyle/>
          <a:p>
            <a:pPr eaLnBrk="1" hangingPunct="1"/>
            <a:r>
              <a:rPr kumimoji="1" lang="zh-CN" altLang="en-US" sz="1600" dirty="0" smtClean="0">
                <a:latin typeface="微软雅黑" pitchFamily="34" charset="-122"/>
                <a:ea typeface="微软雅黑" pitchFamily="34" charset="-122"/>
              </a:rPr>
              <a:t>销售经理提成比例区间：</a:t>
            </a:r>
            <a:endParaRPr kumimoji="1" lang="zh-CN" altLang="en-US" sz="1600" dirty="0">
              <a:latin typeface="微软雅黑" pitchFamily="34" charset="-122"/>
              <a:ea typeface="微软雅黑" pitchFamily="34" charset="-122"/>
            </a:endParaRPr>
          </a:p>
        </p:txBody>
      </p:sp>
      <p:graphicFrame>
        <p:nvGraphicFramePr>
          <p:cNvPr id="8" name="表格 7"/>
          <p:cNvGraphicFramePr>
            <a:graphicFrameLocks noGrp="1"/>
          </p:cNvGraphicFramePr>
          <p:nvPr/>
        </p:nvGraphicFramePr>
        <p:xfrm>
          <a:off x="4427984" y="4077072"/>
          <a:ext cx="4464495" cy="950149"/>
        </p:xfrm>
        <a:graphic>
          <a:graphicData uri="http://schemas.openxmlformats.org/drawingml/2006/table">
            <a:tbl>
              <a:tblPr/>
              <a:tblGrid>
                <a:gridCol w="905202"/>
                <a:gridCol w="646573"/>
                <a:gridCol w="905202"/>
                <a:gridCol w="840545"/>
                <a:gridCol w="1166973"/>
              </a:tblGrid>
              <a:tr h="0">
                <a:tc>
                  <a:txBody>
                    <a:bodyPr/>
                    <a:lstStyle/>
                    <a:p>
                      <a:pPr algn="ctr">
                        <a:lnSpc>
                          <a:spcPts val="2200"/>
                        </a:lnSpc>
                        <a:spcAft>
                          <a:spcPts val="0"/>
                        </a:spcAft>
                      </a:pPr>
                      <a:r>
                        <a:rPr lang="zh-CN" sz="1200" kern="0" dirty="0">
                          <a:latin typeface="微软雅黑" pitchFamily="34" charset="-122"/>
                          <a:ea typeface="微软雅黑" pitchFamily="34" charset="-122"/>
                          <a:cs typeface="宋体"/>
                        </a:rPr>
                        <a:t>销售目标达成率（</a:t>
                      </a:r>
                      <a:r>
                        <a:rPr lang="en-US" sz="1200" kern="0" dirty="0">
                          <a:latin typeface="微软雅黑" pitchFamily="34" charset="-122"/>
                          <a:ea typeface="微软雅黑" pitchFamily="34" charset="-122"/>
                          <a:cs typeface="宋体"/>
                        </a:rPr>
                        <a:t>A</a:t>
                      </a:r>
                      <a:r>
                        <a:rPr lang="zh-CN" sz="1200" kern="0" dirty="0">
                          <a:latin typeface="微软雅黑" pitchFamily="34" charset="-122"/>
                          <a:ea typeface="微软雅黑" pitchFamily="34" charset="-122"/>
                          <a:cs typeface="宋体"/>
                        </a:rPr>
                        <a:t>）</a:t>
                      </a:r>
                      <a:endParaRPr lang="zh-CN" sz="1200" kern="100" dirty="0">
                        <a:latin typeface="微软雅黑" pitchFamily="34" charset="-122"/>
                        <a:ea typeface="微软雅黑" pitchFamily="34"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91349">
                <a:tc>
                  <a:txBody>
                    <a:bodyPr/>
                    <a:lstStyle/>
                    <a:p>
                      <a:pPr algn="ctr">
                        <a:lnSpc>
                          <a:spcPts val="2200"/>
                        </a:lnSpc>
                        <a:spcAft>
                          <a:spcPts val="0"/>
                        </a:spcAft>
                      </a:pPr>
                      <a:r>
                        <a:rPr lang="zh-CN" sz="1200" kern="0">
                          <a:latin typeface="微软雅黑" pitchFamily="34" charset="-122"/>
                          <a:ea typeface="微软雅黑" pitchFamily="34" charset="-122"/>
                          <a:cs typeface="宋体"/>
                        </a:rPr>
                        <a:t>提成比例</a:t>
                      </a:r>
                      <a:endParaRPr lang="zh-CN" sz="1200" kern="100">
                        <a:latin typeface="微软雅黑" pitchFamily="34" charset="-122"/>
                        <a:ea typeface="微软雅黑" pitchFamily="34"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584310" y="44624"/>
            <a:ext cx="58598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zh-CN" altLang="en-US" sz="2400" b="1" dirty="0" smtClean="0">
                <a:latin typeface="微软雅黑" panose="020B0503020204020204" pitchFamily="34" charset="-122"/>
                <a:ea typeface="微软雅黑" panose="020B0503020204020204" pitchFamily="34" charset="-122"/>
              </a:rPr>
              <a:t>项目奖金设计思路</a:t>
            </a:r>
            <a:endParaRPr lang="zh-CN" altLang="en-US"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611560"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前端基础</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2843808"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奖金包生成</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5148064"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奖金分配</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539552" y="1772816"/>
            <a:ext cx="1656184"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4" name="矩形 13"/>
          <p:cNvSpPr/>
          <p:nvPr/>
        </p:nvSpPr>
        <p:spPr>
          <a:xfrm>
            <a:off x="755576" y="2041646"/>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755576" y="3553814"/>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6" name="右箭头 15"/>
          <p:cNvSpPr/>
          <p:nvPr/>
        </p:nvSpPr>
        <p:spPr>
          <a:xfrm>
            <a:off x="2195736" y="2996952"/>
            <a:ext cx="432048" cy="2688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 name="矩形 16"/>
          <p:cNvSpPr/>
          <p:nvPr/>
        </p:nvSpPr>
        <p:spPr>
          <a:xfrm>
            <a:off x="2699792" y="1772816"/>
            <a:ext cx="1624668"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8" name="矩形 17"/>
          <p:cNvSpPr/>
          <p:nvPr/>
        </p:nvSpPr>
        <p:spPr>
          <a:xfrm>
            <a:off x="2915816" y="2251343"/>
            <a:ext cx="1224136" cy="177122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5076055" y="1772816"/>
            <a:ext cx="1543685"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0" name="右箭头 19"/>
          <p:cNvSpPr/>
          <p:nvPr/>
        </p:nvSpPr>
        <p:spPr>
          <a:xfrm>
            <a:off x="4499992" y="2996952"/>
            <a:ext cx="504056" cy="2688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1" name="矩形 20"/>
          <p:cNvSpPr/>
          <p:nvPr/>
        </p:nvSpPr>
        <p:spPr>
          <a:xfrm>
            <a:off x="5220072" y="2780928"/>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2" name="右箭头 21"/>
          <p:cNvSpPr/>
          <p:nvPr/>
        </p:nvSpPr>
        <p:spPr>
          <a:xfrm rot="10800000">
            <a:off x="6660232" y="2348879"/>
            <a:ext cx="504056" cy="201622"/>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3" name="右箭头 22"/>
          <p:cNvSpPr/>
          <p:nvPr/>
        </p:nvSpPr>
        <p:spPr>
          <a:xfrm rot="10800000">
            <a:off x="6660232" y="3501008"/>
            <a:ext cx="504056" cy="201622"/>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矩形 23"/>
          <p:cNvSpPr/>
          <p:nvPr/>
        </p:nvSpPr>
        <p:spPr>
          <a:xfrm>
            <a:off x="7236296" y="2285256"/>
            <a:ext cx="1080120" cy="49567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7236296" y="3437384"/>
            <a:ext cx="1080120" cy="42366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6" name="Text Box 3"/>
          <p:cNvSpPr txBox="1">
            <a:spLocks noChangeArrowheads="1"/>
          </p:cNvSpPr>
          <p:nvPr/>
        </p:nvSpPr>
        <p:spPr bwMode="auto">
          <a:xfrm>
            <a:off x="55173" y="5013176"/>
            <a:ext cx="8601606" cy="1169551"/>
          </a:xfrm>
          <a:prstGeom prst="rect">
            <a:avLst/>
          </a:prstGeom>
          <a:noFill/>
          <a:ln w="9525">
            <a:noFill/>
            <a:miter lim="800000"/>
            <a:headEnd/>
            <a:tailEnd/>
          </a:ln>
        </p:spPr>
        <p:txBody>
          <a:bodyPr wrap="square">
            <a:spAutoFit/>
          </a:bodyPr>
          <a:lstStyle/>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项目奖是落实“班长的战争”的有力抓手之一；</a:t>
            </a:r>
            <a:endParaRPr lang="en-US" altLang="zh-CN" sz="1600" dirty="0" smtClean="0">
              <a:latin typeface="微软雅黑" panose="020B0503020204020204" pitchFamily="34" charset="-122"/>
              <a:ea typeface="微软雅黑" panose="020B0503020204020204" pitchFamily="34" charset="-122"/>
            </a:endParaRPr>
          </a:p>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真正让员工体验奖金是挣来的；</a:t>
            </a:r>
            <a:endParaRPr lang="en-US" altLang="zh-CN" sz="1600" dirty="0" smtClean="0">
              <a:latin typeface="微软雅黑" panose="020B0503020204020204" pitchFamily="34" charset="-122"/>
              <a:ea typeface="微软雅黑" panose="020B0503020204020204" pitchFamily="34" charset="-122"/>
            </a:endParaRPr>
          </a:p>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及时激励员工，通过项目优化资源配置，激活组织中的个体，为公司创造更大的价值。</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323528" y="548680"/>
            <a:ext cx="6624736"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39800">
              <a:spcBef>
                <a:spcPct val="60000"/>
              </a:spcBef>
              <a:buClr>
                <a:schemeClr val="tx1"/>
              </a:buClr>
              <a:buSzPct val="90000"/>
              <a:buFont typeface="Wingdings" panose="05000000000000000000" pitchFamily="2" charset="2"/>
              <a:buChar char="§"/>
              <a:defRPr sz="2000">
                <a:solidFill>
                  <a:schemeClr val="tx1"/>
                </a:solidFill>
                <a:latin typeface="Arial" panose="020B0604020202020204" pitchFamily="34" charset="0"/>
              </a:defRPr>
            </a:lvl1pPr>
            <a:lvl2pPr marL="742950" indent="-285750" defTabSz="939800">
              <a:spcBef>
                <a:spcPct val="20000"/>
              </a:spcBef>
              <a:buClr>
                <a:schemeClr val="tx1"/>
              </a:buClr>
              <a:buSzPct val="90000"/>
              <a:buFont typeface="Arial" panose="020B0604020202020204" pitchFamily="34" charset="0"/>
              <a:buChar char="–"/>
              <a:defRPr sz="2000">
                <a:solidFill>
                  <a:schemeClr val="tx1"/>
                </a:solidFill>
                <a:latin typeface="Arial" panose="020B0604020202020204" pitchFamily="34" charset="0"/>
              </a:defRPr>
            </a:lvl2pPr>
            <a:lvl3pPr marL="1143000" indent="-228600" defTabSz="939800">
              <a:spcBef>
                <a:spcPct val="20000"/>
              </a:spcBef>
              <a:buClr>
                <a:schemeClr val="tx1"/>
              </a:buClr>
              <a:buFont typeface="Wingdings" panose="05000000000000000000" pitchFamily="2" charset="2"/>
              <a:buChar char="ú"/>
              <a:defRPr sz="2000">
                <a:solidFill>
                  <a:schemeClr val="tx1"/>
                </a:solidFill>
                <a:latin typeface="Arial" panose="020B0604020202020204" pitchFamily="34" charset="0"/>
              </a:defRPr>
            </a:lvl3pPr>
            <a:lvl4pPr marL="1600200" indent="-228600" defTabSz="939800">
              <a:spcBef>
                <a:spcPct val="20000"/>
              </a:spcBef>
              <a:buClr>
                <a:schemeClr val="tx1"/>
              </a:buClr>
              <a:buSzPct val="90000"/>
              <a:buFont typeface="Arial" panose="020B0604020202020204" pitchFamily="34" charset="0"/>
              <a:buChar char="-"/>
              <a:defRPr sz="2000">
                <a:solidFill>
                  <a:schemeClr val="tx1"/>
                </a:solidFill>
                <a:latin typeface="Arial" panose="020B0604020202020204" pitchFamily="34" charset="0"/>
              </a:defRPr>
            </a:lvl4pPr>
            <a:lvl5pPr marL="2057400" indent="-228600" defTabSz="93980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ts val="3000"/>
              </a:lnSpc>
              <a:spcBef>
                <a:spcPct val="0"/>
              </a:spcBef>
              <a:buClrTx/>
              <a:buSzTx/>
              <a:buFontTx/>
              <a:buNone/>
            </a:pPr>
            <a:r>
              <a:rPr lang="zh-CN" altLang="en-US" sz="2400" b="1" dirty="0">
                <a:latin typeface="微软雅黑" panose="020B0503020204020204" pitchFamily="34" charset="-122"/>
                <a:ea typeface="微软雅黑" panose="020B0503020204020204" pitchFamily="34" charset="-122"/>
              </a:rPr>
              <a:t>薪酬理念和战略</a:t>
            </a:r>
            <a:r>
              <a:rPr lang="zh-CN" altLang="en-US" sz="2400" b="1" dirty="0" smtClean="0">
                <a:latin typeface="微软雅黑" panose="020B0503020204020204" pitchFamily="34" charset="-122"/>
                <a:ea typeface="微软雅黑" panose="020B0503020204020204" pitchFamily="34" charset="-122"/>
              </a:rPr>
              <a:t>分析薪</a:t>
            </a:r>
            <a:r>
              <a:rPr lang="zh-CN" altLang="en-US" sz="2400" b="1" dirty="0">
                <a:latin typeface="微软雅黑" panose="020B0503020204020204" pitchFamily="34" charset="-122"/>
                <a:ea typeface="微软雅黑" panose="020B0503020204020204" pitchFamily="34" charset="-122"/>
              </a:rPr>
              <a:t>酬组合选取</a:t>
            </a:r>
          </a:p>
        </p:txBody>
      </p:sp>
      <p:sp>
        <p:nvSpPr>
          <p:cNvPr id="3" name="Rectangle 3"/>
          <p:cNvSpPr txBox="1">
            <a:spLocks noChangeArrowheads="1"/>
          </p:cNvSpPr>
          <p:nvPr/>
        </p:nvSpPr>
        <p:spPr>
          <a:xfrm>
            <a:off x="251520" y="1371749"/>
            <a:ext cx="6408712" cy="473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zh-CN" altLang="en-US" sz="1600" dirty="0" smtClean="0">
                <a:latin typeface="微软雅黑" panose="020B0503020204020204" pitchFamily="34" charset="-122"/>
                <a:ea typeface="微软雅黑" panose="020B0503020204020204" pitchFamily="34" charset="-122"/>
              </a:rPr>
              <a:t>企业根据自身发展所处的不同阶段有不同的薪酬策略</a:t>
            </a:r>
          </a:p>
        </p:txBody>
      </p:sp>
      <p:sp>
        <p:nvSpPr>
          <p:cNvPr id="4" name="Rectangle 4"/>
          <p:cNvSpPr>
            <a:spLocks noChangeArrowheads="1"/>
          </p:cNvSpPr>
          <p:nvPr/>
        </p:nvSpPr>
        <p:spPr bwMode="auto">
          <a:xfrm>
            <a:off x="4458263" y="1917700"/>
            <a:ext cx="1391667" cy="4248150"/>
          </a:xfrm>
          <a:prstGeom prst="rect">
            <a:avLst/>
          </a:prstGeom>
          <a:gradFill rotWithShape="1">
            <a:gsLst>
              <a:gs pos="0">
                <a:srgbClr val="C4D8EA"/>
              </a:gs>
              <a:gs pos="50000">
                <a:srgbClr val="FFFFFF"/>
              </a:gs>
              <a:gs pos="100000">
                <a:srgbClr val="C4D8EA"/>
              </a:gs>
            </a:gsLst>
            <a:lin ang="5400000" scaled="1"/>
          </a:gradFill>
          <a:ln w="9525" algn="ctr">
            <a:solidFill>
              <a:schemeClr val="tx2"/>
            </a:solidFill>
            <a:prstDash val="sysDot"/>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sp>
        <p:nvSpPr>
          <p:cNvPr id="5" name="Rectangle 5"/>
          <p:cNvSpPr>
            <a:spLocks noChangeArrowheads="1"/>
          </p:cNvSpPr>
          <p:nvPr/>
        </p:nvSpPr>
        <p:spPr bwMode="auto">
          <a:xfrm>
            <a:off x="5898423" y="1917700"/>
            <a:ext cx="1391667" cy="4248150"/>
          </a:xfrm>
          <a:prstGeom prst="rect">
            <a:avLst/>
          </a:prstGeom>
          <a:gradFill rotWithShape="1">
            <a:gsLst>
              <a:gs pos="0">
                <a:srgbClr val="C4D8EA"/>
              </a:gs>
              <a:gs pos="50000">
                <a:srgbClr val="FFFFFF"/>
              </a:gs>
              <a:gs pos="100000">
                <a:srgbClr val="C4D8EA"/>
              </a:gs>
            </a:gsLst>
            <a:lin ang="5400000" scaled="1"/>
          </a:gradFill>
          <a:ln w="9525" algn="ctr">
            <a:solidFill>
              <a:schemeClr val="tx2"/>
            </a:solidFill>
            <a:prstDash val="sysDot"/>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7410591" y="1917700"/>
            <a:ext cx="1391667" cy="4248150"/>
          </a:xfrm>
          <a:prstGeom prst="rect">
            <a:avLst/>
          </a:prstGeom>
          <a:gradFill rotWithShape="1">
            <a:gsLst>
              <a:gs pos="0">
                <a:srgbClr val="C4D8EA"/>
              </a:gs>
              <a:gs pos="50000">
                <a:srgbClr val="FFFFFF"/>
              </a:gs>
              <a:gs pos="100000">
                <a:srgbClr val="C4D8EA"/>
              </a:gs>
            </a:gsLst>
            <a:lin ang="5400000" scaled="1"/>
          </a:gradFill>
          <a:ln w="9525" algn="ctr">
            <a:solidFill>
              <a:schemeClr val="tx2"/>
            </a:solidFill>
            <a:prstDash val="sysDot"/>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sp>
        <p:nvSpPr>
          <p:cNvPr id="7" name="Rectangle 7"/>
          <p:cNvSpPr>
            <a:spLocks noChangeArrowheads="1"/>
          </p:cNvSpPr>
          <p:nvPr/>
        </p:nvSpPr>
        <p:spPr bwMode="auto">
          <a:xfrm>
            <a:off x="3018103" y="1917700"/>
            <a:ext cx="1391667" cy="4248150"/>
          </a:xfrm>
          <a:prstGeom prst="rect">
            <a:avLst/>
          </a:prstGeom>
          <a:gradFill rotWithShape="1">
            <a:gsLst>
              <a:gs pos="0">
                <a:srgbClr val="C4D8EA"/>
              </a:gs>
              <a:gs pos="50000">
                <a:srgbClr val="FFFFFF"/>
              </a:gs>
              <a:gs pos="100000">
                <a:srgbClr val="C4D8EA"/>
              </a:gs>
            </a:gsLst>
            <a:lin ang="5400000" scaled="1"/>
          </a:gradFill>
          <a:ln w="9525">
            <a:solidFill>
              <a:schemeClr val="tx2"/>
            </a:solidFill>
            <a:prstDash val="sysDot"/>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1577943" y="1917700"/>
            <a:ext cx="1391667" cy="4248150"/>
          </a:xfrm>
          <a:prstGeom prst="rect">
            <a:avLst/>
          </a:prstGeom>
          <a:gradFill rotWithShape="1">
            <a:gsLst>
              <a:gs pos="0">
                <a:srgbClr val="C4D8EA"/>
              </a:gs>
              <a:gs pos="50000">
                <a:srgbClr val="FFFFFF"/>
              </a:gs>
              <a:gs pos="100000">
                <a:srgbClr val="C4D8EA"/>
              </a:gs>
            </a:gsLst>
            <a:lin ang="5400000" scaled="1"/>
          </a:gradFill>
          <a:ln w="9525" algn="ctr">
            <a:solidFill>
              <a:schemeClr val="tx2"/>
            </a:solidFill>
            <a:prstDash val="sysDot"/>
            <a:miter lim="800000"/>
            <a:headEnd/>
            <a:tailEnd/>
          </a:ln>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zh-CN" altLang="en-US" sz="1400">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343140" y="1917700"/>
            <a:ext cx="1162795" cy="4248150"/>
          </a:xfrm>
          <a:prstGeom prst="rect">
            <a:avLst/>
          </a:prstGeom>
          <a:noFill/>
          <a:ln w="9525" algn="ctr">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endParaRPr lang="en-GB" altLang="zh-CN" sz="1400">
              <a:solidFill>
                <a:srgbClr val="000000"/>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46032" y="1970088"/>
            <a:ext cx="6537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b="1" dirty="0">
                <a:solidFill>
                  <a:srgbClr val="000000"/>
                </a:solidFill>
                <a:latin typeface="微软雅黑" panose="020B0503020204020204" pitchFamily="34" charset="-122"/>
                <a:ea typeface="微软雅黑" panose="020B0503020204020204" pitchFamily="34" charset="-122"/>
              </a:rPr>
              <a:t>创业型</a:t>
            </a:r>
          </a:p>
        </p:txBody>
      </p:sp>
      <p:sp>
        <p:nvSpPr>
          <p:cNvPr id="11" name="Rectangle 11"/>
          <p:cNvSpPr>
            <a:spLocks noChangeArrowheads="1"/>
          </p:cNvSpPr>
          <p:nvPr/>
        </p:nvSpPr>
        <p:spPr bwMode="auto">
          <a:xfrm>
            <a:off x="3487780" y="1970088"/>
            <a:ext cx="796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b="1" dirty="0">
                <a:solidFill>
                  <a:srgbClr val="000000"/>
                </a:solidFill>
                <a:latin typeface="微软雅黑" panose="020B0503020204020204" pitchFamily="34" charset="-122"/>
                <a:ea typeface="微软雅黑" panose="020B0503020204020204" pitchFamily="34" charset="-122"/>
              </a:rPr>
              <a:t>成长型</a:t>
            </a:r>
          </a:p>
        </p:txBody>
      </p:sp>
      <p:sp>
        <p:nvSpPr>
          <p:cNvPr id="12" name="Rectangle 12"/>
          <p:cNvSpPr>
            <a:spLocks noChangeArrowheads="1"/>
          </p:cNvSpPr>
          <p:nvPr/>
        </p:nvSpPr>
        <p:spPr bwMode="auto">
          <a:xfrm>
            <a:off x="4927940" y="1970088"/>
            <a:ext cx="6521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b="1" dirty="0">
                <a:solidFill>
                  <a:srgbClr val="000000"/>
                </a:solidFill>
                <a:latin typeface="微软雅黑" panose="020B0503020204020204" pitchFamily="34" charset="-122"/>
                <a:ea typeface="微软雅黑" panose="020B0503020204020204" pitchFamily="34" charset="-122"/>
              </a:rPr>
              <a:t>成熟型</a:t>
            </a:r>
          </a:p>
        </p:txBody>
      </p:sp>
      <p:sp>
        <p:nvSpPr>
          <p:cNvPr id="13" name="Rectangle 13"/>
          <p:cNvSpPr>
            <a:spLocks noChangeArrowheads="1"/>
          </p:cNvSpPr>
          <p:nvPr/>
        </p:nvSpPr>
        <p:spPr bwMode="auto">
          <a:xfrm>
            <a:off x="6368100" y="1970088"/>
            <a:ext cx="6521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b="1" dirty="0">
                <a:solidFill>
                  <a:srgbClr val="000000"/>
                </a:solidFill>
                <a:latin typeface="微软雅黑" panose="020B0503020204020204" pitchFamily="34" charset="-122"/>
                <a:ea typeface="微软雅黑" panose="020B0503020204020204" pitchFamily="34" charset="-122"/>
              </a:rPr>
              <a:t>衰退型</a:t>
            </a:r>
          </a:p>
        </p:txBody>
      </p:sp>
      <p:sp>
        <p:nvSpPr>
          <p:cNvPr id="14" name="Rectangle 14"/>
          <p:cNvSpPr>
            <a:spLocks noChangeArrowheads="1"/>
          </p:cNvSpPr>
          <p:nvPr/>
        </p:nvSpPr>
        <p:spPr bwMode="auto">
          <a:xfrm>
            <a:off x="7878680" y="1970088"/>
            <a:ext cx="7977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spcBef>
                <a:spcPct val="0"/>
              </a:spcBef>
            </a:pPr>
            <a:r>
              <a:rPr lang="zh-CN" altLang="en-US" sz="1400" b="1" dirty="0">
                <a:solidFill>
                  <a:srgbClr val="000000"/>
                </a:solidFill>
                <a:latin typeface="微软雅黑" panose="020B0503020204020204" pitchFamily="34" charset="-122"/>
                <a:ea typeface="微软雅黑" panose="020B0503020204020204" pitchFamily="34" charset="-122"/>
              </a:rPr>
              <a:t>重建型</a:t>
            </a:r>
          </a:p>
        </p:txBody>
      </p:sp>
      <p:sp>
        <p:nvSpPr>
          <p:cNvPr id="15" name="Text Box 15"/>
          <p:cNvSpPr txBox="1">
            <a:spLocks noChangeArrowheads="1"/>
          </p:cNvSpPr>
          <p:nvPr/>
        </p:nvSpPr>
        <p:spPr bwMode="auto">
          <a:xfrm>
            <a:off x="443327" y="2349500"/>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pPr>
            <a:r>
              <a:rPr lang="zh-CN" altLang="en-US" sz="1400" b="1">
                <a:solidFill>
                  <a:srgbClr val="000000"/>
                </a:solidFill>
                <a:latin typeface="微软雅黑" panose="020B0503020204020204" pitchFamily="34" charset="-122"/>
                <a:ea typeface="微软雅黑" panose="020B0503020204020204" pitchFamily="34" charset="-122"/>
              </a:rPr>
              <a:t>经营上的</a:t>
            </a:r>
          </a:p>
          <a:p>
            <a:pPr algn="l">
              <a:spcBef>
                <a:spcPct val="0"/>
              </a:spcBef>
            </a:pPr>
            <a:r>
              <a:rPr lang="zh-CN" altLang="en-US" sz="1400" b="1">
                <a:solidFill>
                  <a:srgbClr val="000000"/>
                </a:solidFill>
                <a:latin typeface="微软雅黑" panose="020B0503020204020204" pitchFamily="34" charset="-122"/>
                <a:ea typeface="微软雅黑" panose="020B0503020204020204" pitchFamily="34" charset="-122"/>
              </a:rPr>
              <a:t>考虑重点</a:t>
            </a:r>
          </a:p>
        </p:txBody>
      </p:sp>
      <p:sp>
        <p:nvSpPr>
          <p:cNvPr id="16" name="Text Box 16"/>
          <p:cNvSpPr txBox="1">
            <a:spLocks noChangeArrowheads="1"/>
          </p:cNvSpPr>
          <p:nvPr/>
        </p:nvSpPr>
        <p:spPr bwMode="auto">
          <a:xfrm>
            <a:off x="1654143" y="2376488"/>
            <a:ext cx="1245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市场份额</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运营资金</a:t>
            </a:r>
          </a:p>
        </p:txBody>
      </p:sp>
      <p:sp>
        <p:nvSpPr>
          <p:cNvPr id="17" name="Text Box 17"/>
          <p:cNvSpPr txBox="1">
            <a:spLocks noChangeArrowheads="1"/>
          </p:cNvSpPr>
          <p:nvPr/>
        </p:nvSpPr>
        <p:spPr bwMode="auto">
          <a:xfrm>
            <a:off x="3094303" y="2376488"/>
            <a:ext cx="12451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销售额的增长率</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投资</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盈利</a:t>
            </a:r>
          </a:p>
        </p:txBody>
      </p:sp>
      <p:sp>
        <p:nvSpPr>
          <p:cNvPr id="18" name="Text Box 18"/>
          <p:cNvSpPr txBox="1">
            <a:spLocks noChangeArrowheads="1"/>
          </p:cNvSpPr>
          <p:nvPr/>
        </p:nvSpPr>
        <p:spPr bwMode="auto">
          <a:xfrm>
            <a:off x="4534463" y="2376488"/>
            <a:ext cx="121994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保持市场上的位置</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股东价值创造</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成本控制</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毛利</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回款</a:t>
            </a:r>
          </a:p>
          <a:p>
            <a:pPr algn="l">
              <a:spcBef>
                <a:spcPct val="0"/>
              </a:spcBef>
              <a:buSzPct val="50000"/>
              <a:buFont typeface="Wingdings" panose="05000000000000000000" pitchFamily="2" charset="2"/>
              <a:buChar char="n"/>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5974623" y="2376488"/>
            <a:ext cx="12451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优化、整合资源</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减低成本</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回款</a:t>
            </a:r>
          </a:p>
        </p:txBody>
      </p:sp>
      <p:sp>
        <p:nvSpPr>
          <p:cNvPr id="20" name="Text Box 20"/>
          <p:cNvSpPr txBox="1">
            <a:spLocks noChangeArrowheads="1"/>
          </p:cNvSpPr>
          <p:nvPr/>
        </p:nvSpPr>
        <p:spPr bwMode="auto">
          <a:xfrm>
            <a:off x="7486791" y="2376488"/>
            <a:ext cx="12451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重新定位</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重建资源</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减低成本</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回款</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投资</a:t>
            </a:r>
          </a:p>
        </p:txBody>
      </p:sp>
      <p:sp>
        <p:nvSpPr>
          <p:cNvPr id="21" name="Text Box 21"/>
          <p:cNvSpPr txBox="1">
            <a:spLocks noChangeArrowheads="1"/>
          </p:cNvSpPr>
          <p:nvPr/>
        </p:nvSpPr>
        <p:spPr bwMode="auto">
          <a:xfrm>
            <a:off x="443327" y="3644900"/>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r>
              <a:rPr lang="zh-CN" altLang="en-US" sz="1400" b="1">
                <a:solidFill>
                  <a:srgbClr val="000000"/>
                </a:solidFill>
                <a:latin typeface="微软雅黑" panose="020B0503020204020204" pitchFamily="34" charset="-122"/>
                <a:ea typeface="微软雅黑" panose="020B0503020204020204" pitchFamily="34" charset="-122"/>
              </a:rPr>
              <a:t>人力资源的需要</a:t>
            </a:r>
          </a:p>
        </p:txBody>
      </p:sp>
      <p:sp>
        <p:nvSpPr>
          <p:cNvPr id="22" name="Text Box 22"/>
          <p:cNvSpPr txBox="1">
            <a:spLocks noChangeArrowheads="1"/>
          </p:cNvSpPr>
          <p:nvPr/>
        </p:nvSpPr>
        <p:spPr bwMode="auto">
          <a:xfrm>
            <a:off x="1654143" y="3732213"/>
            <a:ext cx="1245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吸引和保留员工</a:t>
            </a:r>
          </a:p>
        </p:txBody>
      </p:sp>
      <p:sp>
        <p:nvSpPr>
          <p:cNvPr id="23" name="Text Box 23"/>
          <p:cNvSpPr txBox="1">
            <a:spLocks noChangeArrowheads="1"/>
          </p:cNvSpPr>
          <p:nvPr/>
        </p:nvSpPr>
        <p:spPr bwMode="auto">
          <a:xfrm>
            <a:off x="3094303" y="3732213"/>
            <a:ext cx="1245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吸引人才和保留关键员工</a:t>
            </a:r>
          </a:p>
        </p:txBody>
      </p:sp>
      <p:sp>
        <p:nvSpPr>
          <p:cNvPr id="24" name="Text Box 24"/>
          <p:cNvSpPr txBox="1">
            <a:spLocks noChangeArrowheads="1"/>
          </p:cNvSpPr>
          <p:nvPr/>
        </p:nvSpPr>
        <p:spPr bwMode="auto">
          <a:xfrm>
            <a:off x="4534463" y="3732213"/>
            <a:ext cx="1245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吸引和保留关键员工</a:t>
            </a:r>
          </a:p>
        </p:txBody>
      </p:sp>
      <p:sp>
        <p:nvSpPr>
          <p:cNvPr id="25" name="Text Box 25"/>
          <p:cNvSpPr txBox="1">
            <a:spLocks noChangeArrowheads="1"/>
          </p:cNvSpPr>
          <p:nvPr/>
        </p:nvSpPr>
        <p:spPr bwMode="auto">
          <a:xfrm>
            <a:off x="5974623" y="3732213"/>
            <a:ext cx="1245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保留关键人才</a:t>
            </a:r>
          </a:p>
        </p:txBody>
      </p:sp>
      <p:sp>
        <p:nvSpPr>
          <p:cNvPr id="26" name="Text Box 26"/>
          <p:cNvSpPr txBox="1">
            <a:spLocks noChangeArrowheads="1"/>
          </p:cNvSpPr>
          <p:nvPr/>
        </p:nvSpPr>
        <p:spPr bwMode="auto">
          <a:xfrm>
            <a:off x="7486791" y="3732213"/>
            <a:ext cx="13336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吸引新进人才</a:t>
            </a:r>
          </a:p>
        </p:txBody>
      </p:sp>
      <p:sp>
        <p:nvSpPr>
          <p:cNvPr id="27" name="Text Box 27"/>
          <p:cNvSpPr txBox="1">
            <a:spLocks noChangeArrowheads="1"/>
          </p:cNvSpPr>
          <p:nvPr/>
        </p:nvSpPr>
        <p:spPr bwMode="auto">
          <a:xfrm>
            <a:off x="443327" y="4965700"/>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r>
              <a:rPr lang="zh-CN" altLang="en-US" sz="1400" b="1">
                <a:solidFill>
                  <a:srgbClr val="000000"/>
                </a:solidFill>
                <a:latin typeface="微软雅黑" panose="020B0503020204020204" pitchFamily="34" charset="-122"/>
                <a:ea typeface="微软雅黑" panose="020B0503020204020204" pitchFamily="34" charset="-122"/>
              </a:rPr>
              <a:t>薪酬策略</a:t>
            </a:r>
          </a:p>
        </p:txBody>
      </p:sp>
      <p:sp>
        <p:nvSpPr>
          <p:cNvPr id="28" name="Text Box 28"/>
          <p:cNvSpPr txBox="1">
            <a:spLocks noChangeArrowheads="1"/>
          </p:cNvSpPr>
          <p:nvPr/>
        </p:nvSpPr>
        <p:spPr bwMode="auto">
          <a:xfrm>
            <a:off x="1654143" y="4525963"/>
            <a:ext cx="12451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b="1" dirty="0" smtClean="0">
                <a:solidFill>
                  <a:srgbClr val="FF0000"/>
                </a:solidFill>
                <a:latin typeface="微软雅黑" panose="020B0503020204020204" pitchFamily="34" charset="-122"/>
                <a:ea typeface="微软雅黑" panose="020B0503020204020204" pitchFamily="34" charset="-122"/>
              </a:rPr>
              <a:t>相对比较低的固定工资</a:t>
            </a:r>
            <a:endParaRPr lang="zh-CN" altLang="en-US" sz="1400" b="1" dirty="0">
              <a:solidFill>
                <a:srgbClr val="FF0000"/>
              </a:solidFill>
              <a:latin typeface="微软雅黑" panose="020B0503020204020204" pitchFamily="34" charset="-122"/>
              <a:ea typeface="微软雅黑" panose="020B0503020204020204" pitchFamily="34" charset="-122"/>
            </a:endParaRP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适中的短期激励</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较大比例的长期激励</a:t>
            </a:r>
          </a:p>
        </p:txBody>
      </p:sp>
      <p:sp>
        <p:nvSpPr>
          <p:cNvPr id="29" name="Text Box 29"/>
          <p:cNvSpPr txBox="1">
            <a:spLocks noChangeArrowheads="1"/>
          </p:cNvSpPr>
          <p:nvPr/>
        </p:nvSpPr>
        <p:spPr bwMode="auto">
          <a:xfrm>
            <a:off x="3094303" y="4525963"/>
            <a:ext cx="12451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具有竞争力的固定工资</a:t>
            </a:r>
          </a:p>
          <a:p>
            <a:pPr algn="l">
              <a:spcBef>
                <a:spcPct val="0"/>
              </a:spcBef>
              <a:buSzPct val="50000"/>
              <a:buFont typeface="Wingdings" panose="05000000000000000000" pitchFamily="2" charset="2"/>
              <a:buChar char="n"/>
            </a:pPr>
            <a:r>
              <a:rPr lang="zh-CN" altLang="en-US" sz="1400" b="1" dirty="0">
                <a:solidFill>
                  <a:srgbClr val="FF0000"/>
                </a:solidFill>
                <a:latin typeface="微软雅黑" panose="020B0503020204020204" pitchFamily="34" charset="-122"/>
                <a:ea typeface="微软雅黑" panose="020B0503020204020204" pitchFamily="34" charset="-122"/>
              </a:rPr>
              <a:t>较大的短期激励比例</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适度至较大比例的长期激励</a:t>
            </a:r>
          </a:p>
        </p:txBody>
      </p:sp>
      <p:sp>
        <p:nvSpPr>
          <p:cNvPr id="30" name="Text Box 30"/>
          <p:cNvSpPr txBox="1">
            <a:spLocks noChangeArrowheads="1"/>
          </p:cNvSpPr>
          <p:nvPr/>
        </p:nvSpPr>
        <p:spPr bwMode="auto">
          <a:xfrm>
            <a:off x="4534463" y="4525963"/>
            <a:ext cx="130774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提供非常有竞争力的固定工资</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适度至比例大的短期激励</a:t>
            </a:r>
          </a:p>
          <a:p>
            <a:pPr algn="l">
              <a:spcBef>
                <a:spcPct val="0"/>
              </a:spcBef>
              <a:buSzPct val="50000"/>
              <a:buFont typeface="Wingdings" panose="05000000000000000000" pitchFamily="2" charset="2"/>
              <a:buChar char="n"/>
            </a:pPr>
            <a:r>
              <a:rPr lang="zh-CN" altLang="en-US" sz="1400" b="1" dirty="0">
                <a:solidFill>
                  <a:srgbClr val="FF0000"/>
                </a:solidFill>
                <a:latin typeface="微软雅黑" panose="020B0503020204020204" pitchFamily="34" charset="-122"/>
                <a:ea typeface="微软雅黑" panose="020B0503020204020204" pitchFamily="34" charset="-122"/>
              </a:rPr>
              <a:t>较小比例的长期激励</a:t>
            </a:r>
          </a:p>
        </p:txBody>
      </p:sp>
      <p:sp>
        <p:nvSpPr>
          <p:cNvPr id="31" name="Text Box 31"/>
          <p:cNvSpPr txBox="1">
            <a:spLocks noChangeArrowheads="1"/>
          </p:cNvSpPr>
          <p:nvPr/>
        </p:nvSpPr>
        <p:spPr bwMode="auto">
          <a:xfrm>
            <a:off x="5974623" y="4525963"/>
            <a:ext cx="134741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具有竞争力的固定工资</a:t>
            </a:r>
          </a:p>
          <a:p>
            <a:pPr algn="l">
              <a:spcBef>
                <a:spcPct val="0"/>
              </a:spcBef>
              <a:buSzPct val="50000"/>
              <a:buFont typeface="Wingdings" panose="05000000000000000000" pitchFamily="2" charset="2"/>
              <a:buChar char="n"/>
            </a:pPr>
            <a:r>
              <a:rPr lang="zh-CN" altLang="en-US" sz="1400" dirty="0">
                <a:solidFill>
                  <a:srgbClr val="000000"/>
                </a:solidFill>
                <a:latin typeface="微软雅黑" panose="020B0503020204020204" pitchFamily="34" charset="-122"/>
                <a:ea typeface="微软雅黑" panose="020B0503020204020204" pitchFamily="34" charset="-122"/>
              </a:rPr>
              <a:t>适度至比例大的短期激励</a:t>
            </a:r>
          </a:p>
          <a:p>
            <a:pPr algn="l">
              <a:spcBef>
                <a:spcPct val="0"/>
              </a:spcBef>
              <a:buSzPct val="50000"/>
              <a:buFont typeface="Wingdings" panose="05000000000000000000" pitchFamily="2" charset="2"/>
              <a:buChar char="n"/>
            </a:pPr>
            <a:r>
              <a:rPr lang="zh-CN" altLang="en-US" sz="1400" b="1" dirty="0">
                <a:solidFill>
                  <a:srgbClr val="FF0000"/>
                </a:solidFill>
                <a:latin typeface="微软雅黑" panose="020B0503020204020204" pitchFamily="34" charset="-122"/>
                <a:ea typeface="微软雅黑" panose="020B0503020204020204" pitchFamily="34" charset="-122"/>
              </a:rPr>
              <a:t>小量的长期激励</a:t>
            </a:r>
          </a:p>
          <a:p>
            <a:pPr algn="l">
              <a:spcBef>
                <a:spcPct val="0"/>
              </a:spcBef>
              <a:buSzPct val="50000"/>
              <a:buFont typeface="Wingdings" panose="05000000000000000000" pitchFamily="2" charset="2"/>
              <a:buChar char="n"/>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2" name="Text Box 32"/>
          <p:cNvSpPr txBox="1">
            <a:spLocks noChangeArrowheads="1"/>
          </p:cNvSpPr>
          <p:nvPr/>
        </p:nvSpPr>
        <p:spPr bwMode="auto">
          <a:xfrm>
            <a:off x="7486791" y="4525963"/>
            <a:ext cx="12451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5888" indent="-115888" algn="ctr">
              <a:spcBef>
                <a:spcPct val="50000"/>
              </a:spcBef>
              <a:defRPr sz="1200">
                <a:solidFill>
                  <a:schemeClr val="tx1"/>
                </a:solidFill>
                <a:latin typeface="Arial" panose="020B0604020202020204" pitchFamily="34" charset="0"/>
              </a:defRPr>
            </a:lvl1pPr>
            <a:lvl2pPr marL="742950" indent="-285750" algn="ctr">
              <a:spcBef>
                <a:spcPct val="50000"/>
              </a:spcBef>
              <a:defRPr sz="1200">
                <a:solidFill>
                  <a:schemeClr val="tx1"/>
                </a:solidFill>
                <a:latin typeface="Arial" panose="020B0604020202020204" pitchFamily="34" charset="0"/>
              </a:defRPr>
            </a:lvl2pPr>
            <a:lvl3pPr marL="1143000" indent="-228600" algn="ctr">
              <a:spcBef>
                <a:spcPct val="50000"/>
              </a:spcBef>
              <a:defRPr sz="1200">
                <a:solidFill>
                  <a:schemeClr val="tx1"/>
                </a:solidFill>
                <a:latin typeface="Arial" panose="020B0604020202020204" pitchFamily="34" charset="0"/>
              </a:defRPr>
            </a:lvl3pPr>
            <a:lvl4pPr marL="1600200" indent="-228600" algn="ctr">
              <a:spcBef>
                <a:spcPct val="50000"/>
              </a:spcBef>
              <a:defRPr sz="1200">
                <a:solidFill>
                  <a:schemeClr val="tx1"/>
                </a:solidFill>
                <a:latin typeface="Arial" panose="020B0604020202020204" pitchFamily="34" charset="0"/>
              </a:defRPr>
            </a:lvl4pPr>
            <a:lvl5pPr marL="2057400" indent="-228600" algn="ctr">
              <a:spcBef>
                <a:spcPct val="50000"/>
              </a:spcBef>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具有竞争力的固定工资</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适中的短期激励</a:t>
            </a:r>
          </a:p>
          <a:p>
            <a:pPr algn="l">
              <a:spcBef>
                <a:spcPct val="0"/>
              </a:spcBef>
              <a:buSzPct val="50000"/>
              <a:buFont typeface="Wingdings" panose="05000000000000000000" pitchFamily="2" charset="2"/>
              <a:buChar char="n"/>
            </a:pPr>
            <a:r>
              <a:rPr lang="zh-CN" altLang="en-US" sz="1400">
                <a:solidFill>
                  <a:srgbClr val="000000"/>
                </a:solidFill>
                <a:latin typeface="微软雅黑" panose="020B0503020204020204" pitchFamily="34" charset="-122"/>
                <a:ea typeface="微软雅黑" panose="020B0503020204020204" pitchFamily="34" charset="-122"/>
              </a:rPr>
              <a:t>适度至较大比例的长期激励</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68286" y="44624"/>
            <a:ext cx="58598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zh-CN" altLang="en-US" sz="2400" b="1" dirty="0" smtClean="0">
                <a:latin typeface="微软雅黑" panose="020B0503020204020204" pitchFamily="34" charset="-122"/>
                <a:ea typeface="微软雅黑" panose="020B0503020204020204" pitchFamily="34" charset="-122"/>
              </a:rPr>
              <a:t>年终奖设计思路</a:t>
            </a:r>
            <a:endParaRPr lang="zh-CN" altLang="en-US" sz="2400" b="1" dirty="0">
              <a:latin typeface="微软雅黑" panose="020B0503020204020204" pitchFamily="34" charset="-122"/>
              <a:ea typeface="微软雅黑" panose="020B0503020204020204" pitchFamily="34" charset="-122"/>
            </a:endParaRPr>
          </a:p>
        </p:txBody>
      </p:sp>
      <p:sp>
        <p:nvSpPr>
          <p:cNvPr id="4" name="矩形 3"/>
          <p:cNvSpPr/>
          <p:nvPr/>
        </p:nvSpPr>
        <p:spPr>
          <a:xfrm>
            <a:off x="775253"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前端基础</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3007501"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奖金包生成</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5311757" y="1196752"/>
            <a:ext cx="1368152"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奖金分配</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703245" y="1772816"/>
            <a:ext cx="1656184"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8" name="矩形 7"/>
          <p:cNvSpPr/>
          <p:nvPr/>
        </p:nvSpPr>
        <p:spPr>
          <a:xfrm>
            <a:off x="919269" y="1916832"/>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919269" y="2924944"/>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919269" y="3933056"/>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 name="右箭头 10"/>
          <p:cNvSpPr/>
          <p:nvPr/>
        </p:nvSpPr>
        <p:spPr>
          <a:xfrm>
            <a:off x="2359429" y="2996952"/>
            <a:ext cx="432048" cy="2688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矩形 11"/>
          <p:cNvSpPr/>
          <p:nvPr/>
        </p:nvSpPr>
        <p:spPr>
          <a:xfrm>
            <a:off x="2863485" y="1772816"/>
            <a:ext cx="1624668"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3" name="矩形 12"/>
          <p:cNvSpPr/>
          <p:nvPr/>
        </p:nvSpPr>
        <p:spPr>
          <a:xfrm>
            <a:off x="3079509" y="2251343"/>
            <a:ext cx="1224136" cy="177122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5239748" y="1772816"/>
            <a:ext cx="1543685" cy="302433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右箭头 14"/>
          <p:cNvSpPr/>
          <p:nvPr/>
        </p:nvSpPr>
        <p:spPr>
          <a:xfrm>
            <a:off x="4663685" y="2996952"/>
            <a:ext cx="504056" cy="2688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5383765" y="1916832"/>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5383765" y="3140968"/>
            <a:ext cx="1224136" cy="7392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8" name="右箭头 17"/>
          <p:cNvSpPr/>
          <p:nvPr/>
        </p:nvSpPr>
        <p:spPr>
          <a:xfrm rot="10800000">
            <a:off x="6823925" y="2348879"/>
            <a:ext cx="504056" cy="201622"/>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9" name="右箭头 18"/>
          <p:cNvSpPr/>
          <p:nvPr/>
        </p:nvSpPr>
        <p:spPr>
          <a:xfrm rot="10800000">
            <a:off x="6823925" y="3501008"/>
            <a:ext cx="504056" cy="201622"/>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0" name="矩形 19"/>
          <p:cNvSpPr/>
          <p:nvPr/>
        </p:nvSpPr>
        <p:spPr>
          <a:xfrm>
            <a:off x="7399989" y="2285256"/>
            <a:ext cx="1224136" cy="35165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7399989" y="3437384"/>
            <a:ext cx="1224136" cy="35165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2" name="Text Box 3"/>
          <p:cNvSpPr txBox="1">
            <a:spLocks noChangeArrowheads="1"/>
          </p:cNvSpPr>
          <p:nvPr/>
        </p:nvSpPr>
        <p:spPr bwMode="auto">
          <a:xfrm>
            <a:off x="218866" y="5013176"/>
            <a:ext cx="8601606" cy="1169551"/>
          </a:xfrm>
          <a:prstGeom prst="rect">
            <a:avLst/>
          </a:prstGeom>
          <a:noFill/>
          <a:ln w="9525">
            <a:noFill/>
            <a:miter lim="800000"/>
            <a:headEnd/>
            <a:tailEnd/>
          </a:ln>
        </p:spPr>
        <p:txBody>
          <a:bodyPr wrap="square">
            <a:spAutoFit/>
          </a:bodyPr>
          <a:lstStyle/>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奖金是由公司经营情况、组织绩效和个人绩效共同决定的；</a:t>
            </a:r>
            <a:endParaRPr lang="en-US" altLang="zh-CN" sz="1600" dirty="0" smtClean="0">
              <a:latin typeface="微软雅黑" panose="020B0503020204020204" pitchFamily="34" charset="-122"/>
              <a:ea typeface="微软雅黑" panose="020B0503020204020204" pitchFamily="34" charset="-122"/>
            </a:endParaRPr>
          </a:p>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在公司经营情况好的时候，不同的组织绩效，奖金也是有差距；</a:t>
            </a:r>
            <a:endParaRPr lang="en-US" altLang="zh-CN" sz="1600" dirty="0" smtClean="0">
              <a:latin typeface="微软雅黑" panose="020B0503020204020204" pitchFamily="34" charset="-122"/>
              <a:ea typeface="微软雅黑" panose="020B0503020204020204" pitchFamily="34" charset="-122"/>
            </a:endParaRPr>
          </a:p>
          <a:p>
            <a:pPr marL="742950" lvl="1" indent="-285750">
              <a:lnSpc>
                <a:spcPts val="2400"/>
              </a:lnSpc>
              <a:spcBef>
                <a:spcPts val="0"/>
              </a:spcBef>
              <a:spcAft>
                <a:spcPts val="600"/>
              </a:spcAft>
              <a:buClr>
                <a:schemeClr val="hlink"/>
              </a:buClr>
              <a:buSzPct val="5500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在同样的公司经营情况和组织绩效下，个人的奖金根据不同的绩效结果而不同。</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福利设计</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16632"/>
            <a:ext cx="2625923" cy="679103"/>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福利</a:t>
            </a:r>
            <a:endParaRPr lang="zh-CN" altLang="en-US" sz="2400" b="1" dirty="0">
              <a:latin typeface="微软雅黑" panose="020B0503020204020204" pitchFamily="34" charset="-122"/>
              <a:ea typeface="微软雅黑" panose="020B0503020204020204" pitchFamily="34" charset="-122"/>
            </a:endParaRPr>
          </a:p>
        </p:txBody>
      </p:sp>
      <p:pic>
        <p:nvPicPr>
          <p:cNvPr id="657410" name="Picture 2"/>
          <p:cNvPicPr>
            <a:picLocks noChangeAspect="1" noChangeArrowheads="1"/>
          </p:cNvPicPr>
          <p:nvPr/>
        </p:nvPicPr>
        <p:blipFill>
          <a:blip r:embed="rId2" cstate="print"/>
          <a:srcRect/>
          <a:stretch>
            <a:fillRect/>
          </a:stretch>
        </p:blipFill>
        <p:spPr bwMode="auto">
          <a:xfrm>
            <a:off x="179512" y="692696"/>
            <a:ext cx="5772150" cy="2990850"/>
          </a:xfrm>
          <a:prstGeom prst="rect">
            <a:avLst/>
          </a:prstGeom>
          <a:noFill/>
          <a:ln w="9525">
            <a:noFill/>
            <a:miter lim="800000"/>
            <a:headEnd/>
            <a:tailEnd/>
          </a:ln>
        </p:spPr>
      </p:pic>
      <p:sp>
        <p:nvSpPr>
          <p:cNvPr id="26" name="圆角矩形 25"/>
          <p:cNvSpPr/>
          <p:nvPr/>
        </p:nvSpPr>
        <p:spPr>
          <a:xfrm>
            <a:off x="251520" y="3861048"/>
            <a:ext cx="1440160" cy="28803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smtClean="0">
                <a:solidFill>
                  <a:schemeClr val="tx1"/>
                </a:solidFill>
                <a:latin typeface="微软雅黑" pitchFamily="34" charset="-122"/>
                <a:ea typeface="微软雅黑" pitchFamily="34" charset="-122"/>
              </a:rPr>
              <a:t>Health</a:t>
            </a:r>
          </a:p>
          <a:p>
            <a:endParaRPr lang="en-US" altLang="zh-CN" sz="1400" dirty="0" smtClean="0">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寿险</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意外险</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医疗险</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重大疾病险</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住院津贴险</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体检</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健身计划</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可供员工和家庭成中选择购买</a:t>
            </a:r>
            <a:endParaRPr lang="zh-CN" altLang="en-US" sz="1400" dirty="0">
              <a:solidFill>
                <a:schemeClr val="tx1"/>
              </a:solidFill>
              <a:latin typeface="微软雅黑" pitchFamily="34" charset="-122"/>
              <a:ea typeface="微软雅黑" pitchFamily="34" charset="-122"/>
            </a:endParaRPr>
          </a:p>
        </p:txBody>
      </p:sp>
      <p:sp>
        <p:nvSpPr>
          <p:cNvPr id="27" name="圆角矩形 26"/>
          <p:cNvSpPr/>
          <p:nvPr/>
        </p:nvSpPr>
        <p:spPr>
          <a:xfrm>
            <a:off x="2195736" y="3861048"/>
            <a:ext cx="1440160" cy="28803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400" dirty="0" smtClean="0">
              <a:latin typeface="微软雅黑" pitchFamily="34" charset="-122"/>
              <a:ea typeface="微软雅黑" pitchFamily="34" charset="-122"/>
            </a:endParaRPr>
          </a:p>
          <a:p>
            <a:endParaRPr lang="en-US" altLang="zh-CN" sz="1400" dirty="0" smtClean="0">
              <a:latin typeface="微软雅黑" pitchFamily="34" charset="-122"/>
              <a:ea typeface="微软雅黑" pitchFamily="34" charset="-122"/>
            </a:endParaRPr>
          </a:p>
          <a:p>
            <a:endParaRPr lang="en-US" altLang="zh-CN" sz="1400" dirty="0" smtClean="0">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储蓄计划</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养老计划</a:t>
            </a:r>
            <a:endParaRPr lang="zh-CN" altLang="en-US" sz="1400" dirty="0">
              <a:solidFill>
                <a:schemeClr val="tx1"/>
              </a:solidFill>
              <a:latin typeface="微软雅黑" pitchFamily="34" charset="-122"/>
              <a:ea typeface="微软雅黑" pitchFamily="34" charset="-122"/>
            </a:endParaRPr>
          </a:p>
        </p:txBody>
      </p:sp>
      <p:sp>
        <p:nvSpPr>
          <p:cNvPr id="29" name="圆角矩形 28"/>
          <p:cNvSpPr/>
          <p:nvPr/>
        </p:nvSpPr>
        <p:spPr>
          <a:xfrm>
            <a:off x="4139952" y="3861048"/>
            <a:ext cx="1440160" cy="28803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400" dirty="0" smtClean="0">
              <a:latin typeface="微软雅黑" pitchFamily="34" charset="-122"/>
              <a:ea typeface="微软雅黑" pitchFamily="34" charset="-122"/>
            </a:endParaRPr>
          </a:p>
          <a:p>
            <a:endParaRPr lang="en-US" altLang="zh-CN" sz="1400" dirty="0" smtClean="0">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假期</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子女看护</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旅游</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教育</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交通</a:t>
            </a:r>
            <a:endParaRPr lang="en-US" altLang="zh-CN" sz="1400" dirty="0" smtClean="0">
              <a:solidFill>
                <a:schemeClr val="tx1"/>
              </a:solidFill>
              <a:latin typeface="微软雅黑" pitchFamily="34" charset="-122"/>
              <a:ea typeface="微软雅黑" pitchFamily="34" charset="-122"/>
            </a:endParaRPr>
          </a:p>
          <a:p>
            <a:pPr>
              <a:buFont typeface="Arial" pitchFamily="34" charset="0"/>
              <a:buChar char="•"/>
            </a:pPr>
            <a:r>
              <a:rPr lang="zh-CN" altLang="en-US" sz="1400" dirty="0" smtClean="0">
                <a:solidFill>
                  <a:schemeClr val="tx1"/>
                </a:solidFill>
                <a:latin typeface="微软雅黑" pitchFamily="34" charset="-122"/>
                <a:ea typeface="微软雅黑" pitchFamily="34" charset="-122"/>
              </a:rPr>
              <a:t>住房</a:t>
            </a:r>
            <a:endParaRPr lang="zh-CN" altLang="en-US" sz="1400" dirty="0">
              <a:solidFill>
                <a:schemeClr val="tx1"/>
              </a:solidFill>
              <a:latin typeface="微软雅黑" pitchFamily="34" charset="-122"/>
              <a:ea typeface="微软雅黑" pitchFamily="34" charset="-122"/>
            </a:endParaRPr>
          </a:p>
        </p:txBody>
      </p:sp>
      <p:sp>
        <p:nvSpPr>
          <p:cNvPr id="30" name="标题 1"/>
          <p:cNvSpPr txBox="1">
            <a:spLocks/>
          </p:cNvSpPr>
          <p:nvPr/>
        </p:nvSpPr>
        <p:spPr>
          <a:xfrm>
            <a:off x="2483768" y="3789040"/>
            <a:ext cx="1224136" cy="6791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cs typeface="+mj-cs"/>
              </a:rPr>
              <a:t>wealth</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1" name="标题 1"/>
          <p:cNvSpPr txBox="1">
            <a:spLocks/>
          </p:cNvSpPr>
          <p:nvPr/>
        </p:nvSpPr>
        <p:spPr>
          <a:xfrm>
            <a:off x="4427984" y="3789040"/>
            <a:ext cx="1224136" cy="6791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1400" b="1" dirty="0" err="1" smtClean="0">
                <a:latin typeface="微软雅黑" panose="020B0503020204020204" pitchFamily="34" charset="-122"/>
                <a:ea typeface="微软雅黑" panose="020B0503020204020204" pitchFamily="34" charset="-122"/>
                <a:cs typeface="+mj-cs"/>
              </a:rPr>
              <a:t>Lirestyle</a:t>
            </a:r>
            <a:endPar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2" name="标题 1"/>
          <p:cNvSpPr txBox="1">
            <a:spLocks/>
          </p:cNvSpPr>
          <p:nvPr/>
        </p:nvSpPr>
        <p:spPr>
          <a:xfrm>
            <a:off x="1691680" y="4797152"/>
            <a:ext cx="648072" cy="679103"/>
          </a:xfrm>
          <a:prstGeom prst="rect">
            <a:avLst/>
          </a:prstGeom>
        </p:spPr>
        <p:txBody>
          <a:bodyPr vert="horz" lIns="91440" tIns="45720" rIns="91440" bIns="45720" rtlCol="0" anchor="ctr">
            <a:normAutofit/>
          </a:bodyPr>
          <a:lstStyle/>
          <a:p>
            <a:pPr lvl="0" fontAlgn="auto">
              <a:spcAft>
                <a:spcPts val="0"/>
              </a:spcAft>
            </a:pPr>
            <a:r>
              <a:rPr lang="zh-CN" altLang="en-US" sz="2800" b="1" dirty="0" smtClean="0">
                <a:solidFill>
                  <a:srgbClr val="FF0000"/>
                </a:solidFill>
                <a:latin typeface="微软雅黑" panose="020B0503020204020204" pitchFamily="34" charset="-122"/>
                <a:ea typeface="微软雅黑" panose="020B0503020204020204" pitchFamily="34" charset="-122"/>
                <a:cs typeface="+mj-cs"/>
              </a:rPr>
              <a:t>＋</a:t>
            </a:r>
            <a:endPar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
        <p:nvSpPr>
          <p:cNvPr id="33" name="标题 1"/>
          <p:cNvSpPr txBox="1">
            <a:spLocks/>
          </p:cNvSpPr>
          <p:nvPr/>
        </p:nvSpPr>
        <p:spPr>
          <a:xfrm>
            <a:off x="3635896" y="4797152"/>
            <a:ext cx="648072" cy="679103"/>
          </a:xfrm>
          <a:prstGeom prst="rect">
            <a:avLst/>
          </a:prstGeom>
        </p:spPr>
        <p:txBody>
          <a:bodyPr vert="horz" lIns="91440" tIns="45720" rIns="91440" bIns="45720" rtlCol="0" anchor="ctr">
            <a:normAutofit/>
          </a:bodyPr>
          <a:lstStyle/>
          <a:p>
            <a:pPr lvl="0" fontAlgn="auto">
              <a:spcAft>
                <a:spcPts val="0"/>
              </a:spcAft>
            </a:pPr>
            <a:r>
              <a:rPr lang="zh-CN" altLang="en-US" sz="2800" b="1" dirty="0" smtClean="0">
                <a:solidFill>
                  <a:srgbClr val="FF0000"/>
                </a:solidFill>
                <a:latin typeface="微软雅黑" panose="020B0503020204020204" pitchFamily="34" charset="-122"/>
                <a:ea typeface="微软雅黑" panose="020B0503020204020204" pitchFamily="34" charset="-122"/>
                <a:cs typeface="+mj-cs"/>
              </a:rPr>
              <a:t>＋</a:t>
            </a:r>
            <a:endPar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
        <p:nvSpPr>
          <p:cNvPr id="34" name="标题 1"/>
          <p:cNvSpPr txBox="1">
            <a:spLocks/>
          </p:cNvSpPr>
          <p:nvPr/>
        </p:nvSpPr>
        <p:spPr>
          <a:xfrm>
            <a:off x="5580112" y="4797152"/>
            <a:ext cx="648072" cy="679103"/>
          </a:xfrm>
          <a:prstGeom prst="rect">
            <a:avLst/>
          </a:prstGeom>
        </p:spPr>
        <p:txBody>
          <a:bodyPr vert="horz" lIns="91440" tIns="45720" rIns="91440" bIns="45720" rtlCol="0" anchor="ctr">
            <a:normAutofit/>
          </a:bodyPr>
          <a:lstStyle/>
          <a:p>
            <a:pPr lvl="0" fontAlgn="auto">
              <a:spcAft>
                <a:spcPts val="0"/>
              </a:spcAft>
            </a:pPr>
            <a:r>
              <a:rPr lang="en-US" altLang="zh-CN" sz="2800" b="1" dirty="0" smtClean="0">
                <a:solidFill>
                  <a:srgbClr val="FF0000"/>
                </a:solidFill>
                <a:latin typeface="微软雅黑" panose="020B0503020204020204" pitchFamily="34" charset="-122"/>
                <a:ea typeface="微软雅黑" panose="020B0503020204020204" pitchFamily="34" charset="-122"/>
                <a:cs typeface="+mj-cs"/>
              </a:rPr>
              <a:t>= </a:t>
            </a:r>
            <a:r>
              <a:rPr lang="zh-CN" altLang="en-US" sz="2800" b="1" dirty="0" smtClean="0">
                <a:solidFill>
                  <a:srgbClr val="FF0000"/>
                </a:solidFill>
                <a:latin typeface="微软雅黑" panose="020B0503020204020204" pitchFamily="34" charset="-122"/>
                <a:ea typeface="微软雅黑" panose="020B0503020204020204" pitchFamily="34" charset="-122"/>
                <a:cs typeface="+mj-cs"/>
              </a:rPr>
              <a:t>？</a:t>
            </a:r>
            <a:endPar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
        <p:nvSpPr>
          <p:cNvPr id="36" name="对角圆角矩形 35"/>
          <p:cNvSpPr/>
          <p:nvPr/>
        </p:nvSpPr>
        <p:spPr>
          <a:xfrm>
            <a:off x="6372200" y="476672"/>
            <a:ext cx="2520280" cy="6237312"/>
          </a:xfrm>
          <a:prstGeom prst="round2Diag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buFont typeface="Wingdings" pitchFamily="2" charset="2"/>
              <a:buChar char="l"/>
            </a:pPr>
            <a:r>
              <a:rPr lang="zh-CN" altLang="en-US" sz="1600" dirty="0" smtClean="0">
                <a:solidFill>
                  <a:schemeClr val="tx1"/>
                </a:solidFill>
                <a:latin typeface="微软雅黑" pitchFamily="34" charset="-122"/>
                <a:ea typeface="微软雅黑" pitchFamily="34" charset="-122"/>
              </a:rPr>
              <a:t>弹性福利计划通常也可称为自助餐式福利、菜单式福利或自选福利等。是指企业在核定的人均年度福利预算范围内，提供可选的多种福利项目，给员工自主选择权，由员工根据本人及其家庭成员的需要自主选择福利产品或产品组合的一种福利管理模式。</a:t>
            </a:r>
            <a:endParaRPr lang="en-US" altLang="zh-CN" sz="1600" dirty="0" smtClean="0">
              <a:solidFill>
                <a:schemeClr val="tx1"/>
              </a:solidFill>
              <a:latin typeface="微软雅黑" pitchFamily="34" charset="-122"/>
              <a:ea typeface="微软雅黑" pitchFamily="34" charset="-122"/>
            </a:endParaRPr>
          </a:p>
          <a:p>
            <a:pPr>
              <a:lnSpc>
                <a:spcPts val="2400"/>
              </a:lnSpc>
              <a:buFont typeface="Wingdings" pitchFamily="2" charset="2"/>
              <a:buChar char="l"/>
            </a:pPr>
            <a:r>
              <a:rPr lang="zh-CN" altLang="en-US" sz="1600" dirty="0" smtClean="0">
                <a:solidFill>
                  <a:schemeClr val="tx1"/>
                </a:solidFill>
                <a:latin typeface="微软雅黑" pitchFamily="34" charset="-122"/>
                <a:ea typeface="微软雅黑" pitchFamily="34" charset="-122"/>
              </a:rPr>
              <a:t>“弹性福利计划”与“传统福利计划”最大的区别在于给予员工选择权和决定权，最大限度满足中工个性化需要，大大提高了员工对福利的感知度与体验值</a:t>
            </a:r>
            <a:endParaRPr lang="zh-CN" altLang="en-US" sz="160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4896544" cy="679103"/>
          </a:xfrm>
        </p:spPr>
        <p:txBody>
          <a:bodyPr>
            <a:noAutofit/>
          </a:bodyPr>
          <a:lstStyle/>
          <a:p>
            <a:r>
              <a:rPr lang="zh-CN" altLang="en-US" sz="2400" b="1" dirty="0" smtClean="0">
                <a:latin typeface="微软雅黑" panose="020B0503020204020204" pitchFamily="34" charset="-122"/>
                <a:ea typeface="微软雅黑" panose="020B0503020204020204" pitchFamily="34" charset="-122"/>
              </a:rPr>
              <a:t>企业常见弹性福利参考套餐</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323528" y="836712"/>
          <a:ext cx="8424937" cy="5686070"/>
        </p:xfrm>
        <a:graphic>
          <a:graphicData uri="http://schemas.openxmlformats.org/drawingml/2006/table">
            <a:tbl>
              <a:tblPr firstRow="1" bandRow="1">
                <a:tableStyleId>{5C22544A-7EE6-4342-B048-85BDC9FD1C3A}</a:tableStyleId>
              </a:tblPr>
              <a:tblGrid>
                <a:gridCol w="713978"/>
                <a:gridCol w="999569"/>
                <a:gridCol w="1238781"/>
                <a:gridCol w="1097641"/>
                <a:gridCol w="1199992"/>
                <a:gridCol w="1104440"/>
                <a:gridCol w="798610"/>
                <a:gridCol w="1271926"/>
              </a:tblGrid>
              <a:tr h="286830">
                <a:tc>
                  <a:txBody>
                    <a:bodyPr/>
                    <a:lstStyle/>
                    <a:p>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财富类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服务类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乐活类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保障类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关怀类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学习类</a:t>
                      </a:r>
                      <a:endParaRPr lang="zh-CN" altLang="en-US" sz="1200" dirty="0">
                        <a:latin typeface="微软雅黑" pitchFamily="34" charset="-122"/>
                        <a:ea typeface="微软雅黑" pitchFamily="34" charset="-122"/>
                      </a:endParaRPr>
                    </a:p>
                  </a:txBody>
                  <a:tcPr/>
                </a:tc>
                <a:tc>
                  <a:txBody>
                    <a:bodyPr/>
                    <a:lstStyle/>
                    <a:p>
                      <a:pPr algn="ctr"/>
                      <a:r>
                        <a:rPr lang="zh-CN" altLang="en-US" sz="1200" dirty="0" smtClean="0">
                          <a:latin typeface="微软雅黑" pitchFamily="34" charset="-122"/>
                          <a:ea typeface="微软雅黑" pitchFamily="34" charset="-122"/>
                        </a:rPr>
                        <a:t>消费类</a:t>
                      </a:r>
                      <a:endParaRPr lang="zh-CN" altLang="en-US" sz="1200" dirty="0">
                        <a:latin typeface="微软雅黑" pitchFamily="34" charset="-122"/>
                        <a:ea typeface="微软雅黑" pitchFamily="34" charset="-122"/>
                      </a:endParaRPr>
                    </a:p>
                  </a:txBody>
                  <a:tcPr/>
                </a:tc>
              </a:tr>
              <a:tr h="286830">
                <a:tc rowSpan="4">
                  <a:txBody>
                    <a:bodyPr/>
                    <a:lstStyle/>
                    <a:p>
                      <a:r>
                        <a:rPr lang="zh-CN" altLang="en-US" sz="1200" dirty="0" smtClean="0">
                          <a:latin typeface="微软雅黑" pitchFamily="34" charset="-122"/>
                          <a:ea typeface="微软雅黑" pitchFamily="34" charset="-122"/>
                        </a:rPr>
                        <a:t>低福利企业</a:t>
                      </a:r>
                      <a:endParaRPr lang="zh-CN" altLang="en-US" sz="1200" dirty="0">
                        <a:latin typeface="微软雅黑" pitchFamily="34" charset="-122"/>
                        <a:ea typeface="微软雅黑" pitchFamily="34" charset="-122"/>
                      </a:endParaRPr>
                    </a:p>
                  </a:txBody>
                  <a:tcPr anchor="ctr"/>
                </a:tc>
                <a:tc>
                  <a:txBody>
                    <a:bodyPr/>
                    <a:lstStyle/>
                    <a:p>
                      <a:r>
                        <a:rPr lang="zh-CN" altLang="en-US" sz="1200" dirty="0" smtClean="0">
                          <a:latin typeface="微软雅黑" pitchFamily="34" charset="-122"/>
                          <a:ea typeface="微软雅黑" pitchFamily="34" charset="-122"/>
                        </a:rPr>
                        <a:t>贷款担保</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事务代办</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集体旅游</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餐补类</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差旅补助</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内部轮训</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健康卡</a:t>
                      </a:r>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r>
                        <a:rPr lang="zh-CN" altLang="en-US" sz="1200" dirty="0" smtClean="0">
                          <a:latin typeface="微软雅黑" pitchFamily="34" charset="-122"/>
                          <a:ea typeface="微软雅黑" pitchFamily="34" charset="-122"/>
                        </a:rPr>
                        <a:t>预支薪金</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带薪假期</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通讯补贴</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配车</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书刊补贴</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体育设施</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交通补贴</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节假日礼金</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r>
              <a:tr h="454076">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聚会联谊活动</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司机补贴</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婚礼</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生育礼金</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r>
              <a:tr h="454076">
                <a:tc rowSpan="7">
                  <a:txBody>
                    <a:bodyPr/>
                    <a:lstStyle/>
                    <a:p>
                      <a:r>
                        <a:rPr lang="zh-CN" altLang="en-US" sz="1200" dirty="0" smtClean="0">
                          <a:latin typeface="微软雅黑" pitchFamily="34" charset="-122"/>
                          <a:ea typeface="微软雅黑" pitchFamily="34" charset="-122"/>
                        </a:rPr>
                        <a:t>中福利企业</a:t>
                      </a:r>
                      <a:endParaRPr lang="zh-CN" altLang="en-US" sz="1200" dirty="0">
                        <a:latin typeface="微软雅黑" pitchFamily="34" charset="-122"/>
                        <a:ea typeface="微软雅黑" pitchFamily="34" charset="-122"/>
                      </a:endParaRPr>
                    </a:p>
                  </a:txBody>
                  <a:tcPr anchor="ctr"/>
                </a:tc>
                <a:tc>
                  <a:txBody>
                    <a:bodyPr/>
                    <a:lstStyle/>
                    <a:p>
                      <a:r>
                        <a:rPr lang="zh-CN" altLang="en-US" sz="1200" dirty="0" smtClean="0">
                          <a:latin typeface="微软雅黑" pitchFamily="34" charset="-122"/>
                          <a:ea typeface="微软雅黑" pitchFamily="34" charset="-122"/>
                        </a:rPr>
                        <a:t>储蓄计划</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援助计划</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文化娱乐设施</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丧葬慰问金</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r>
              <a:tr h="454076">
                <a:tc vMerge="1">
                  <a:txBody>
                    <a:bodyPr/>
                    <a:lstStyle/>
                    <a:p>
                      <a:endParaRPr lang="zh-CN" altLang="en-US" sz="1200" dirty="0"/>
                    </a:p>
                  </a:txBody>
                  <a:tcPr/>
                </a:tc>
                <a:tc>
                  <a:txBody>
                    <a:bodyPr/>
                    <a:lstStyle/>
                    <a:p>
                      <a:r>
                        <a:rPr lang="zh-CN" altLang="en-US" sz="1200" dirty="0" smtClean="0">
                          <a:latin typeface="微软雅黑" pitchFamily="34" charset="-122"/>
                          <a:ea typeface="微软雅黑" pitchFamily="34" charset="-122"/>
                        </a:rPr>
                        <a:t>本企业产品优惠</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法律、健康咨询服务</a:t>
                      </a:r>
                      <a:endParaRPr lang="en-US" altLang="zh-CN" sz="1200" dirty="0" smtClean="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公司俱乐部</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补充养老金</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环境补贴</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脱产进修</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职务消费</a:t>
                      </a:r>
                      <a:endParaRPr lang="zh-CN" altLang="en-US" sz="1200" dirty="0">
                        <a:latin typeface="微软雅黑" pitchFamily="34" charset="-122"/>
                        <a:ea typeface="微软雅黑" pitchFamily="34" charset="-122"/>
                      </a:endParaRPr>
                    </a:p>
                  </a:txBody>
                  <a:tcPr/>
                </a:tc>
              </a:tr>
              <a:tr h="364524">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购房基金</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补充公积金</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防暑降温费</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公务考察</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健身俱乐部会员</a:t>
                      </a:r>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互助会</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补充医疗保险</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生日礼金</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r h="454076">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体检（家庭）</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免费工作餐、水果</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劳保费</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住房补贴</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职业病防治</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班车</a:t>
                      </a:r>
                      <a:endParaRPr lang="zh-CN" altLang="en-US" sz="1200" dirty="0">
                        <a:latin typeface="微软雅黑" pitchFamily="34" charset="-122"/>
                        <a:ea typeface="微软雅黑" pitchFamily="34" charset="-122"/>
                      </a:endParaRPr>
                    </a:p>
                  </a:txBody>
                  <a:tcPr/>
                </a:tc>
                <a:tc>
                  <a:txBody>
                    <a:bodyPr/>
                    <a:lstStyle/>
                    <a:p>
                      <a:endParaRPr lang="zh-CN" altLang="en-US" sz="120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r h="454076">
                <a:tc rowSpan="4">
                  <a:txBody>
                    <a:bodyPr/>
                    <a:lstStyle/>
                    <a:p>
                      <a:r>
                        <a:rPr lang="zh-CN" altLang="en-US" sz="1200" dirty="0" smtClean="0">
                          <a:latin typeface="微软雅黑" pitchFamily="34" charset="-122"/>
                          <a:ea typeface="微软雅黑" pitchFamily="34" charset="-122"/>
                        </a:rPr>
                        <a:t>高福利企业</a:t>
                      </a:r>
                      <a:endParaRPr lang="zh-CN" altLang="en-US" sz="1200" dirty="0">
                        <a:latin typeface="微软雅黑" pitchFamily="34" charset="-122"/>
                        <a:ea typeface="微软雅黑" pitchFamily="34" charset="-122"/>
                      </a:endParaRPr>
                    </a:p>
                  </a:txBody>
                  <a:tcPr anchor="ctr"/>
                </a:tc>
                <a:tc>
                  <a:txBody>
                    <a:bodyPr/>
                    <a:lstStyle/>
                    <a:p>
                      <a:r>
                        <a:rPr lang="zh-CN" altLang="en-US" sz="1200" dirty="0" smtClean="0">
                          <a:latin typeface="微软雅黑" pitchFamily="34" charset="-122"/>
                          <a:ea typeface="微软雅黑" pitchFamily="34" charset="-122"/>
                        </a:rPr>
                        <a:t>企业年金</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家庭服务</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灵活工作时间</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子女医疗补助</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生活困境补助</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选送专业培训</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国外休假补助</a:t>
                      </a:r>
                      <a:endParaRPr lang="zh-CN" altLang="en-US" sz="1200" dirty="0">
                        <a:latin typeface="微软雅黑" pitchFamily="34" charset="-122"/>
                        <a:ea typeface="微软雅黑" pitchFamily="34" charset="-122"/>
                      </a:endParaRPr>
                    </a:p>
                  </a:txBody>
                  <a:tcPr/>
                </a:tc>
              </a:tr>
              <a:tr h="454076">
                <a:tc vMerge="1">
                  <a:txBody>
                    <a:bodyPr/>
                    <a:lstStyle/>
                    <a:p>
                      <a:endParaRPr lang="zh-CN" altLang="en-US" sz="1200" dirty="0"/>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儿童、老年护理</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自助游</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平等就业权利保护</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探亲费</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会所会员</a:t>
                      </a:r>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隐私权保护</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置装费</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r h="286830">
                <a:tc vMerge="1">
                  <a:txBody>
                    <a:bodyPr/>
                    <a:lstStyle/>
                    <a:p>
                      <a:endParaRPr lang="zh-CN" altLang="en-US" sz="1200" dirty="0"/>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子女学费补助</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取暖费</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260648"/>
            <a:ext cx="2625923" cy="679103"/>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弹性福利类别表</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611560" y="943555"/>
          <a:ext cx="8136904" cy="5635655"/>
        </p:xfrm>
        <a:graphic>
          <a:graphicData uri="http://schemas.openxmlformats.org/drawingml/2006/table">
            <a:tbl>
              <a:tblPr firstRow="1" bandRow="1">
                <a:tableStyleId>{5C22544A-7EE6-4342-B048-85BDC9FD1C3A}</a:tableStyleId>
              </a:tblPr>
              <a:tblGrid>
                <a:gridCol w="956733"/>
                <a:gridCol w="1231343"/>
                <a:gridCol w="1520843"/>
                <a:gridCol w="885597"/>
                <a:gridCol w="885597"/>
                <a:gridCol w="885597"/>
                <a:gridCol w="885597"/>
                <a:gridCol w="885597"/>
              </a:tblGrid>
              <a:tr h="325205">
                <a:tc>
                  <a:txBody>
                    <a:bodyPr/>
                    <a:lstStyle/>
                    <a:p>
                      <a:pPr algn="ctr"/>
                      <a:r>
                        <a:rPr lang="zh-CN" altLang="en-US" sz="1400" dirty="0" smtClean="0">
                          <a:latin typeface="微软雅黑" pitchFamily="34" charset="-122"/>
                          <a:ea typeface="微软雅黑" pitchFamily="34" charset="-122"/>
                        </a:rPr>
                        <a:t>类别</a:t>
                      </a:r>
                      <a:endParaRPr lang="zh-CN" altLang="en-US" sz="1400" dirty="0">
                        <a:latin typeface="微软雅黑" pitchFamily="34" charset="-122"/>
                        <a:ea typeface="微软雅黑" pitchFamily="34" charset="-122"/>
                      </a:endParaRPr>
                    </a:p>
                  </a:txBody>
                  <a:tcPr anchor="ctr"/>
                </a:tc>
                <a:tc gridSpan="2">
                  <a:txBody>
                    <a:bodyPr/>
                    <a:lstStyle/>
                    <a:p>
                      <a:pPr algn="ctr"/>
                      <a:r>
                        <a:rPr lang="zh-CN" altLang="en-US" sz="1400" dirty="0" smtClean="0">
                          <a:latin typeface="微软雅黑" pitchFamily="34" charset="-122"/>
                          <a:ea typeface="微软雅黑" pitchFamily="34" charset="-122"/>
                        </a:rPr>
                        <a:t>备选福利菜单</a:t>
                      </a:r>
                      <a:endParaRPr lang="zh-CN" altLang="en-US" sz="1400" dirty="0">
                        <a:latin typeface="微软雅黑" pitchFamily="34" charset="-122"/>
                        <a:ea typeface="微软雅黑" pitchFamily="34" charset="-122"/>
                      </a:endParaRPr>
                    </a:p>
                  </a:txBody>
                  <a:tcPr anchor="ctr"/>
                </a:tc>
                <a:tc hMerge="1">
                  <a:txBody>
                    <a:bodyPr/>
                    <a:lstStyle/>
                    <a:p>
                      <a:endParaRPr lang="zh-CN" altLang="en-US" dirty="0"/>
                    </a:p>
                  </a:txBody>
                  <a:tcPr/>
                </a:tc>
                <a:tc gridSpan="5">
                  <a:txBody>
                    <a:bodyPr/>
                    <a:lstStyle/>
                    <a:p>
                      <a:pPr algn="ctr"/>
                      <a:r>
                        <a:rPr lang="zh-CN" altLang="en-US" sz="1400" dirty="0" smtClean="0">
                          <a:latin typeface="微软雅黑" pitchFamily="34" charset="-122"/>
                          <a:ea typeface="微软雅黑" pitchFamily="34" charset="-122"/>
                        </a:rPr>
                        <a:t>最多可选数量 </a:t>
                      </a:r>
                      <a:endParaRPr lang="zh-CN" altLang="en-US" sz="1400" dirty="0">
                        <a:latin typeface="微软雅黑" pitchFamily="34" charset="-122"/>
                        <a:ea typeface="微软雅黑" pitchFamily="34" charset="-122"/>
                      </a:endParaRPr>
                    </a:p>
                  </a:txBody>
                  <a:tcPr anchor="ctr"/>
                </a:tc>
                <a:tc hMerge="1">
                  <a:txBody>
                    <a:bodyPr/>
                    <a:lstStyle/>
                    <a:p>
                      <a:endParaRPr lang="zh-CN" altLang="en-US" sz="1200" dirty="0"/>
                    </a:p>
                  </a:txBody>
                  <a:tcPr/>
                </a:tc>
                <a:tc hMerge="1">
                  <a:txBody>
                    <a:bodyPr/>
                    <a:lstStyle/>
                    <a:p>
                      <a:endParaRPr lang="zh-CN" altLang="en-US" sz="1200" dirty="0"/>
                    </a:p>
                  </a:txBody>
                  <a:tcPr/>
                </a:tc>
                <a:tc hMerge="1">
                  <a:txBody>
                    <a:bodyPr/>
                    <a:lstStyle/>
                    <a:p>
                      <a:endParaRPr lang="zh-CN" altLang="en-US" sz="1200" dirty="0"/>
                    </a:p>
                  </a:txBody>
                  <a:tcPr/>
                </a:tc>
                <a:tc hMerge="1">
                  <a:txBody>
                    <a:bodyPr/>
                    <a:lstStyle/>
                    <a:p>
                      <a:endParaRPr lang="zh-CN" altLang="en-US" sz="1200" dirty="0"/>
                    </a:p>
                  </a:txBody>
                  <a:tcPr/>
                </a:tc>
              </a:tr>
              <a:tr h="323550">
                <a:tc rowSpan="4">
                  <a:txBody>
                    <a:bodyPr/>
                    <a:lstStyle/>
                    <a:p>
                      <a:pPr algn="ctr"/>
                      <a:r>
                        <a:rPr lang="en-US" altLang="zh-CN" sz="1200" dirty="0" smtClean="0">
                          <a:latin typeface="微软雅黑" pitchFamily="34" charset="-122"/>
                          <a:ea typeface="微软雅黑" pitchFamily="34" charset="-122"/>
                        </a:rPr>
                        <a:t>A</a:t>
                      </a:r>
                      <a:r>
                        <a:rPr lang="zh-CN" altLang="en-US" sz="1200" dirty="0" smtClean="0">
                          <a:latin typeface="微软雅黑" pitchFamily="34" charset="-122"/>
                          <a:ea typeface="微软雅黑" pitchFamily="34" charset="-122"/>
                        </a:rPr>
                        <a:t>类</a:t>
                      </a:r>
                      <a:endParaRPr lang="zh-CN" altLang="en-US" sz="1200" dirty="0">
                        <a:latin typeface="微软雅黑" pitchFamily="34" charset="-122"/>
                        <a:ea typeface="微软雅黑" pitchFamily="34" charset="-122"/>
                      </a:endParaRPr>
                    </a:p>
                  </a:txBody>
                  <a:tcPr anchor="ctr"/>
                </a:tc>
                <a:tc>
                  <a:txBody>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股票</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5.</a:t>
                      </a:r>
                      <a:r>
                        <a:rPr lang="zh-CN" altLang="en-US" sz="1200" dirty="0" smtClean="0">
                          <a:latin typeface="微软雅黑" pitchFamily="34" charset="-122"/>
                          <a:ea typeface="微软雅黑" pitchFamily="34" charset="-122"/>
                        </a:rPr>
                        <a:t>公积金</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高层职位</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中层职位</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非管理层</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一线生产</a:t>
                      </a:r>
                      <a:endParaRPr lang="zh-CN" altLang="en-US" sz="1200" dirty="0">
                        <a:latin typeface="微软雅黑" pitchFamily="34" charset="-122"/>
                        <a:ea typeface="微软雅黑" pitchFamily="34" charset="-122"/>
                      </a:endParaRPr>
                    </a:p>
                  </a:txBody>
                  <a:tcPr/>
                </a:tc>
                <a:tc>
                  <a:txBody>
                    <a:bodyPr/>
                    <a:lstStyle/>
                    <a:p>
                      <a:r>
                        <a:rPr lang="zh-CN" altLang="en-US" sz="1200" dirty="0" smtClean="0">
                          <a:latin typeface="微软雅黑" pitchFamily="34" charset="-122"/>
                          <a:ea typeface="微软雅黑" pitchFamily="34" charset="-122"/>
                        </a:rPr>
                        <a:t>辅助岗位</a:t>
                      </a:r>
                      <a:endParaRPr lang="zh-CN" altLang="en-US" sz="1200" dirty="0">
                        <a:latin typeface="微软雅黑" pitchFamily="34" charset="-122"/>
                        <a:ea typeface="微软雅黑" pitchFamily="34" charset="-122"/>
                      </a:endParaRPr>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股票期权</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6.</a:t>
                      </a:r>
                      <a:r>
                        <a:rPr lang="zh-CN" altLang="en-US" sz="1200" dirty="0" smtClean="0">
                          <a:latin typeface="微软雅黑" pitchFamily="34" charset="-122"/>
                          <a:ea typeface="微软雅黑" pitchFamily="34" charset="-122"/>
                        </a:rPr>
                        <a:t>海外奖励金</a:t>
                      </a:r>
                      <a:endParaRPr lang="zh-CN" altLang="en-US" sz="1200" dirty="0">
                        <a:latin typeface="微软雅黑" pitchFamily="34" charset="-122"/>
                        <a:ea typeface="微软雅黑" pitchFamily="34" charset="-122"/>
                      </a:endParaRPr>
                    </a:p>
                  </a:txBody>
                  <a:tcPr/>
                </a:tc>
                <a:tc rowSpan="4">
                  <a:txBody>
                    <a:bodyPr/>
                    <a:lstStyle/>
                    <a:p>
                      <a:pPr algn="ctr"/>
                      <a:r>
                        <a:rPr lang="en-US" altLang="zh-CN" sz="1200" dirty="0" smtClean="0">
                          <a:latin typeface="微软雅黑" pitchFamily="34" charset="-122"/>
                          <a:ea typeface="微软雅黑" pitchFamily="34" charset="-122"/>
                        </a:rPr>
                        <a:t>6</a:t>
                      </a:r>
                      <a:endParaRPr lang="zh-CN" altLang="en-US" sz="1200" dirty="0">
                        <a:latin typeface="微软雅黑" pitchFamily="34" charset="-122"/>
                        <a:ea typeface="微软雅黑" pitchFamily="34" charset="-122"/>
                      </a:endParaRPr>
                    </a:p>
                  </a:txBody>
                  <a:tcPr anchor="ctr"/>
                </a:tc>
                <a:tc rowSpan="4">
                  <a:txBody>
                    <a:bodyPr/>
                    <a:lstStyle/>
                    <a:p>
                      <a:pPr algn="ctr"/>
                      <a:r>
                        <a:rPr lang="en-US" altLang="zh-CN" sz="1200" dirty="0" smtClean="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a:txBody>
                  <a:tcPr anchor="ctr"/>
                </a:tc>
                <a:tc rowSpan="4">
                  <a:txBody>
                    <a:bodyPr/>
                    <a:lstStyle/>
                    <a:p>
                      <a:pPr algn="ctr"/>
                      <a:r>
                        <a:rPr lang="en-US" altLang="zh-CN" sz="1200" dirty="0" smtClean="0">
                          <a:latin typeface="微软雅黑" pitchFamily="34" charset="-122"/>
                          <a:ea typeface="微软雅黑" pitchFamily="34" charset="-122"/>
                        </a:rPr>
                        <a:t>2</a:t>
                      </a:r>
                      <a:endParaRPr lang="zh-CN" altLang="en-US" sz="1200" dirty="0">
                        <a:latin typeface="微软雅黑" pitchFamily="34" charset="-122"/>
                        <a:ea typeface="微软雅黑" pitchFamily="34" charset="-122"/>
                      </a:endParaRPr>
                    </a:p>
                  </a:txBody>
                  <a:tcPr anchor="ctr"/>
                </a:tc>
                <a:tc rowSpan="4">
                  <a:txBody>
                    <a:bodyPr/>
                    <a:lstStyle/>
                    <a:p>
                      <a:pPr algn="ctr"/>
                      <a:r>
                        <a:rPr lang="en-US" altLang="zh-CN" sz="1200" dirty="0" smtClean="0">
                          <a:latin typeface="微软雅黑" pitchFamily="34" charset="-122"/>
                          <a:ea typeface="微软雅黑" pitchFamily="34" charset="-122"/>
                        </a:rPr>
                        <a:t>0</a:t>
                      </a:r>
                      <a:endParaRPr lang="zh-CN" altLang="en-US" sz="1200" dirty="0">
                        <a:latin typeface="微软雅黑" pitchFamily="34" charset="-122"/>
                        <a:ea typeface="微软雅黑" pitchFamily="34" charset="-122"/>
                      </a:endParaRPr>
                    </a:p>
                  </a:txBody>
                  <a:tcPr anchor="ctr"/>
                </a:tc>
                <a:tc rowSpan="4">
                  <a:txBody>
                    <a:bodyPr/>
                    <a:lstStyle/>
                    <a:p>
                      <a:pPr algn="ctr"/>
                      <a:r>
                        <a:rPr lang="en-US" altLang="zh-CN" sz="1200" dirty="0" smtClean="0">
                          <a:latin typeface="微软雅黑" pitchFamily="34" charset="-122"/>
                          <a:ea typeface="微软雅黑" pitchFamily="34" charset="-122"/>
                        </a:rPr>
                        <a:t>0</a:t>
                      </a:r>
                      <a:endParaRPr lang="zh-CN" altLang="en-US" sz="1200" dirty="0">
                        <a:latin typeface="微软雅黑" pitchFamily="34" charset="-122"/>
                        <a:ea typeface="微软雅黑" pitchFamily="34" charset="-122"/>
                      </a:endParaRPr>
                    </a:p>
                  </a:txBody>
                  <a:tcPr anchor="ctr"/>
                </a:tc>
              </a:tr>
              <a:tr h="454219">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红利</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7.</a:t>
                      </a:r>
                      <a:r>
                        <a:rPr lang="zh-CN" altLang="en-US" sz="1200" dirty="0" smtClean="0">
                          <a:latin typeface="微软雅黑" pitchFamily="34" charset="-122"/>
                          <a:ea typeface="微软雅黑" pitchFamily="34" charset="-122"/>
                        </a:rPr>
                        <a:t>其他同等价值项目</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贡献奖励金</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rowSpan="7">
                  <a:txBody>
                    <a:bodyPr/>
                    <a:lstStyle/>
                    <a:p>
                      <a:pPr algn="ctr"/>
                      <a:r>
                        <a:rPr lang="en-US" altLang="zh-CN" sz="1200" dirty="0" smtClean="0">
                          <a:latin typeface="微软雅黑" pitchFamily="34" charset="-122"/>
                          <a:ea typeface="微软雅黑" pitchFamily="34" charset="-122"/>
                        </a:rPr>
                        <a:t>B</a:t>
                      </a:r>
                      <a:r>
                        <a:rPr lang="zh-CN" altLang="en-US" sz="1200" dirty="0" smtClean="0">
                          <a:latin typeface="微软雅黑" pitchFamily="34" charset="-122"/>
                          <a:ea typeface="微软雅黑" pitchFamily="34" charset="-122"/>
                        </a:rPr>
                        <a:t>类</a:t>
                      </a:r>
                      <a:endParaRPr lang="zh-CN" altLang="en-US" sz="1200" dirty="0">
                        <a:latin typeface="微软雅黑" pitchFamily="34" charset="-122"/>
                        <a:ea typeface="微软雅黑" pitchFamily="34" charset="-122"/>
                      </a:endParaRPr>
                    </a:p>
                  </a:txBody>
                  <a:tcPr anchor="ctr"/>
                </a:tc>
                <a:tc>
                  <a:txBody>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股票认购</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8.</a:t>
                      </a:r>
                      <a:r>
                        <a:rPr lang="zh-CN" altLang="en-US" sz="1200" dirty="0" smtClean="0">
                          <a:latin typeface="微软雅黑" pitchFamily="34" charset="-122"/>
                          <a:ea typeface="微软雅黑" pitchFamily="34" charset="-122"/>
                        </a:rPr>
                        <a:t>老人服务计划</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教育基金</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9.</a:t>
                      </a:r>
                      <a:r>
                        <a:rPr lang="zh-CN" altLang="en-US" sz="1200" dirty="0" smtClean="0">
                          <a:latin typeface="微软雅黑" pitchFamily="34" charset="-122"/>
                          <a:ea typeface="微软雅黑" pitchFamily="34" charset="-122"/>
                        </a:rPr>
                        <a:t>文康基金</a:t>
                      </a:r>
                      <a:endParaRPr lang="zh-CN" altLang="en-US" sz="1200" dirty="0">
                        <a:latin typeface="微软雅黑" pitchFamily="34" charset="-122"/>
                        <a:ea typeface="微软雅黑" pitchFamily="34" charset="-122"/>
                      </a:endParaRPr>
                    </a:p>
                  </a:txBody>
                  <a:tcPr/>
                </a:tc>
                <a:tc rowSpan="6">
                  <a:txBody>
                    <a:bodyPr/>
                    <a:lstStyle/>
                    <a:p>
                      <a:pPr algn="ctr"/>
                      <a:r>
                        <a:rPr lang="en-US" altLang="zh-CN" sz="1200" dirty="0" smtClean="0">
                          <a:latin typeface="微软雅黑" pitchFamily="34" charset="-122"/>
                          <a:ea typeface="微软雅黑" pitchFamily="34" charset="-122"/>
                        </a:rPr>
                        <a:t>9</a:t>
                      </a:r>
                      <a:endParaRPr lang="zh-CN" altLang="en-US" sz="1200" dirty="0">
                        <a:latin typeface="微软雅黑" pitchFamily="34" charset="-122"/>
                        <a:ea typeface="微软雅黑" pitchFamily="34" charset="-122"/>
                      </a:endParaRPr>
                    </a:p>
                  </a:txBody>
                  <a:tcPr anchor="ctr"/>
                </a:tc>
                <a:tc rowSpan="6">
                  <a:txBody>
                    <a:bodyPr/>
                    <a:lstStyle/>
                    <a:p>
                      <a:pPr algn="ctr"/>
                      <a:r>
                        <a:rPr lang="en-US" altLang="zh-CN" sz="1200" dirty="0" smtClean="0">
                          <a:latin typeface="微软雅黑" pitchFamily="34" charset="-122"/>
                          <a:ea typeface="微软雅黑" pitchFamily="34" charset="-122"/>
                        </a:rPr>
                        <a:t>6</a:t>
                      </a:r>
                      <a:endParaRPr lang="zh-CN" altLang="en-US" sz="1200" dirty="0">
                        <a:latin typeface="微软雅黑" pitchFamily="34" charset="-122"/>
                        <a:ea typeface="微软雅黑" pitchFamily="34" charset="-122"/>
                      </a:endParaRPr>
                    </a:p>
                  </a:txBody>
                  <a:tcPr anchor="ctr"/>
                </a:tc>
                <a:tc rowSpan="6">
                  <a:txBody>
                    <a:bodyPr/>
                    <a:lstStyle/>
                    <a:p>
                      <a:pPr algn="ctr"/>
                      <a:r>
                        <a:rPr lang="en-US" altLang="zh-CN" sz="1200" dirty="0" smtClean="0">
                          <a:latin typeface="微软雅黑" pitchFamily="34" charset="-122"/>
                          <a:ea typeface="微软雅黑" pitchFamily="34" charset="-122"/>
                        </a:rPr>
                        <a:t>4</a:t>
                      </a:r>
                      <a:endParaRPr lang="zh-CN" altLang="en-US" sz="1200" dirty="0">
                        <a:latin typeface="微软雅黑" pitchFamily="34" charset="-122"/>
                        <a:ea typeface="微软雅黑" pitchFamily="34" charset="-122"/>
                      </a:endParaRPr>
                    </a:p>
                  </a:txBody>
                  <a:tcPr anchor="ctr"/>
                </a:tc>
                <a:tc rowSpan="6">
                  <a:txBody>
                    <a:bodyPr/>
                    <a:lstStyle/>
                    <a:p>
                      <a:pPr algn="ctr"/>
                      <a:r>
                        <a:rPr lang="en-US" altLang="zh-CN" sz="1200" dirty="0" smtClean="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a:txBody>
                  <a:tcPr anchor="ctr"/>
                </a:tc>
                <a:tc rowSpan="6">
                  <a:txBody>
                    <a:bodyPr/>
                    <a:lstStyle/>
                    <a:p>
                      <a:pPr algn="ctr"/>
                      <a:r>
                        <a:rPr lang="en-US" altLang="zh-CN" sz="1200" dirty="0" smtClean="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a:txBody>
                  <a:tcPr anchor="ct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医疗补助</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购房补助</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保险基金</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11.</a:t>
                      </a:r>
                      <a:r>
                        <a:rPr lang="zh-CN" altLang="en-US" sz="1200" dirty="0" smtClean="0">
                          <a:latin typeface="微软雅黑" pitchFamily="34" charset="-122"/>
                          <a:ea typeface="微软雅黑" pitchFamily="34" charset="-122"/>
                        </a:rPr>
                        <a:t>带薪年假</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5.</a:t>
                      </a:r>
                      <a:r>
                        <a:rPr lang="zh-CN" altLang="en-US" sz="1200" dirty="0" smtClean="0">
                          <a:latin typeface="微软雅黑" pitchFamily="34" charset="-122"/>
                          <a:ea typeface="微软雅黑" pitchFamily="34" charset="-122"/>
                        </a:rPr>
                        <a:t>保险计划服务</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12.</a:t>
                      </a:r>
                      <a:r>
                        <a:rPr lang="zh-CN" altLang="en-US" sz="1200" dirty="0" smtClean="0">
                          <a:latin typeface="微软雅黑" pitchFamily="34" charset="-122"/>
                          <a:ea typeface="微软雅黑" pitchFamily="34" charset="-122"/>
                        </a:rPr>
                        <a:t>投资管理顾问</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6.</a:t>
                      </a:r>
                      <a:r>
                        <a:rPr lang="zh-CN" altLang="en-US" sz="1200" dirty="0" smtClean="0">
                          <a:latin typeface="微软雅黑" pitchFamily="34" charset="-122"/>
                          <a:ea typeface="微软雅黑" pitchFamily="34" charset="-122"/>
                        </a:rPr>
                        <a:t>旅游计划</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7.</a:t>
                      </a:r>
                      <a:r>
                        <a:rPr lang="zh-CN" altLang="en-US" sz="1200" dirty="0" smtClean="0">
                          <a:latin typeface="微软雅黑" pitchFamily="34" charset="-122"/>
                          <a:ea typeface="微软雅黑" pitchFamily="34" charset="-122"/>
                        </a:rPr>
                        <a:t>托儿计划</a:t>
                      </a:r>
                      <a:endParaRPr lang="zh-CN" altLang="en-US" sz="1200" dirty="0">
                        <a:latin typeface="微软雅黑" pitchFamily="34" charset="-122"/>
                        <a:ea typeface="微软雅黑" pitchFamily="34" charset="-122"/>
                      </a:endParaRPr>
                    </a:p>
                  </a:txBody>
                  <a:tcPr/>
                </a:tc>
                <a:tc>
                  <a:txBody>
                    <a:bodyPr/>
                    <a:lstStyle/>
                    <a:p>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rowSpan="5">
                  <a:txBody>
                    <a:bodyPr/>
                    <a:lstStyle/>
                    <a:p>
                      <a:pPr algn="ctr"/>
                      <a:r>
                        <a:rPr lang="en-US" altLang="zh-CN" sz="1200" dirty="0" smtClean="0">
                          <a:latin typeface="微软雅黑" pitchFamily="34" charset="-122"/>
                          <a:ea typeface="微软雅黑" pitchFamily="34" charset="-122"/>
                        </a:rPr>
                        <a:t>C</a:t>
                      </a:r>
                      <a:r>
                        <a:rPr lang="zh-CN" altLang="en-US" sz="1200" dirty="0" smtClean="0">
                          <a:latin typeface="微软雅黑" pitchFamily="34" charset="-122"/>
                          <a:ea typeface="微软雅黑" pitchFamily="34" charset="-122"/>
                        </a:rPr>
                        <a:t>类</a:t>
                      </a:r>
                      <a:endParaRPr lang="zh-CN" altLang="en-US" sz="1200" dirty="0">
                        <a:latin typeface="微软雅黑" pitchFamily="34" charset="-122"/>
                        <a:ea typeface="微软雅黑" pitchFamily="34" charset="-122"/>
                      </a:endParaRPr>
                    </a:p>
                  </a:txBody>
                  <a:tcPr anchor="ctr"/>
                </a:tc>
                <a:tc>
                  <a:txBody>
                    <a:bodyPr/>
                    <a:lstStyle/>
                    <a:p>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住房补贴</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6.</a:t>
                      </a:r>
                      <a:r>
                        <a:rPr lang="zh-CN" altLang="en-US" sz="1200" dirty="0" smtClean="0">
                          <a:latin typeface="微软雅黑" pitchFamily="34" charset="-122"/>
                          <a:ea typeface="微软雅黑" pitchFamily="34" charset="-122"/>
                        </a:rPr>
                        <a:t>服装赞助</a:t>
                      </a:r>
                      <a:endParaRPr lang="zh-CN" altLang="en-US" sz="1200" dirty="0">
                        <a:latin typeface="微软雅黑" pitchFamily="34" charset="-122"/>
                        <a:ea typeface="微软雅黑" pitchFamily="34" charset="-122"/>
                      </a:endParaRPr>
                    </a:p>
                  </a:txBody>
                  <a:tcPr/>
                </a:tc>
                <a:tc rowSpan="5">
                  <a:txBody>
                    <a:bodyPr/>
                    <a:lstStyle/>
                    <a:p>
                      <a:pPr algn="ctr"/>
                      <a:r>
                        <a:rPr lang="en-US" altLang="zh-CN" sz="1200" dirty="0" smtClean="0">
                          <a:latin typeface="微软雅黑" pitchFamily="34" charset="-122"/>
                          <a:ea typeface="微软雅黑" pitchFamily="34" charset="-122"/>
                        </a:rPr>
                        <a:t>0</a:t>
                      </a:r>
                      <a:endParaRPr lang="zh-CN" altLang="en-US" sz="1200" dirty="0">
                        <a:latin typeface="微软雅黑" pitchFamily="34" charset="-122"/>
                        <a:ea typeface="微软雅黑" pitchFamily="34" charset="-122"/>
                      </a:endParaRPr>
                    </a:p>
                  </a:txBody>
                  <a:tcPr anchor="ctr"/>
                </a:tc>
                <a:tc rowSpan="5">
                  <a:txBody>
                    <a:bodyPr/>
                    <a:lstStyle/>
                    <a:p>
                      <a:pPr algn="ctr"/>
                      <a:r>
                        <a:rPr lang="en-US" altLang="zh-CN" sz="1200" dirty="0" smtClean="0">
                          <a:latin typeface="微软雅黑" pitchFamily="34" charset="-122"/>
                          <a:ea typeface="微软雅黑" pitchFamily="34" charset="-122"/>
                        </a:rPr>
                        <a:t>0</a:t>
                      </a:r>
                      <a:endParaRPr lang="zh-CN" altLang="en-US" sz="1200" dirty="0">
                        <a:latin typeface="微软雅黑" pitchFamily="34" charset="-122"/>
                        <a:ea typeface="微软雅黑" pitchFamily="34" charset="-122"/>
                      </a:endParaRPr>
                    </a:p>
                  </a:txBody>
                  <a:tcPr anchor="ctr"/>
                </a:tc>
                <a:tc rowSpan="5">
                  <a:txBody>
                    <a:bodyPr/>
                    <a:lstStyle/>
                    <a:p>
                      <a:pPr algn="ctr"/>
                      <a:r>
                        <a:rPr lang="en-US" altLang="zh-CN" sz="1200" dirty="0" smtClean="0">
                          <a:latin typeface="微软雅黑" pitchFamily="34" charset="-122"/>
                          <a:ea typeface="微软雅黑" pitchFamily="34" charset="-122"/>
                        </a:rPr>
                        <a:t>2</a:t>
                      </a:r>
                      <a:endParaRPr lang="zh-CN" altLang="en-US" sz="1200" dirty="0">
                        <a:latin typeface="微软雅黑" pitchFamily="34" charset="-122"/>
                        <a:ea typeface="微软雅黑" pitchFamily="34" charset="-122"/>
                      </a:endParaRPr>
                    </a:p>
                  </a:txBody>
                  <a:tcPr anchor="ctr"/>
                </a:tc>
                <a:tc rowSpan="5">
                  <a:txBody>
                    <a:bodyPr/>
                    <a:lstStyle/>
                    <a:p>
                      <a:pPr algn="ctr"/>
                      <a:r>
                        <a:rPr lang="en-US" altLang="zh-CN" sz="1200" dirty="0" smtClean="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a:txBody>
                  <a:tcPr anchor="ctr"/>
                </a:tc>
                <a:tc rowSpan="5">
                  <a:txBody>
                    <a:bodyPr/>
                    <a:lstStyle/>
                    <a:p>
                      <a:pPr algn="ctr"/>
                      <a:r>
                        <a:rPr lang="en-US" altLang="zh-CN" sz="1200" dirty="0" smtClean="0">
                          <a:latin typeface="微软雅黑" pitchFamily="34" charset="-122"/>
                          <a:ea typeface="微软雅黑" pitchFamily="34" charset="-122"/>
                        </a:rPr>
                        <a:t>4</a:t>
                      </a:r>
                      <a:endParaRPr lang="zh-CN" altLang="en-US" sz="1200" dirty="0">
                        <a:latin typeface="微软雅黑" pitchFamily="34" charset="-122"/>
                        <a:ea typeface="微软雅黑" pitchFamily="34" charset="-122"/>
                      </a:endParaRPr>
                    </a:p>
                  </a:txBody>
                  <a:tcPr anchor="ct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伙食补贴</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7.</a:t>
                      </a:r>
                      <a:r>
                        <a:rPr lang="zh-CN" altLang="en-US" sz="1200" dirty="0" smtClean="0">
                          <a:latin typeface="微软雅黑" pitchFamily="34" charset="-122"/>
                          <a:ea typeface="微软雅黑" pitchFamily="34" charset="-122"/>
                        </a:rPr>
                        <a:t>交谊活动赞助</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交通补贴</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8.</a:t>
                      </a:r>
                      <a:r>
                        <a:rPr lang="zh-CN" altLang="en-US" sz="1200" dirty="0" smtClean="0">
                          <a:latin typeface="微软雅黑" pitchFamily="34" charset="-122"/>
                          <a:ea typeface="微软雅黑" pitchFamily="34" charset="-122"/>
                        </a:rPr>
                        <a:t>生育补助</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4.</a:t>
                      </a:r>
                      <a:r>
                        <a:rPr lang="zh-CN" altLang="en-US" sz="1200" dirty="0" smtClean="0">
                          <a:latin typeface="微软雅黑" pitchFamily="34" charset="-122"/>
                          <a:ea typeface="微软雅黑" pitchFamily="34" charset="-122"/>
                        </a:rPr>
                        <a:t>结婚补贴</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9.</a:t>
                      </a:r>
                      <a:r>
                        <a:rPr lang="zh-CN" altLang="en-US" sz="1200" dirty="0" smtClean="0">
                          <a:latin typeface="微软雅黑" pitchFamily="34" charset="-122"/>
                          <a:ea typeface="微软雅黑" pitchFamily="34" charset="-122"/>
                        </a:rPr>
                        <a:t>上网补助</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r h="323550">
                <a:tc vMerge="1">
                  <a:txBody>
                    <a:bodyPr/>
                    <a:lstStyle/>
                    <a:p>
                      <a:endParaRPr lang="zh-CN" altLang="en-US" sz="1200" dirty="0"/>
                    </a:p>
                  </a:txBody>
                  <a:tcPr/>
                </a:tc>
                <a:tc>
                  <a:txBody>
                    <a:bodyPr/>
                    <a:lstStyle/>
                    <a:p>
                      <a:r>
                        <a:rPr lang="en-US" altLang="zh-CN" sz="1200" dirty="0" smtClean="0">
                          <a:latin typeface="微软雅黑" pitchFamily="34" charset="-122"/>
                          <a:ea typeface="微软雅黑" pitchFamily="34" charset="-122"/>
                        </a:rPr>
                        <a:t>5.</a:t>
                      </a:r>
                      <a:r>
                        <a:rPr lang="zh-CN" altLang="en-US" sz="1200" dirty="0" smtClean="0">
                          <a:latin typeface="微软雅黑" pitchFamily="34" charset="-122"/>
                          <a:ea typeface="微软雅黑" pitchFamily="34" charset="-122"/>
                        </a:rPr>
                        <a:t>旅游补贴</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弹性工时申请</a:t>
                      </a:r>
                      <a:endParaRPr lang="zh-CN" altLang="en-US" sz="1200" dirty="0">
                        <a:latin typeface="微软雅黑" pitchFamily="34" charset="-122"/>
                        <a:ea typeface="微软雅黑" pitchFamily="34" charset="-122"/>
                      </a:endParaRPr>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c vMerge="1">
                  <a:txBody>
                    <a:bodyPr/>
                    <a:lstStyle/>
                    <a:p>
                      <a:endParaRPr lang="zh-CN" altLang="en-US" sz="1200" dirty="0"/>
                    </a:p>
                  </a:txBody>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260648"/>
            <a:ext cx="2625923" cy="679103"/>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激励福利制度</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539552" y="908720"/>
          <a:ext cx="3600400" cy="5740783"/>
        </p:xfrm>
        <a:graphic>
          <a:graphicData uri="http://schemas.openxmlformats.org/drawingml/2006/table">
            <a:tbl>
              <a:tblPr firstRow="1" bandRow="1">
                <a:tableStyleId>{5C22544A-7EE6-4342-B048-85BDC9FD1C3A}</a:tableStyleId>
              </a:tblPr>
              <a:tblGrid>
                <a:gridCol w="836796"/>
                <a:gridCol w="1673592"/>
                <a:gridCol w="1090012"/>
              </a:tblGrid>
              <a:tr h="456079">
                <a:tc>
                  <a:txBody>
                    <a:bodyPr/>
                    <a:lstStyle/>
                    <a:p>
                      <a:pPr algn="ctr"/>
                      <a:r>
                        <a:rPr lang="zh-CN" altLang="en-US" sz="1200" dirty="0" smtClean="0">
                          <a:latin typeface="微软雅黑" pitchFamily="34" charset="-122"/>
                          <a:ea typeface="微软雅黑" pitchFamily="34" charset="-122"/>
                        </a:rPr>
                        <a:t>积分影响因素</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积分等级</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积分数</a:t>
                      </a:r>
                      <a:endParaRPr lang="zh-CN" altLang="en-US" sz="1200" dirty="0">
                        <a:latin typeface="微软雅黑" pitchFamily="34" charset="-122"/>
                        <a:ea typeface="微软雅黑" pitchFamily="34" charset="-122"/>
                      </a:endParaRPr>
                    </a:p>
                  </a:txBody>
                  <a:tcPr anchor="ctr"/>
                </a:tc>
              </a:tr>
              <a:tr h="273647">
                <a:tc rowSpan="5">
                  <a:txBody>
                    <a:bodyPr/>
                    <a:lstStyle/>
                    <a:p>
                      <a:pPr algn="ctr"/>
                      <a:r>
                        <a:rPr lang="zh-CN" altLang="en-US" sz="1200" dirty="0" smtClean="0">
                          <a:latin typeface="微软雅黑" pitchFamily="34" charset="-122"/>
                          <a:ea typeface="微软雅黑" pitchFamily="34" charset="-122"/>
                        </a:rPr>
                        <a:t>职位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高管正职</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10</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zh-CN" altLang="en-US" sz="1200" dirty="0" smtClean="0">
                          <a:latin typeface="微软雅黑" pitchFamily="34" charset="-122"/>
                          <a:ea typeface="微软雅黑" pitchFamily="34" charset="-122"/>
                        </a:rPr>
                        <a:t>高管副职</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8</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zh-CN" altLang="en-US" sz="1200" baseline="0" dirty="0" smtClean="0">
                          <a:latin typeface="微软雅黑" pitchFamily="34" charset="-122"/>
                          <a:ea typeface="微软雅黑" pitchFamily="34" charset="-122"/>
                        </a:rPr>
                        <a:t>中层</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a:txBody>
                  <a:tcPr/>
                </a:tc>
              </a:tr>
              <a:tr h="304016">
                <a:tc vMerge="1">
                  <a:txBody>
                    <a:bodyPr/>
                    <a:lstStyle/>
                    <a:p>
                      <a:endParaRPr lang="zh-CN" altLang="en-US"/>
                    </a:p>
                  </a:txBody>
                  <a:tcPr/>
                </a:tc>
                <a:tc>
                  <a:txBody>
                    <a:bodyPr/>
                    <a:lstStyle/>
                    <a:p>
                      <a:pPr algn="ctr"/>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级以上普通员工</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a:txBody>
                  <a:tcPr/>
                </a:tc>
              </a:tr>
              <a:tr h="407567">
                <a:tc vMerge="1">
                  <a:txBody>
                    <a:bodyPr/>
                    <a:lstStyle/>
                    <a:p>
                      <a:endParaRPr lang="zh-CN" altLang="en-US" sz="1200" dirty="0"/>
                    </a:p>
                  </a:txBody>
                  <a:tcPr/>
                </a:tc>
                <a:tc>
                  <a:txBody>
                    <a:bodyPr/>
                    <a:lstStyle/>
                    <a:p>
                      <a:pPr algn="ctr"/>
                      <a:r>
                        <a:rPr lang="en-US" altLang="zh-CN" sz="1200" dirty="0" smtClean="0">
                          <a:latin typeface="微软雅黑" pitchFamily="34" charset="-122"/>
                          <a:ea typeface="微软雅黑" pitchFamily="34" charset="-122"/>
                        </a:rPr>
                        <a:t>10</a:t>
                      </a:r>
                      <a:r>
                        <a:rPr lang="zh-CN" altLang="en-US" sz="1200" dirty="0" smtClean="0">
                          <a:latin typeface="微软雅黑" pitchFamily="34" charset="-122"/>
                          <a:ea typeface="微软雅黑" pitchFamily="34" charset="-122"/>
                        </a:rPr>
                        <a:t>级以下普通员工</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a:txBody>
                  <a:tcPr/>
                </a:tc>
              </a:tr>
              <a:tr h="273647">
                <a:tc rowSpan="4">
                  <a:txBody>
                    <a:bodyPr/>
                    <a:lstStyle/>
                    <a:p>
                      <a:pPr algn="ctr"/>
                      <a:r>
                        <a:rPr lang="zh-CN" altLang="en-US" sz="1200" dirty="0" smtClean="0">
                          <a:latin typeface="微软雅黑" pitchFamily="34" charset="-122"/>
                          <a:ea typeface="微软雅黑" pitchFamily="34" charset="-122"/>
                        </a:rPr>
                        <a:t>职称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正高</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10</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zh-CN" altLang="en-US" sz="1200" dirty="0" smtClean="0">
                          <a:latin typeface="微软雅黑" pitchFamily="34" charset="-122"/>
                          <a:ea typeface="微软雅黑" pitchFamily="34" charset="-122"/>
                        </a:rPr>
                        <a:t>副高</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高级技师</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8</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zh-CN" altLang="en-US" sz="1200" dirty="0" smtClean="0">
                          <a:latin typeface="微软雅黑" pitchFamily="34" charset="-122"/>
                          <a:ea typeface="微软雅黑" pitchFamily="34" charset="-122"/>
                        </a:rPr>
                        <a:t>中级</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zh-CN" altLang="en-US" sz="1200" dirty="0" smtClean="0">
                          <a:latin typeface="微软雅黑" pitchFamily="34" charset="-122"/>
                          <a:ea typeface="微软雅黑" pitchFamily="34" charset="-122"/>
                        </a:rPr>
                        <a:t>初级</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a:txBody>
                  <a:tcPr/>
                </a:tc>
              </a:tr>
              <a:tr h="273647">
                <a:tc rowSpan="4">
                  <a:txBody>
                    <a:bodyPr/>
                    <a:lstStyle/>
                    <a:p>
                      <a:pPr algn="ctr"/>
                      <a:r>
                        <a:rPr lang="zh-CN" altLang="en-US" sz="1200" dirty="0" smtClean="0">
                          <a:latin typeface="微软雅黑" pitchFamily="34" charset="-122"/>
                          <a:ea typeface="微软雅黑" pitchFamily="34" charset="-122"/>
                        </a:rPr>
                        <a:t>部门年度目标完成率</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100%</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10</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95%</a:t>
                      </a:r>
                      <a:r>
                        <a:rPr lang="zh-CN" altLang="en-US" sz="1200" dirty="0" smtClean="0">
                          <a:latin typeface="微软雅黑" pitchFamily="34" charset="-122"/>
                          <a:ea typeface="微软雅黑" pitchFamily="34" charset="-122"/>
                        </a:rPr>
                        <a:t>且＜</a:t>
                      </a:r>
                      <a:r>
                        <a:rPr lang="en-US" altLang="zh-CN" sz="1200" dirty="0" smtClean="0">
                          <a:latin typeface="微软雅黑" pitchFamily="34" charset="-122"/>
                          <a:ea typeface="微软雅黑" pitchFamily="34" charset="-122"/>
                        </a:rPr>
                        <a:t>100%</a:t>
                      </a:r>
                    </a:p>
                  </a:txBody>
                  <a:tcPr anchor="ctr"/>
                </a:tc>
                <a:tc>
                  <a:txBody>
                    <a:bodyPr/>
                    <a:lstStyle/>
                    <a:p>
                      <a:pPr algn="ctr"/>
                      <a:r>
                        <a:rPr lang="en-US" altLang="zh-CN" sz="1200" dirty="0" smtClean="0">
                          <a:latin typeface="微软雅黑" pitchFamily="34" charset="-122"/>
                          <a:ea typeface="微软雅黑" pitchFamily="34" charset="-122"/>
                        </a:rPr>
                        <a:t>8</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90%</a:t>
                      </a:r>
                      <a:r>
                        <a:rPr lang="zh-CN" altLang="en-US" sz="1200" dirty="0" smtClean="0">
                          <a:latin typeface="微软雅黑" pitchFamily="34" charset="-122"/>
                          <a:ea typeface="微软雅黑" pitchFamily="34" charset="-122"/>
                        </a:rPr>
                        <a:t>且＜</a:t>
                      </a:r>
                      <a:r>
                        <a:rPr lang="en-US" altLang="zh-CN" sz="1200" dirty="0" smtClean="0">
                          <a:latin typeface="微软雅黑" pitchFamily="34" charset="-122"/>
                          <a:ea typeface="微软雅黑" pitchFamily="34" charset="-122"/>
                        </a:rPr>
                        <a:t>95%</a:t>
                      </a:r>
                    </a:p>
                  </a:txBody>
                  <a:tcPr anchor="ctr"/>
                </a:tc>
                <a:tc>
                  <a:txBody>
                    <a:bodyPr/>
                    <a:lstStyle/>
                    <a:p>
                      <a:pPr algn="ctr"/>
                      <a:r>
                        <a:rPr lang="en-US" altLang="zh-CN" sz="1200" dirty="0" smtClean="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a:txBody>
                  <a:tcPr/>
                </a:tc>
              </a:tr>
              <a:tr h="456079">
                <a:tc vMerge="1">
                  <a:txBody>
                    <a:bodyPr/>
                    <a:lstStyle/>
                    <a:p>
                      <a:endParaRPr lang="zh-CN" altLang="en-US" sz="1200" dirty="0"/>
                    </a:p>
                  </a:txBody>
                  <a:tcPr/>
                </a:tc>
                <a:tc>
                  <a:txBody>
                    <a:bodyPr/>
                    <a:lstStyle/>
                    <a:p>
                      <a:pPr algn="ctr"/>
                      <a:r>
                        <a:rPr lang="zh-CN" altLang="en-US" sz="1200" dirty="0" smtClean="0">
                          <a:latin typeface="微软雅黑" pitchFamily="34" charset="-122"/>
                          <a:ea typeface="微软雅黑" pitchFamily="34" charset="-122"/>
                        </a:rPr>
                        <a:t>超额完成目标</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每超额完成</a:t>
                      </a:r>
                      <a:r>
                        <a:rPr lang="en-US" altLang="zh-CN" sz="1200" dirty="0" smtClean="0">
                          <a:latin typeface="微软雅黑" pitchFamily="34" charset="-122"/>
                          <a:ea typeface="微软雅黑" pitchFamily="34" charset="-122"/>
                        </a:rPr>
                        <a:t>5%</a:t>
                      </a:r>
                      <a:r>
                        <a:rPr lang="zh-CN" altLang="en-US" sz="1200" dirty="0" smtClean="0">
                          <a:latin typeface="微软雅黑" pitchFamily="34" charset="-122"/>
                          <a:ea typeface="微软雅黑" pitchFamily="34" charset="-122"/>
                        </a:rPr>
                        <a:t>加</a:t>
                      </a:r>
                      <a:r>
                        <a:rPr lang="en-US" altLang="zh-CN" sz="1200"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分</a:t>
                      </a:r>
                      <a:endParaRPr lang="zh-CN" altLang="en-US" sz="1200" dirty="0">
                        <a:latin typeface="微软雅黑" pitchFamily="34" charset="-122"/>
                        <a:ea typeface="微软雅黑" pitchFamily="34" charset="-122"/>
                      </a:endParaRPr>
                    </a:p>
                  </a:txBody>
                  <a:tcPr/>
                </a:tc>
              </a:tr>
              <a:tr h="273647">
                <a:tc rowSpan="5">
                  <a:txBody>
                    <a:bodyPr/>
                    <a:lstStyle/>
                    <a:p>
                      <a:pPr algn="ctr"/>
                      <a:r>
                        <a:rPr lang="zh-CN" altLang="en-US" sz="1200" dirty="0" smtClean="0">
                          <a:latin typeface="微软雅黑" pitchFamily="34" charset="-122"/>
                          <a:ea typeface="微软雅黑" pitchFamily="34" charset="-122"/>
                        </a:rPr>
                        <a:t>年度考核</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A</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10</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en-US" altLang="zh-CN" sz="1200" dirty="0" smtClean="0">
                          <a:latin typeface="微软雅黑" pitchFamily="34" charset="-122"/>
                          <a:ea typeface="微软雅黑" pitchFamily="34" charset="-122"/>
                        </a:rPr>
                        <a:t>B</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8</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en-US" altLang="zh-CN" sz="1200" dirty="0" smtClean="0">
                          <a:latin typeface="微软雅黑" pitchFamily="34" charset="-122"/>
                          <a:ea typeface="微软雅黑" pitchFamily="34" charset="-122"/>
                        </a:rPr>
                        <a:t>C</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en-US" altLang="zh-CN" sz="1200" dirty="0" smtClean="0">
                          <a:latin typeface="微软雅黑" pitchFamily="34" charset="-122"/>
                          <a:ea typeface="微软雅黑" pitchFamily="34" charset="-122"/>
                        </a:rPr>
                        <a:t>D</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a:txBody>
                  <a:tcPr/>
                </a:tc>
              </a:tr>
              <a:tr h="273647">
                <a:tc vMerge="1">
                  <a:txBody>
                    <a:bodyPr/>
                    <a:lstStyle/>
                    <a:p>
                      <a:endParaRPr lang="zh-CN" altLang="en-US" sz="1200" dirty="0"/>
                    </a:p>
                  </a:txBody>
                  <a:tcPr/>
                </a:tc>
                <a:tc>
                  <a:txBody>
                    <a:bodyPr/>
                    <a:lstStyle/>
                    <a:p>
                      <a:pPr algn="ctr"/>
                      <a:r>
                        <a:rPr lang="en-US" altLang="zh-CN" sz="1200" dirty="0" smtClean="0">
                          <a:latin typeface="微软雅黑" pitchFamily="34" charset="-122"/>
                          <a:ea typeface="微软雅黑" pitchFamily="34" charset="-122"/>
                        </a:rPr>
                        <a:t>E</a:t>
                      </a:r>
                      <a:endParaRPr lang="zh-CN" altLang="en-US" sz="1200" dirty="0">
                        <a:latin typeface="微软雅黑" pitchFamily="34" charset="-122"/>
                        <a:ea typeface="微软雅黑" pitchFamily="34" charset="-122"/>
                      </a:endParaRPr>
                    </a:p>
                  </a:txBody>
                  <a:tcPr anchor="ctr"/>
                </a:tc>
                <a:tc>
                  <a:txBody>
                    <a:bodyPr/>
                    <a:lstStyle/>
                    <a:p>
                      <a:pPr algn="ctr"/>
                      <a:r>
                        <a:rPr lang="en-US" altLang="zh-CN" sz="1200" dirty="0" smtClean="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a:txBody>
                  <a:tcPr/>
                </a:tc>
              </a:tr>
            </a:tbl>
          </a:graphicData>
        </a:graphic>
      </p:graphicFrame>
      <p:graphicFrame>
        <p:nvGraphicFramePr>
          <p:cNvPr id="7" name="表格 6"/>
          <p:cNvGraphicFramePr>
            <a:graphicFrameLocks noGrp="1"/>
          </p:cNvGraphicFramePr>
          <p:nvPr/>
        </p:nvGraphicFramePr>
        <p:xfrm>
          <a:off x="4427984" y="3501008"/>
          <a:ext cx="4392488" cy="3083560"/>
        </p:xfrm>
        <a:graphic>
          <a:graphicData uri="http://schemas.openxmlformats.org/drawingml/2006/table">
            <a:tbl>
              <a:tblPr firstRow="1" bandRow="1">
                <a:tableStyleId>{5C22544A-7EE6-4342-B048-85BDC9FD1C3A}</a:tableStyleId>
              </a:tblPr>
              <a:tblGrid>
                <a:gridCol w="792088"/>
                <a:gridCol w="1075792"/>
                <a:gridCol w="2524608"/>
              </a:tblGrid>
              <a:tr h="370840">
                <a:tc>
                  <a:txBody>
                    <a:bodyPr/>
                    <a:lstStyle/>
                    <a:p>
                      <a:r>
                        <a:rPr lang="zh-CN" altLang="en-US" sz="1300" dirty="0" smtClean="0">
                          <a:latin typeface="微软雅黑" pitchFamily="34" charset="-122"/>
                          <a:ea typeface="微软雅黑" pitchFamily="34" charset="-122"/>
                        </a:rPr>
                        <a:t>级别</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福利种类</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级别</a:t>
                      </a:r>
                      <a:endParaRPr lang="zh-CN" altLang="en-US" sz="1300" dirty="0">
                        <a:latin typeface="微软雅黑" pitchFamily="34" charset="-122"/>
                        <a:ea typeface="微软雅黑" pitchFamily="34" charset="-122"/>
                      </a:endParaRPr>
                    </a:p>
                  </a:txBody>
                  <a:tcPr/>
                </a:tc>
              </a:tr>
              <a:tr h="370840">
                <a:tc rowSpan="3">
                  <a:txBody>
                    <a:bodyPr/>
                    <a:lstStyle/>
                    <a:p>
                      <a:r>
                        <a:rPr lang="en-US" altLang="zh-CN" sz="1300" dirty="0" smtClean="0">
                          <a:latin typeface="微软雅黑" pitchFamily="34" charset="-122"/>
                          <a:ea typeface="微软雅黑" pitchFamily="34" charset="-122"/>
                        </a:rPr>
                        <a:t>38</a:t>
                      </a:r>
                      <a:r>
                        <a:rPr lang="zh-CN" altLang="en-US" sz="1300" dirty="0" smtClean="0">
                          <a:latin typeface="微软雅黑" pitchFamily="34" charset="-122"/>
                          <a:ea typeface="微软雅黑" pitchFamily="34" charset="-122"/>
                        </a:rPr>
                        <a:t>分及以上</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培训</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全年享有至少</a:t>
                      </a:r>
                      <a:r>
                        <a:rPr lang="en-US" altLang="zh-CN" sz="1300" dirty="0" smtClean="0">
                          <a:latin typeface="微软雅黑" pitchFamily="34" charset="-122"/>
                          <a:ea typeface="微软雅黑" pitchFamily="34" charset="-122"/>
                        </a:rPr>
                        <a:t>20</a:t>
                      </a:r>
                      <a:r>
                        <a:rPr lang="zh-CN" altLang="en-US" sz="1300" dirty="0" smtClean="0">
                          <a:latin typeface="微软雅黑" pitchFamily="34" charset="-122"/>
                          <a:ea typeface="微软雅黑" pitchFamily="34" charset="-122"/>
                        </a:rPr>
                        <a:t>课时的专业培训</a:t>
                      </a:r>
                      <a:endParaRPr lang="zh-CN" altLang="en-US" sz="1300" dirty="0">
                        <a:latin typeface="微软雅黑" pitchFamily="34" charset="-122"/>
                        <a:ea typeface="微软雅黑" pitchFamily="34" charset="-122"/>
                      </a:endParaRPr>
                    </a:p>
                  </a:txBody>
                  <a:tcPr/>
                </a:tc>
              </a:tr>
              <a:tr h="370840">
                <a:tc vMerge="1">
                  <a:txBody>
                    <a:bodyPr/>
                    <a:lstStyle/>
                    <a:p>
                      <a:endParaRPr lang="zh-CN" altLang="en-US" sz="1200" dirty="0"/>
                    </a:p>
                  </a:txBody>
                  <a:tcPr/>
                </a:tc>
                <a:tc>
                  <a:txBody>
                    <a:bodyPr/>
                    <a:lstStyle/>
                    <a:p>
                      <a:r>
                        <a:rPr lang="zh-CN" altLang="en-US" sz="1300" dirty="0" smtClean="0">
                          <a:latin typeface="微软雅黑" pitchFamily="34" charset="-122"/>
                          <a:ea typeface="微软雅黑" pitchFamily="34" charset="-122"/>
                        </a:rPr>
                        <a:t>旅游费</a:t>
                      </a:r>
                      <a:endParaRPr lang="zh-CN" altLang="en-US" sz="1300" dirty="0">
                        <a:latin typeface="微软雅黑" pitchFamily="34" charset="-122"/>
                        <a:ea typeface="微软雅黑" pitchFamily="34" charset="-122"/>
                      </a:endParaRPr>
                    </a:p>
                  </a:txBody>
                  <a:tcPr/>
                </a:tc>
                <a:tc>
                  <a:txBody>
                    <a:bodyPr/>
                    <a:lstStyle/>
                    <a:p>
                      <a:r>
                        <a:rPr lang="en-US" altLang="zh-CN" sz="1300" dirty="0" smtClean="0">
                          <a:latin typeface="微软雅黑" pitchFamily="34" charset="-122"/>
                          <a:ea typeface="微软雅黑" pitchFamily="34" charset="-122"/>
                        </a:rPr>
                        <a:t>1000</a:t>
                      </a:r>
                      <a:r>
                        <a:rPr lang="zh-CN" altLang="en-US" sz="1300" dirty="0" smtClean="0">
                          <a:latin typeface="微软雅黑" pitchFamily="34" charset="-122"/>
                          <a:ea typeface="微软雅黑" pitchFamily="34" charset="-122"/>
                        </a:rPr>
                        <a:t>元</a:t>
                      </a:r>
                      <a:endParaRPr lang="zh-CN" altLang="en-US" sz="1300" dirty="0">
                        <a:latin typeface="微软雅黑" pitchFamily="34" charset="-122"/>
                        <a:ea typeface="微软雅黑" pitchFamily="34" charset="-122"/>
                      </a:endParaRPr>
                    </a:p>
                  </a:txBody>
                  <a:tcPr/>
                </a:tc>
              </a:tr>
              <a:tr h="370840">
                <a:tc vMerge="1">
                  <a:txBody>
                    <a:bodyPr/>
                    <a:lstStyle/>
                    <a:p>
                      <a:endParaRPr lang="zh-CN" altLang="en-US" sz="1200" dirty="0"/>
                    </a:p>
                  </a:txBody>
                  <a:tcPr/>
                </a:tc>
                <a:tc>
                  <a:txBody>
                    <a:bodyPr/>
                    <a:lstStyle/>
                    <a:p>
                      <a:r>
                        <a:rPr lang="zh-CN" altLang="en-US" sz="1300" dirty="0" smtClean="0">
                          <a:latin typeface="微软雅黑" pitchFamily="34" charset="-122"/>
                          <a:ea typeface="微软雅黑" pitchFamily="34" charset="-122"/>
                        </a:rPr>
                        <a:t>其它</a:t>
                      </a:r>
                      <a:endParaRPr lang="zh-CN" altLang="en-US" sz="1300" dirty="0">
                        <a:latin typeface="微软雅黑" pitchFamily="34" charset="-122"/>
                        <a:ea typeface="微软雅黑" pitchFamily="34" charset="-122"/>
                      </a:endParaRPr>
                    </a:p>
                  </a:txBody>
                  <a:tcPr/>
                </a:tc>
                <a:tc>
                  <a:txBody>
                    <a:bodyPr/>
                    <a:lstStyle/>
                    <a:p>
                      <a:endParaRPr lang="zh-CN" altLang="en-US" sz="1300">
                        <a:latin typeface="微软雅黑" pitchFamily="34" charset="-122"/>
                        <a:ea typeface="微软雅黑" pitchFamily="34" charset="-122"/>
                      </a:endParaRPr>
                    </a:p>
                  </a:txBody>
                  <a:tcPr/>
                </a:tc>
              </a:tr>
              <a:tr h="370840">
                <a:tc rowSpan="3">
                  <a:txBody>
                    <a:bodyPr/>
                    <a:lstStyle/>
                    <a:p>
                      <a:r>
                        <a:rPr lang="en-US" altLang="zh-CN" sz="1300" dirty="0" smtClean="0">
                          <a:latin typeface="微软雅黑" pitchFamily="34" charset="-122"/>
                          <a:ea typeface="微软雅黑" pitchFamily="34" charset="-122"/>
                        </a:rPr>
                        <a:t>24-37</a:t>
                      </a:r>
                      <a:r>
                        <a:rPr lang="zh-CN" altLang="en-US" sz="1300" dirty="0" smtClean="0">
                          <a:latin typeface="微软雅黑" pitchFamily="34" charset="-122"/>
                          <a:ea typeface="微软雅黑" pitchFamily="34" charset="-122"/>
                        </a:rPr>
                        <a:t>分</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培训</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全年享有至少</a:t>
                      </a:r>
                      <a:r>
                        <a:rPr lang="en-US" altLang="zh-CN" sz="1300" dirty="0" smtClean="0">
                          <a:latin typeface="微软雅黑" pitchFamily="34" charset="-122"/>
                          <a:ea typeface="微软雅黑" pitchFamily="34" charset="-122"/>
                        </a:rPr>
                        <a:t>10</a:t>
                      </a:r>
                      <a:r>
                        <a:rPr lang="zh-CN" altLang="en-US" sz="1300" dirty="0" smtClean="0">
                          <a:latin typeface="微软雅黑" pitchFamily="34" charset="-122"/>
                          <a:ea typeface="微软雅黑" pitchFamily="34" charset="-122"/>
                        </a:rPr>
                        <a:t>课时的专业培训</a:t>
                      </a:r>
                      <a:endParaRPr lang="zh-CN" altLang="en-US" sz="1300" dirty="0">
                        <a:latin typeface="微软雅黑" pitchFamily="34" charset="-122"/>
                        <a:ea typeface="微软雅黑" pitchFamily="34" charset="-122"/>
                      </a:endParaRPr>
                    </a:p>
                  </a:txBody>
                  <a:tcPr/>
                </a:tc>
              </a:tr>
              <a:tr h="370840">
                <a:tc vMerge="1">
                  <a:txBody>
                    <a:bodyPr/>
                    <a:lstStyle/>
                    <a:p>
                      <a:endParaRPr lang="zh-CN" altLang="en-US" sz="1200" dirty="0"/>
                    </a:p>
                  </a:txBody>
                  <a:tcPr/>
                </a:tc>
                <a:tc>
                  <a:txBody>
                    <a:bodyPr/>
                    <a:lstStyle/>
                    <a:p>
                      <a:r>
                        <a:rPr lang="zh-CN" altLang="en-US" sz="1300" dirty="0" smtClean="0">
                          <a:latin typeface="微软雅黑" pitchFamily="34" charset="-122"/>
                          <a:ea typeface="微软雅黑" pitchFamily="34" charset="-122"/>
                        </a:rPr>
                        <a:t>旅游</a:t>
                      </a:r>
                      <a:endParaRPr lang="zh-CN" altLang="en-US" sz="1300" dirty="0">
                        <a:latin typeface="微软雅黑" pitchFamily="34" charset="-122"/>
                        <a:ea typeface="微软雅黑" pitchFamily="34" charset="-122"/>
                      </a:endParaRPr>
                    </a:p>
                  </a:txBody>
                  <a:tcPr/>
                </a:tc>
                <a:tc>
                  <a:txBody>
                    <a:bodyPr/>
                    <a:lstStyle/>
                    <a:p>
                      <a:r>
                        <a:rPr lang="en-US" altLang="zh-CN" sz="1300" dirty="0" smtClean="0">
                          <a:latin typeface="微软雅黑" pitchFamily="34" charset="-122"/>
                          <a:ea typeface="微软雅黑" pitchFamily="34" charset="-122"/>
                        </a:rPr>
                        <a:t>300</a:t>
                      </a:r>
                      <a:r>
                        <a:rPr lang="zh-CN" altLang="en-US" sz="1300" dirty="0" smtClean="0">
                          <a:latin typeface="微软雅黑" pitchFamily="34" charset="-122"/>
                          <a:ea typeface="微软雅黑" pitchFamily="34" charset="-122"/>
                        </a:rPr>
                        <a:t>元</a:t>
                      </a:r>
                      <a:endParaRPr lang="zh-CN" altLang="en-US" sz="1300" dirty="0">
                        <a:latin typeface="微软雅黑" pitchFamily="34" charset="-122"/>
                        <a:ea typeface="微软雅黑" pitchFamily="34" charset="-122"/>
                      </a:endParaRPr>
                    </a:p>
                  </a:txBody>
                  <a:tcPr/>
                </a:tc>
              </a:tr>
              <a:tr h="370840">
                <a:tc vMerge="1">
                  <a:txBody>
                    <a:bodyPr/>
                    <a:lstStyle/>
                    <a:p>
                      <a:endParaRPr lang="zh-CN" altLang="en-US" sz="1200" dirty="0"/>
                    </a:p>
                  </a:txBody>
                  <a:tcPr/>
                </a:tc>
                <a:tc>
                  <a:txBody>
                    <a:bodyPr/>
                    <a:lstStyle/>
                    <a:p>
                      <a:r>
                        <a:rPr lang="zh-CN" altLang="en-US" sz="1300" dirty="0" smtClean="0">
                          <a:latin typeface="微软雅黑" pitchFamily="34" charset="-122"/>
                          <a:ea typeface="微软雅黑" pitchFamily="34" charset="-122"/>
                        </a:rPr>
                        <a:t>其他</a:t>
                      </a:r>
                      <a:endParaRPr lang="zh-CN" altLang="en-US" sz="1300" dirty="0">
                        <a:latin typeface="微软雅黑" pitchFamily="34" charset="-122"/>
                        <a:ea typeface="微软雅黑" pitchFamily="34" charset="-122"/>
                      </a:endParaRPr>
                    </a:p>
                  </a:txBody>
                  <a:tcPr/>
                </a:tc>
                <a:tc>
                  <a:txBody>
                    <a:bodyPr/>
                    <a:lstStyle/>
                    <a:p>
                      <a:endParaRPr lang="zh-CN" altLang="en-US" sz="1300">
                        <a:latin typeface="微软雅黑" pitchFamily="34" charset="-122"/>
                        <a:ea typeface="微软雅黑" pitchFamily="34" charset="-122"/>
                      </a:endParaRPr>
                    </a:p>
                  </a:txBody>
                  <a:tcPr/>
                </a:tc>
              </a:tr>
              <a:tr h="370840">
                <a:tc>
                  <a:txBody>
                    <a:bodyPr/>
                    <a:lstStyle/>
                    <a:p>
                      <a:r>
                        <a:rPr lang="en-US" altLang="zh-CN" sz="1300" dirty="0" smtClean="0">
                          <a:latin typeface="微软雅黑" pitchFamily="34" charset="-122"/>
                          <a:ea typeface="微软雅黑" pitchFamily="34" charset="-122"/>
                        </a:rPr>
                        <a:t>24</a:t>
                      </a:r>
                      <a:r>
                        <a:rPr lang="zh-CN" altLang="en-US" sz="1300" dirty="0" smtClean="0">
                          <a:latin typeface="微软雅黑" pitchFamily="34" charset="-122"/>
                          <a:ea typeface="微软雅黑" pitchFamily="34" charset="-122"/>
                        </a:rPr>
                        <a:t>分以下</a:t>
                      </a:r>
                      <a:endParaRPr lang="zh-CN" altLang="en-US" sz="1300" dirty="0">
                        <a:latin typeface="微软雅黑" pitchFamily="34" charset="-122"/>
                        <a:ea typeface="微软雅黑" pitchFamily="34" charset="-122"/>
                      </a:endParaRPr>
                    </a:p>
                  </a:txBody>
                  <a:tcPr/>
                </a:tc>
                <a:tc>
                  <a:txBody>
                    <a:bodyPr/>
                    <a:lstStyle/>
                    <a:p>
                      <a:r>
                        <a:rPr lang="zh-CN" altLang="en-US" sz="1300" dirty="0" smtClean="0">
                          <a:latin typeface="微软雅黑" pitchFamily="34" charset="-122"/>
                          <a:ea typeface="微软雅黑" pitchFamily="34" charset="-122"/>
                        </a:rPr>
                        <a:t>其他</a:t>
                      </a:r>
                      <a:endParaRPr lang="zh-CN" altLang="en-US" sz="1300" dirty="0">
                        <a:latin typeface="微软雅黑" pitchFamily="34" charset="-122"/>
                        <a:ea typeface="微软雅黑" pitchFamily="34" charset="-122"/>
                      </a:endParaRPr>
                    </a:p>
                  </a:txBody>
                  <a:tcPr/>
                </a:tc>
                <a:tc>
                  <a:txBody>
                    <a:bodyPr/>
                    <a:lstStyle/>
                    <a:p>
                      <a:endParaRPr lang="zh-CN" altLang="en-US" sz="1300" dirty="0">
                        <a:latin typeface="微软雅黑" pitchFamily="34" charset="-122"/>
                        <a:ea typeface="微软雅黑" pitchFamily="34" charset="-122"/>
                      </a:endParaRPr>
                    </a:p>
                  </a:txBody>
                  <a:tcPr/>
                </a:tc>
              </a:tr>
            </a:tbl>
          </a:graphicData>
        </a:graphic>
      </p:graphicFrame>
      <p:sp>
        <p:nvSpPr>
          <p:cNvPr id="9" name="Rectangle 2"/>
          <p:cNvSpPr>
            <a:spLocks noRot="1" noChangeArrowheads="1"/>
          </p:cNvSpPr>
          <p:nvPr/>
        </p:nvSpPr>
        <p:spPr bwMode="auto">
          <a:xfrm>
            <a:off x="4320480" y="980728"/>
            <a:ext cx="4427984" cy="2232248"/>
          </a:xfrm>
          <a:prstGeom prst="rect">
            <a:avLst/>
          </a:prstGeom>
          <a:noFill/>
          <a:ln w="9525">
            <a:noFill/>
            <a:miter lim="800000"/>
            <a:headEnd/>
            <a:tailEnd/>
          </a:ln>
        </p:spPr>
        <p:txBody>
          <a:bodyPr anchor="ctr"/>
          <a:lstStyle/>
          <a:p>
            <a:pPr eaLnBrk="1" hangingPunct="1">
              <a:lnSpc>
                <a:spcPts val="2800"/>
              </a:lnSpc>
              <a:spcAft>
                <a:spcPts val="300"/>
              </a:spcAft>
            </a:pPr>
            <a:r>
              <a:rPr kumimoji="1" lang="zh-CN" altLang="en-US" sz="1600" dirty="0" smtClean="0">
                <a:latin typeface="微软雅黑" pitchFamily="34" charset="-122"/>
                <a:ea typeface="微软雅黑" pitchFamily="34" charset="-122"/>
              </a:rPr>
              <a:t>激励福利按职位、职称、目标完成率和年度考核四项指标核算员工积分，然后根据积分来确定每位员工享有的福利标准。公司对获得激励福利中培训、旅游、体检项目的员工，组织进行培训、旅游等活动，具体根据激励福利发放办法及标准执行。</a:t>
            </a:r>
            <a:endParaRPr kumimoji="1"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bg_right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1979712" y="1865313"/>
            <a:ext cx="5295900" cy="2468562"/>
          </a:xfrm>
          <a:prstGeom prst="rect">
            <a:avLst/>
          </a:prstGeom>
          <a:noFill/>
        </p:spPr>
      </p:pic>
      <p:sp>
        <p:nvSpPr>
          <p:cNvPr id="7" name="Text Box 9"/>
          <p:cNvSpPr txBox="1">
            <a:spLocks noChangeArrowheads="1"/>
          </p:cNvSpPr>
          <p:nvPr/>
        </p:nvSpPr>
        <p:spPr bwMode="auto">
          <a:xfrm>
            <a:off x="2401640" y="2513013"/>
            <a:ext cx="242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zh-CN" altLang="en-US" sz="3600" b="1" dirty="0" smtClean="0">
                <a:solidFill>
                  <a:schemeClr val="bg1"/>
                </a:solidFill>
                <a:latin typeface="Arial" panose="020B0604020202020204" pitchFamily="34" charset="0"/>
                <a:ea typeface="华文中宋" panose="02010600040101010101" pitchFamily="2" charset="-122"/>
              </a:rPr>
              <a:t>薪酬管理</a:t>
            </a:r>
            <a:endParaRPr kumimoji="1" lang="zh-CN" altLang="en-US" sz="3600" b="1" dirty="0">
              <a:solidFill>
                <a:schemeClr val="bg1"/>
              </a:solidFill>
              <a:latin typeface="Arial" panose="020B0604020202020204" pitchFamily="34" charset="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04664"/>
            <a:ext cx="7313612" cy="11430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调薪机制设计</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3611924295"/>
              </p:ext>
            </p:extLst>
          </p:nvPr>
        </p:nvGraphicFramePr>
        <p:xfrm>
          <a:off x="1259632" y="14446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如何调薪</a:t>
            </a:r>
          </a:p>
        </p:txBody>
      </p:sp>
      <p:sp>
        <p:nvSpPr>
          <p:cNvPr id="83971" name="Rectangle 3"/>
          <p:cNvSpPr>
            <a:spLocks noGrp="1" noChangeArrowheads="1"/>
          </p:cNvSpPr>
          <p:nvPr>
            <p:ph type="body" idx="1"/>
          </p:nvPr>
        </p:nvSpPr>
        <p:spPr>
          <a:xfrm>
            <a:off x="914400" y="1628800"/>
            <a:ext cx="7772400" cy="4114800"/>
          </a:xfrm>
        </p:spPr>
        <p:txBody>
          <a:bodyPr>
            <a:normAutofit/>
          </a:bodyPr>
          <a:lstStyle/>
          <a:p>
            <a:pPr>
              <a:lnSpc>
                <a:spcPts val="2800"/>
              </a:lnSpc>
            </a:pPr>
            <a:r>
              <a:rPr lang="zh-CN" altLang="en-US" sz="2000" dirty="0" smtClean="0">
                <a:latin typeface="微软雅黑" panose="020B0503020204020204" pitchFamily="34" charset="-122"/>
                <a:ea typeface="微软雅黑" panose="020B0503020204020204" pitchFamily="34" charset="-122"/>
              </a:rPr>
              <a:t>调整薪酬的几大影响因素</a:t>
            </a:r>
            <a:endParaRPr lang="en-US" altLang="zh-CN" sz="2000" dirty="0" smtClean="0">
              <a:latin typeface="微软雅黑" panose="020B0503020204020204" pitchFamily="34" charset="-122"/>
              <a:ea typeface="微软雅黑" panose="020B0503020204020204" pitchFamily="34" charset="-122"/>
            </a:endParaRPr>
          </a:p>
          <a:p>
            <a:pPr lvl="1">
              <a:lnSpc>
                <a:spcPts val="2800"/>
              </a:lnSpc>
            </a:pPr>
            <a:r>
              <a:rPr lang="zh-CN" altLang="en-US" sz="2000" dirty="0" smtClean="0">
                <a:latin typeface="微软雅黑" panose="020B0503020204020204" pitchFamily="34" charset="-122"/>
                <a:ea typeface="微软雅黑" panose="020B0503020204020204" pitchFamily="34" charset="-122"/>
              </a:rPr>
              <a:t>整体调薪；</a:t>
            </a:r>
            <a:endParaRPr lang="en-US" altLang="zh-CN" sz="2000" dirty="0" smtClean="0">
              <a:latin typeface="微软雅黑" panose="020B0503020204020204" pitchFamily="34" charset="-122"/>
              <a:ea typeface="微软雅黑" panose="020B0503020204020204" pitchFamily="34" charset="-122"/>
            </a:endParaRPr>
          </a:p>
          <a:p>
            <a:pPr lvl="1">
              <a:lnSpc>
                <a:spcPts val="2800"/>
              </a:lnSpc>
            </a:pPr>
            <a:r>
              <a:rPr lang="zh-CN" altLang="en-US" sz="2000" dirty="0" smtClean="0">
                <a:latin typeface="微软雅黑" panose="020B0503020204020204" pitchFamily="34" charset="-122"/>
                <a:ea typeface="微软雅黑" panose="020B0503020204020204" pitchFamily="34" charset="-122"/>
              </a:rPr>
              <a:t>岗位的变动；</a:t>
            </a:r>
            <a:endParaRPr lang="en-US" altLang="zh-CN" sz="2000" dirty="0" smtClean="0">
              <a:latin typeface="微软雅黑" panose="020B0503020204020204" pitchFamily="34" charset="-122"/>
              <a:ea typeface="微软雅黑" panose="020B0503020204020204" pitchFamily="34" charset="-122"/>
            </a:endParaRPr>
          </a:p>
          <a:p>
            <a:pPr lvl="1">
              <a:lnSpc>
                <a:spcPts val="2800"/>
              </a:lnSpc>
            </a:pPr>
            <a:r>
              <a:rPr lang="zh-CN" altLang="en-US" sz="2000" dirty="0" smtClean="0">
                <a:latin typeface="微软雅黑" panose="020B0503020204020204" pitchFamily="34" charset="-122"/>
                <a:ea typeface="微软雅黑" panose="020B0503020204020204" pitchFamily="34" charset="-122"/>
              </a:rPr>
              <a:t>绩效水平；</a:t>
            </a:r>
            <a:endParaRPr lang="en-US" altLang="zh-CN" sz="2000" dirty="0" smtClean="0">
              <a:latin typeface="微软雅黑" panose="020B0503020204020204" pitchFamily="34" charset="-122"/>
              <a:ea typeface="微软雅黑" panose="020B0503020204020204" pitchFamily="34" charset="-122"/>
            </a:endParaRPr>
          </a:p>
          <a:p>
            <a:pPr lvl="1">
              <a:lnSpc>
                <a:spcPts val="2800"/>
              </a:lnSpc>
            </a:pPr>
            <a:r>
              <a:rPr lang="zh-CN" altLang="en-US" sz="2000" dirty="0" smtClean="0">
                <a:latin typeface="微软雅黑" panose="020B0503020204020204" pitchFamily="34" charset="-122"/>
                <a:ea typeface="微软雅黑" panose="020B0503020204020204" pitchFamily="34" charset="-122"/>
              </a:rPr>
              <a:t>能力高低；</a:t>
            </a:r>
            <a:endParaRPr lang="en-US" altLang="zh-CN" sz="2000" dirty="0" smtClean="0">
              <a:latin typeface="微软雅黑" panose="020B0503020204020204" pitchFamily="34" charset="-122"/>
              <a:ea typeface="微软雅黑" panose="020B0503020204020204" pitchFamily="34" charset="-122"/>
            </a:endParaRPr>
          </a:p>
          <a:p>
            <a:pPr lvl="1">
              <a:lnSpc>
                <a:spcPts val="2800"/>
              </a:lnSpc>
            </a:pPr>
            <a:r>
              <a:rPr lang="zh-CN" altLang="en-US" sz="2000" dirty="0" smtClean="0">
                <a:latin typeface="微软雅黑" panose="020B0503020204020204" pitchFamily="34" charset="-122"/>
                <a:ea typeface="微软雅黑" panose="020B0503020204020204" pitchFamily="34" charset="-122"/>
              </a:rPr>
              <a:t>岗位升迁；</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41784"/>
            <a:ext cx="7313612" cy="1143000"/>
          </a:xfrm>
        </p:spPr>
        <p:txBody>
          <a:bodyPr>
            <a:normAutofit/>
          </a:bodyPr>
          <a:lstStyle/>
          <a:p>
            <a:pPr algn="l"/>
            <a:r>
              <a:rPr lang="zh-CN" altLang="en-US" sz="2400" b="1" dirty="0" smtClean="0">
                <a:latin typeface="微软雅黑" panose="020B0503020204020204" pitchFamily="34" charset="-122"/>
                <a:ea typeface="微软雅黑" panose="020B0503020204020204" pitchFamily="34" charset="-122"/>
              </a:rPr>
              <a:t>一次成功的薪酬改革的标准</a:t>
            </a:r>
            <a:endParaRPr lang="zh-CN" altLang="en-US" sz="2400" b="1" dirty="0">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3090296" y="4427544"/>
            <a:ext cx="50006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5400000" flipH="1" flipV="1">
            <a:off x="1804412" y="3214686"/>
            <a:ext cx="34290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3781993" y="3052482"/>
            <a:ext cx="3617258" cy="1196789"/>
          </a:xfrm>
          <a:custGeom>
            <a:avLst/>
            <a:gdLst>
              <a:gd name="connsiteX0" fmla="*/ 0 w 3617258"/>
              <a:gd name="connsiteY0" fmla="*/ 1196789 h 1196789"/>
              <a:gd name="connsiteX1" fmla="*/ 2017058 w 3617258"/>
              <a:gd name="connsiteY1" fmla="*/ 739589 h 1196789"/>
              <a:gd name="connsiteX2" fmla="*/ 3617258 w 3617258"/>
              <a:gd name="connsiteY2" fmla="*/ 0 h 1196789"/>
              <a:gd name="connsiteX3" fmla="*/ 3617258 w 3617258"/>
              <a:gd name="connsiteY3" fmla="*/ 0 h 1196789"/>
            </a:gdLst>
            <a:ahLst/>
            <a:cxnLst>
              <a:cxn ang="0">
                <a:pos x="connsiteX0" y="connsiteY0"/>
              </a:cxn>
              <a:cxn ang="0">
                <a:pos x="connsiteX1" y="connsiteY1"/>
              </a:cxn>
              <a:cxn ang="0">
                <a:pos x="connsiteX2" y="connsiteY2"/>
              </a:cxn>
              <a:cxn ang="0">
                <a:pos x="connsiteX3" y="connsiteY3"/>
              </a:cxn>
            </a:cxnLst>
            <a:rect l="l" t="t" r="r" b="b"/>
            <a:pathLst>
              <a:path w="3617258" h="1196789">
                <a:moveTo>
                  <a:pt x="0" y="1196789"/>
                </a:moveTo>
                <a:cubicBezTo>
                  <a:pt x="707091" y="1067921"/>
                  <a:pt x="1414182" y="939054"/>
                  <a:pt x="2017058" y="739589"/>
                </a:cubicBezTo>
                <a:cubicBezTo>
                  <a:pt x="2619934" y="540124"/>
                  <a:pt x="3617258" y="0"/>
                  <a:pt x="3617258" y="0"/>
                </a:cubicBezTo>
                <a:lnTo>
                  <a:pt x="361725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任意多边形 8"/>
          <p:cNvSpPr/>
          <p:nvPr/>
        </p:nvSpPr>
        <p:spPr>
          <a:xfrm>
            <a:off x="3808887" y="3155576"/>
            <a:ext cx="3603811" cy="690283"/>
          </a:xfrm>
          <a:custGeom>
            <a:avLst/>
            <a:gdLst>
              <a:gd name="connsiteX0" fmla="*/ 0 w 3603811"/>
              <a:gd name="connsiteY0" fmla="*/ 17930 h 690283"/>
              <a:gd name="connsiteX1" fmla="*/ 1949823 w 3603811"/>
              <a:gd name="connsiteY1" fmla="*/ 112059 h 690283"/>
              <a:gd name="connsiteX2" fmla="*/ 3603811 w 3603811"/>
              <a:gd name="connsiteY2" fmla="*/ 690283 h 690283"/>
            </a:gdLst>
            <a:ahLst/>
            <a:cxnLst>
              <a:cxn ang="0">
                <a:pos x="connsiteX0" y="connsiteY0"/>
              </a:cxn>
              <a:cxn ang="0">
                <a:pos x="connsiteX1" y="connsiteY1"/>
              </a:cxn>
              <a:cxn ang="0">
                <a:pos x="connsiteX2" y="connsiteY2"/>
              </a:cxn>
            </a:cxnLst>
            <a:rect l="l" t="t" r="r" b="b"/>
            <a:pathLst>
              <a:path w="3603811" h="690283">
                <a:moveTo>
                  <a:pt x="0" y="17930"/>
                </a:moveTo>
                <a:cubicBezTo>
                  <a:pt x="674594" y="8965"/>
                  <a:pt x="1349188" y="0"/>
                  <a:pt x="1949823" y="112059"/>
                </a:cubicBezTo>
                <a:cubicBezTo>
                  <a:pt x="2550458" y="224118"/>
                  <a:pt x="3077134" y="457200"/>
                  <a:pt x="3603811" y="6902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6662196" y="2714620"/>
            <a:ext cx="1107996" cy="369332"/>
          </a:xfrm>
          <a:prstGeom prst="rect">
            <a:avLst/>
          </a:prstGeom>
          <a:noFill/>
        </p:spPr>
        <p:txBody>
          <a:bodyPr wrap="none" rtlCol="0">
            <a:spAutoFit/>
          </a:bodyPr>
          <a:lstStyle/>
          <a:p>
            <a:r>
              <a:rPr lang="zh-CN" altLang="en-US" smtClean="0">
                <a:latin typeface="微软雅黑" panose="020B0503020204020204" pitchFamily="34" charset="-122"/>
                <a:ea typeface="微软雅黑" panose="020B0503020204020204" pitchFamily="34" charset="-122"/>
              </a:rPr>
              <a:t>人均薪酬</a:t>
            </a:r>
            <a:endParaRPr lang="zh-CN" altLang="en-US" dirty="0">
              <a:latin typeface="微软雅黑" panose="020B0503020204020204" pitchFamily="34" charset="-122"/>
              <a:ea typeface="微软雅黑" panose="020B0503020204020204" pitchFamily="34" charset="-122"/>
            </a:endParaRPr>
          </a:p>
        </p:txBody>
      </p:sp>
      <p:sp>
        <p:nvSpPr>
          <p:cNvPr id="11" name="TextBox 10"/>
          <p:cNvSpPr txBox="1"/>
          <p:nvPr/>
        </p:nvSpPr>
        <p:spPr>
          <a:xfrm>
            <a:off x="7000892" y="3857628"/>
            <a:ext cx="1338828"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薪酬成本率</a:t>
            </a:r>
            <a:endParaRPr lang="zh-CN" altLang="en-US" dirty="0">
              <a:latin typeface="微软雅黑" panose="020B0503020204020204" pitchFamily="34" charset="-122"/>
              <a:ea typeface="微软雅黑" panose="020B0503020204020204" pitchFamily="34" charset="-122"/>
            </a:endParaRPr>
          </a:p>
        </p:txBody>
      </p:sp>
      <p:sp>
        <p:nvSpPr>
          <p:cNvPr id="12" name="TextBox 11"/>
          <p:cNvSpPr txBox="1"/>
          <p:nvPr/>
        </p:nvSpPr>
        <p:spPr>
          <a:xfrm>
            <a:off x="928662" y="3857628"/>
            <a:ext cx="3993401" cy="2308324"/>
          </a:xfrm>
          <a:prstGeom prst="rect">
            <a:avLst/>
          </a:prstGeom>
          <a:noFill/>
        </p:spPr>
        <p:txBody>
          <a:bodyPr wrap="none" rtlCol="0">
            <a:spAutoFit/>
          </a:bodyPr>
          <a:lstStyle/>
          <a:p>
            <a:pPr marL="342900" indent="-342900">
              <a:buFont typeface="+mj-lt"/>
              <a:buAutoNum type="arabicPeriod"/>
            </a:pPr>
            <a:r>
              <a:rPr lang="zh-CN" altLang="en-US" b="1" dirty="0" smtClean="0">
                <a:solidFill>
                  <a:srgbClr val="FF0000"/>
                </a:solidFill>
                <a:latin typeface="微软雅黑" panose="020B0503020204020204" pitchFamily="34" charset="-122"/>
                <a:ea typeface="微软雅黑" panose="020B0503020204020204" pitchFamily="34" charset="-122"/>
              </a:rPr>
              <a:t>人均薪酬增加</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dirty="0" smtClean="0">
                <a:solidFill>
                  <a:srgbClr val="FF0000"/>
                </a:solidFill>
                <a:latin typeface="微软雅黑" panose="020B0503020204020204" pitchFamily="34" charset="-122"/>
                <a:ea typeface="微软雅黑" panose="020B0503020204020204" pitchFamily="34" charset="-122"/>
              </a:rPr>
              <a:t>薪酬成本率降低</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altLang="zh-CN" dirty="0" smtClean="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dirty="0" smtClean="0">
                <a:solidFill>
                  <a:srgbClr val="00B050"/>
                </a:solidFill>
                <a:latin typeface="微软雅黑" panose="020B0503020204020204" pitchFamily="34" charset="-122"/>
                <a:ea typeface="微软雅黑" panose="020B0503020204020204" pitchFamily="34" charset="-122"/>
              </a:rPr>
              <a:t>薪酬浮动和调整的依据清晰明确</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dirty="0" smtClean="0">
                <a:solidFill>
                  <a:srgbClr val="00B050"/>
                </a:solidFill>
                <a:latin typeface="微软雅黑" panose="020B0503020204020204" pitchFamily="34" charset="-122"/>
                <a:ea typeface="微软雅黑" panose="020B0503020204020204" pitchFamily="34" charset="-122"/>
              </a:rPr>
              <a:t>核算简单明了</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altLang="zh-CN" dirty="0" smtClean="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dirty="0" smtClean="0">
                <a:solidFill>
                  <a:srgbClr val="0070C0"/>
                </a:solidFill>
                <a:latin typeface="微软雅黑" panose="020B0503020204020204" pitchFamily="34" charset="-122"/>
                <a:ea typeface="微软雅黑" panose="020B0503020204020204" pitchFamily="34" charset="-122"/>
              </a:rPr>
              <a:t>企业效益提升</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b="1" dirty="0" smtClean="0">
                <a:solidFill>
                  <a:srgbClr val="0070C0"/>
                </a:solidFill>
                <a:latin typeface="微软雅黑" panose="020B0503020204020204" pitchFamily="34" charset="-122"/>
                <a:ea typeface="微软雅黑" panose="020B0503020204020204" pitchFamily="34" charset="-122"/>
              </a:rPr>
              <a:t>员工努力方向与企业牵引方向一致</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3" name="云形标注 12"/>
          <p:cNvSpPr/>
          <p:nvPr/>
        </p:nvSpPr>
        <p:spPr>
          <a:xfrm>
            <a:off x="5929322" y="4929198"/>
            <a:ext cx="2214578" cy="1071570"/>
          </a:xfrm>
          <a:prstGeom prst="cloudCallout">
            <a:avLst>
              <a:gd name="adj1" fmla="val -96127"/>
              <a:gd name="adj2" fmla="val -20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平稳落地！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自定义设计方案">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13733</TotalTime>
  <Words>7602</Words>
  <Application>Microsoft Office PowerPoint</Application>
  <PresentationFormat>全屏显示(4:3)</PresentationFormat>
  <Paragraphs>2092</Paragraphs>
  <Slides>108</Slides>
  <Notes>3</Notes>
  <HiddenSlides>0</HiddenSlides>
  <MMClips>0</MMClips>
  <ScaleCrop>false</ScaleCrop>
  <HeadingPairs>
    <vt:vector size="6" baseType="variant">
      <vt:variant>
        <vt:lpstr>主题</vt:lpstr>
      </vt:variant>
      <vt:variant>
        <vt:i4>6</vt:i4>
      </vt:variant>
      <vt:variant>
        <vt:lpstr>嵌入 OLE 服务器</vt:lpstr>
      </vt:variant>
      <vt:variant>
        <vt:i4>4</vt:i4>
      </vt:variant>
      <vt:variant>
        <vt:lpstr>幻灯片标题</vt:lpstr>
      </vt:variant>
      <vt:variant>
        <vt:i4>108</vt:i4>
      </vt:variant>
    </vt:vector>
  </HeadingPairs>
  <TitlesOfParts>
    <vt:vector size="118" baseType="lpstr">
      <vt:lpstr>3_自定义设计方案</vt:lpstr>
      <vt:lpstr>1_自定义设计方案</vt:lpstr>
      <vt:lpstr>2_自定义设计方案</vt:lpstr>
      <vt:lpstr>4_自定义设计方案</vt:lpstr>
      <vt:lpstr>5_自定义设计方案</vt:lpstr>
      <vt:lpstr>自定义设计方案</vt:lpstr>
      <vt:lpstr>工作表</vt:lpstr>
      <vt:lpstr>文档</vt:lpstr>
      <vt:lpstr>Document</vt:lpstr>
      <vt:lpstr>Slide</vt:lpstr>
      <vt:lpstr>PowerPoint 演示文稿</vt:lpstr>
      <vt:lpstr>薪酬体系地图</vt:lpstr>
      <vt:lpstr>目  录</vt:lpstr>
      <vt:lpstr>PowerPoint 演示文稿</vt:lpstr>
      <vt:lpstr>薪酬战略</vt:lpstr>
      <vt:lpstr>PowerPoint 演示文稿</vt:lpstr>
      <vt:lpstr>PowerPoint 演示文稿</vt:lpstr>
      <vt:lpstr>PowerPoint 演示文稿</vt:lpstr>
      <vt:lpstr>PowerPoint 演示文稿</vt:lpstr>
      <vt:lpstr>PowerPoint 演示文稿</vt:lpstr>
      <vt:lpstr>薪酬问题</vt:lpstr>
      <vt:lpstr>PowerPoint 演示文稿</vt:lpstr>
      <vt:lpstr>PowerPoint 演示文稿</vt:lpstr>
      <vt:lpstr>PowerPoint 演示文稿</vt:lpstr>
      <vt:lpstr>PowerPoint 演示文稿</vt:lpstr>
      <vt:lpstr>PowerPoint 演示文稿</vt:lpstr>
      <vt:lpstr>薪酬结构</vt:lpstr>
      <vt:lpstr>薪酬的构成要素</vt:lpstr>
      <vt:lpstr>薪酬的构成要素</vt:lpstr>
      <vt:lpstr>挖井原理</vt:lpstr>
      <vt:lpstr>PowerPoint 演示文稿</vt:lpstr>
      <vt:lpstr>3B薪酬结构比例</vt:lpstr>
      <vt:lpstr>3T牵引：</vt:lpstr>
      <vt:lpstr>薪酬结构表:</vt:lpstr>
      <vt:lpstr>PowerPoint 演示文稿</vt:lpstr>
      <vt:lpstr>PowerPoint 演示文稿</vt:lpstr>
      <vt:lpstr>来！我们开始设计该公司的薪酬结构！案例背景交代？ </vt:lpstr>
      <vt:lpstr>PowerPoint 演示文稿</vt:lpstr>
      <vt:lpstr>薪酬调查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薪酬的外部均衡</vt:lpstr>
      <vt:lpstr>PowerPoint 演示文稿</vt:lpstr>
      <vt:lpstr>PowerPoint 演示文稿</vt:lpstr>
      <vt:lpstr>PowerPoint 演示文稿</vt:lpstr>
      <vt:lpstr>PowerPoint 演示文稿</vt:lpstr>
      <vt:lpstr>PowerPoint 演示文稿</vt:lpstr>
      <vt:lpstr>PowerPoint 演示文稿</vt:lpstr>
      <vt:lpstr>职位评估的流程--成立并培训评估小组</vt:lpstr>
      <vt:lpstr>职位评估的流程——评估阶段</vt:lpstr>
      <vt:lpstr>PowerPoint 演示文稿</vt:lpstr>
      <vt:lpstr>PowerPoint 演示文稿</vt:lpstr>
      <vt:lpstr>PowerPoint 演示文稿</vt:lpstr>
      <vt:lpstr>PowerPoint 演示文稿</vt:lpstr>
      <vt:lpstr>PowerPoint 演示文稿</vt:lpstr>
      <vt:lpstr>PowerPoint 演示文稿</vt:lpstr>
      <vt:lpstr>幅度重叠 </vt:lpstr>
      <vt:lpstr>PowerPoint 演示文稿</vt:lpstr>
      <vt:lpstr>宽带薪酬的优缺点</vt:lpstr>
      <vt:lpstr>PowerPoint 演示文稿</vt:lpstr>
      <vt:lpstr>薪点表案例</vt:lpstr>
      <vt:lpstr>薪点表设计关键词</vt:lpstr>
      <vt:lpstr>练习： 设计该公司的薪点表</vt:lpstr>
      <vt:lpstr>PowerPoint 演示文稿</vt:lpstr>
      <vt:lpstr>绩效目标分解</vt:lpstr>
      <vt:lpstr>绩效确定工具——绩效考核</vt:lpstr>
      <vt:lpstr>绩效工资</vt:lpstr>
      <vt:lpstr>绩效工资</vt:lpstr>
      <vt:lpstr>PowerPoint 演示文稿</vt:lpstr>
      <vt:lpstr>PowerPoint 演示文稿</vt:lpstr>
      <vt:lpstr>能力工资</vt:lpstr>
      <vt:lpstr>能力工资</vt:lpstr>
      <vt:lpstr>PowerPoint 演示文稿</vt:lpstr>
      <vt:lpstr>PowerPoint 演示文稿</vt:lpstr>
      <vt:lpstr>PowerPoint 演示文稿</vt:lpstr>
      <vt:lpstr>什么时候需要设计能力工资？</vt:lpstr>
      <vt:lpstr>PowerPoint 演示文稿</vt:lpstr>
      <vt:lpstr>薪酬管理——薪酬与能力</vt:lpstr>
      <vt:lpstr>PowerPoint 演示文稿</vt:lpstr>
      <vt:lpstr>奖金类别</vt:lpstr>
      <vt:lpstr>销售提成设计—你们的销售团队有没有存在以下问题</vt:lpstr>
      <vt:lpstr>销售提成设计—营销人员薪资特点</vt:lpstr>
      <vt:lpstr>销售提成设计—销售人员薪酬有效性的评价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福利</vt:lpstr>
      <vt:lpstr>企业常见弹性福利参考套餐</vt:lpstr>
      <vt:lpstr>弹性福利类别表</vt:lpstr>
      <vt:lpstr>激励福利制度</vt:lpstr>
      <vt:lpstr>PowerPoint 演示文稿</vt:lpstr>
      <vt:lpstr>调薪机制设计</vt:lpstr>
      <vt:lpstr>如何调薪</vt:lpstr>
      <vt:lpstr>一次成功的薪酬改革的标准</vt:lpstr>
      <vt:lpstr>薪酬测算与切换</vt:lpstr>
      <vt:lpstr>练习</vt:lpstr>
      <vt:lpstr>PowerPoint 演示文稿</vt:lpstr>
      <vt:lpstr>工资整体概况汇总</vt:lpstr>
      <vt:lpstr>  薪酬现状</vt:lpstr>
      <vt:lpstr>薪酬管理症状：</vt:lpstr>
      <vt:lpstr>立次方薪酬的基本框架</vt:lpstr>
      <vt:lpstr>立次方薪酬的基本理念</vt:lpstr>
      <vt:lpstr>PowerPoint 演示文稿</vt:lpstr>
    </vt:vector>
  </TitlesOfParts>
  <Company>jfc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职位分析及职位说明书培训教程</dc:title>
  <dc:creator>LENOVO</dc:creator>
  <cp:lastModifiedBy>Hitech</cp:lastModifiedBy>
  <cp:revision>744</cp:revision>
  <cp:lastPrinted>2000-01-17T12:27:25Z</cp:lastPrinted>
  <dcterms:created xsi:type="dcterms:W3CDTF">2000-01-16T08:01:20Z</dcterms:created>
  <dcterms:modified xsi:type="dcterms:W3CDTF">2018-12-27T05:58:38Z</dcterms:modified>
</cp:coreProperties>
</file>